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tags/tag5.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Lst>
  <p:notesMasterIdLst>
    <p:notesMasterId r:id="rId51"/>
  </p:notesMasterIdLst>
  <p:handoutMasterIdLst>
    <p:handoutMasterId r:id="rId52"/>
  </p:handoutMasterIdLst>
  <p:sldIdLst>
    <p:sldId id="263" r:id="rId5"/>
    <p:sldId id="372" r:id="rId6"/>
    <p:sldId id="448" r:id="rId7"/>
    <p:sldId id="414" r:id="rId8"/>
    <p:sldId id="568" r:id="rId9"/>
    <p:sldId id="433" r:id="rId10"/>
    <p:sldId id="434" r:id="rId11"/>
    <p:sldId id="435" r:id="rId12"/>
    <p:sldId id="437" r:id="rId13"/>
    <p:sldId id="439" r:id="rId14"/>
    <p:sldId id="562" r:id="rId15"/>
    <p:sldId id="440" r:id="rId16"/>
    <p:sldId id="450" r:id="rId17"/>
    <p:sldId id="419" r:id="rId18"/>
    <p:sldId id="438" r:id="rId19"/>
    <p:sldId id="454" r:id="rId20"/>
    <p:sldId id="563" r:id="rId21"/>
    <p:sldId id="564" r:id="rId22"/>
    <p:sldId id="565" r:id="rId23"/>
    <p:sldId id="451" r:id="rId24"/>
    <p:sldId id="415" r:id="rId25"/>
    <p:sldId id="442" r:id="rId26"/>
    <p:sldId id="443" r:id="rId27"/>
    <p:sldId id="405" r:id="rId28"/>
    <p:sldId id="431" r:id="rId29"/>
    <p:sldId id="441" r:id="rId30"/>
    <p:sldId id="432" r:id="rId31"/>
    <p:sldId id="413" r:id="rId32"/>
    <p:sldId id="455" r:id="rId33"/>
    <p:sldId id="282" r:id="rId34"/>
    <p:sldId id="417" r:id="rId35"/>
    <p:sldId id="456" r:id="rId36"/>
    <p:sldId id="329" r:id="rId37"/>
    <p:sldId id="330" r:id="rId38"/>
    <p:sldId id="453" r:id="rId39"/>
    <p:sldId id="566" r:id="rId40"/>
    <p:sldId id="445" r:id="rId41"/>
    <p:sldId id="430" r:id="rId42"/>
    <p:sldId id="425" r:id="rId43"/>
    <p:sldId id="426" r:id="rId44"/>
    <p:sldId id="427" r:id="rId45"/>
    <p:sldId id="428" r:id="rId46"/>
    <p:sldId id="457" r:id="rId47"/>
    <p:sldId id="429" r:id="rId48"/>
    <p:sldId id="567" r:id="rId49"/>
    <p:sldId id="561" r:id="rId50"/>
  </p:sldIdLst>
  <p:sldSz cx="9144000" cy="6858000" type="screen4x3"/>
  <p:notesSz cx="6807200" cy="9939338"/>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09" userDrawn="1">
          <p15:clr>
            <a:srgbClr val="A4A3A4"/>
          </p15:clr>
        </p15:guide>
        <p15:guide id="2" orient="horz" pos="2614" userDrawn="1">
          <p15:clr>
            <a:srgbClr val="A4A3A4"/>
          </p15:clr>
        </p15:guide>
        <p15:guide id="3" orient="horz" pos="4156" userDrawn="1">
          <p15:clr>
            <a:srgbClr val="A4A3A4"/>
          </p15:clr>
        </p15:guide>
        <p15:guide id="4" pos="4377" userDrawn="1">
          <p15:clr>
            <a:srgbClr val="A4A3A4"/>
          </p15:clr>
        </p15:guide>
        <p15:guide id="5" pos="158">
          <p15:clr>
            <a:srgbClr val="A4A3A4"/>
          </p15:clr>
        </p15:guide>
        <p15:guide id="6" pos="2880">
          <p15:clr>
            <a:srgbClr val="A4A3A4"/>
          </p15:clr>
        </p15:guide>
        <p15:guide id="7" pos="5602">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김순태" initials="김" lastIdx="1" clrIdx="0">
    <p:extLst>
      <p:ext uri="{19B8F6BF-5375-455C-9EA6-DF929625EA0E}">
        <p15:presenceInfo xmlns:p15="http://schemas.microsoft.com/office/powerpoint/2012/main" userId="S::justia@o365.ice.go.kr::f9fd4433-f6b5-434a-a257-5417de4e02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E6000"/>
    <a:srgbClr val="A47D00"/>
    <a:srgbClr val="6E532F"/>
    <a:srgbClr val="644C00"/>
    <a:srgbClr val="4899E2"/>
    <a:srgbClr val="FF0000"/>
    <a:srgbClr val="CCFFCC"/>
    <a:srgbClr val="99FF99"/>
    <a:srgbClr val="0077C1"/>
    <a:srgbClr val="F6ED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706" autoAdjust="0"/>
    <p:restoredTop sz="99662" autoAdjust="0"/>
  </p:normalViewPr>
  <p:slideViewPr>
    <p:cSldViewPr>
      <p:cViewPr varScale="1">
        <p:scale>
          <a:sx n="110" d="100"/>
          <a:sy n="110" d="100"/>
        </p:scale>
        <p:origin x="2022" y="78"/>
      </p:cViewPr>
      <p:guideLst>
        <p:guide orient="horz" pos="709"/>
        <p:guide orient="horz" pos="2614"/>
        <p:guide orient="horz" pos="4156"/>
        <p:guide pos="4377"/>
        <p:guide pos="158"/>
        <p:guide pos="2880"/>
        <p:guide pos="5602"/>
      </p:guideLst>
    </p:cSldViewPr>
  </p:slideViewPr>
  <p:notesTextViewPr>
    <p:cViewPr>
      <p:scale>
        <a:sx n="100" d="100"/>
        <a:sy n="100" d="100"/>
      </p:scale>
      <p:origin x="0" y="0"/>
    </p:cViewPr>
  </p:notesTextViewPr>
  <p:notesViewPr>
    <p:cSldViewPr>
      <p:cViewPr varScale="1">
        <p:scale>
          <a:sx n="80" d="100"/>
          <a:sy n="80" d="100"/>
        </p:scale>
        <p:origin x="4014"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898EE12-7B34-4C4C-8092-A64913CC657A}" type="doc">
      <dgm:prSet loTypeId="urn:microsoft.com/office/officeart/2005/8/layout/vList2" loCatId="list" qsTypeId="urn:microsoft.com/office/officeart/2005/8/quickstyle/simple4" qsCatId="simple" csTypeId="urn:microsoft.com/office/officeart/2005/8/colors/accent1_3" csCatId="accent1" phldr="1"/>
      <dgm:spPr/>
      <dgm:t>
        <a:bodyPr/>
        <a:lstStyle/>
        <a:p>
          <a:pPr latinLnBrk="1"/>
          <a:endParaRPr lang="ko-KR" altLang="en-US"/>
        </a:p>
      </dgm:t>
    </dgm:pt>
    <dgm:pt modelId="{8AA695CE-931E-4DEA-8A96-8CC29FBF2712}">
      <dgm:prSet phldrT="[텍스트]"/>
      <dgm:spPr/>
      <dgm:t>
        <a:bodyPr/>
        <a:lstStyle/>
        <a:p>
          <a:pPr latinLnBrk="1"/>
          <a:r>
            <a:rPr lang="ko-KR" altLang="en-US" b="1" dirty="0">
              <a:effectLst/>
              <a:latin typeface="+mj-ea"/>
              <a:ea typeface="+mj-ea"/>
            </a:rPr>
            <a:t>원사업자</a:t>
          </a:r>
        </a:p>
      </dgm:t>
    </dgm:pt>
    <dgm:pt modelId="{C4847FF1-B118-47F8-971C-8C7934D6AF91}" type="parTrans" cxnId="{6A50B9A9-A3DE-437A-B875-C06EBBF79AF5}">
      <dgm:prSet/>
      <dgm:spPr/>
      <dgm:t>
        <a:bodyPr/>
        <a:lstStyle/>
        <a:p>
          <a:pPr latinLnBrk="1"/>
          <a:endParaRPr lang="ko-KR" altLang="en-US" b="1">
            <a:effectLst/>
            <a:latin typeface="+mj-ea"/>
            <a:ea typeface="+mj-ea"/>
          </a:endParaRPr>
        </a:p>
      </dgm:t>
    </dgm:pt>
    <dgm:pt modelId="{0D850080-130A-477A-B671-799366BA295C}" type="sibTrans" cxnId="{6A50B9A9-A3DE-437A-B875-C06EBBF79AF5}">
      <dgm:prSet/>
      <dgm:spPr/>
      <dgm:t>
        <a:bodyPr/>
        <a:lstStyle/>
        <a:p>
          <a:pPr latinLnBrk="1"/>
          <a:endParaRPr lang="ko-KR" altLang="en-US" b="1">
            <a:effectLst/>
            <a:latin typeface="+mj-ea"/>
            <a:ea typeface="+mj-ea"/>
          </a:endParaRPr>
        </a:p>
      </dgm:t>
    </dgm:pt>
    <dgm:pt modelId="{37601912-474C-4470-B147-EDE7DC9D2D5C}">
      <dgm:prSet phldrT="[텍스트]"/>
      <dgm:spPr/>
      <dgm:t>
        <a:bodyPr/>
        <a:lstStyle/>
        <a:p>
          <a:pPr latinLnBrk="1"/>
          <a:r>
            <a:rPr lang="ko-KR" altLang="en-US" b="0" dirty="0">
              <a:effectLst/>
              <a:latin typeface="+mj-ea"/>
              <a:ea typeface="+mj-ea"/>
            </a:rPr>
            <a:t>원사업자의 디폴트</a:t>
          </a:r>
          <a:r>
            <a:rPr lang="en-US" altLang="ko-KR" b="0" dirty="0">
              <a:effectLst/>
              <a:latin typeface="+mj-ea"/>
              <a:ea typeface="+mj-ea"/>
            </a:rPr>
            <a:t>(</a:t>
          </a:r>
          <a:r>
            <a:rPr lang="ko-KR" altLang="en-US" b="0" dirty="0">
              <a:effectLst/>
              <a:latin typeface="+mj-ea"/>
              <a:ea typeface="+mj-ea"/>
            </a:rPr>
            <a:t>가압류</a:t>
          </a:r>
          <a:r>
            <a:rPr lang="en-US" altLang="ko-KR" b="0" dirty="0">
              <a:effectLst/>
              <a:latin typeface="+mj-ea"/>
              <a:ea typeface="+mj-ea"/>
            </a:rPr>
            <a:t>, </a:t>
          </a:r>
          <a:r>
            <a:rPr lang="ko-KR" altLang="en-US" b="0" dirty="0">
              <a:effectLst/>
              <a:latin typeface="+mj-ea"/>
              <a:ea typeface="+mj-ea"/>
            </a:rPr>
            <a:t>회생</a:t>
          </a:r>
          <a:r>
            <a:rPr lang="en-US" altLang="ko-KR" b="0" dirty="0">
              <a:effectLst/>
              <a:latin typeface="+mj-ea"/>
              <a:ea typeface="+mj-ea"/>
            </a:rPr>
            <a:t>, </a:t>
          </a:r>
          <a:r>
            <a:rPr lang="ko-KR" altLang="en-US" b="0" dirty="0">
              <a:effectLst/>
              <a:latin typeface="+mj-ea"/>
              <a:ea typeface="+mj-ea"/>
            </a:rPr>
            <a:t>파산 등</a:t>
          </a:r>
          <a:r>
            <a:rPr lang="en-US" altLang="ko-KR" b="0" dirty="0">
              <a:effectLst/>
              <a:latin typeface="+mj-ea"/>
              <a:ea typeface="+mj-ea"/>
            </a:rPr>
            <a:t>)</a:t>
          </a:r>
          <a:r>
            <a:rPr lang="ko-KR" altLang="en-US" b="0" dirty="0">
              <a:effectLst/>
              <a:latin typeface="+mj-ea"/>
              <a:ea typeface="+mj-ea"/>
            </a:rPr>
            <a:t> 시 계약해지 없이 직불을 통해 원활한 준공</a:t>
          </a:r>
        </a:p>
      </dgm:t>
    </dgm:pt>
    <dgm:pt modelId="{8F1E4C21-43ED-417E-B4E4-47EB3DB1E8B6}" type="parTrans" cxnId="{F28454C1-D809-4A4E-AB34-599E3A677401}">
      <dgm:prSet/>
      <dgm:spPr/>
      <dgm:t>
        <a:bodyPr/>
        <a:lstStyle/>
        <a:p>
          <a:pPr latinLnBrk="1"/>
          <a:endParaRPr lang="ko-KR" altLang="en-US" b="1">
            <a:effectLst/>
            <a:latin typeface="+mj-ea"/>
            <a:ea typeface="+mj-ea"/>
          </a:endParaRPr>
        </a:p>
      </dgm:t>
    </dgm:pt>
    <dgm:pt modelId="{F0DE25F1-F557-42E4-BF35-45E576168C87}" type="sibTrans" cxnId="{F28454C1-D809-4A4E-AB34-599E3A677401}">
      <dgm:prSet/>
      <dgm:spPr/>
      <dgm:t>
        <a:bodyPr/>
        <a:lstStyle/>
        <a:p>
          <a:pPr latinLnBrk="1"/>
          <a:endParaRPr lang="ko-KR" altLang="en-US" b="1">
            <a:effectLst/>
            <a:latin typeface="+mj-ea"/>
            <a:ea typeface="+mj-ea"/>
          </a:endParaRPr>
        </a:p>
      </dgm:t>
    </dgm:pt>
    <dgm:pt modelId="{132BFD5E-E438-473A-9A23-C6146FE9E8EF}">
      <dgm:prSet phldrT="[텍스트]"/>
      <dgm:spPr/>
      <dgm:t>
        <a:bodyPr/>
        <a:lstStyle/>
        <a:p>
          <a:pPr latinLnBrk="1"/>
          <a:r>
            <a:rPr lang="ko-KR" altLang="en-US" b="1" dirty="0">
              <a:effectLst/>
              <a:latin typeface="+mj-ea"/>
              <a:ea typeface="+mj-ea"/>
            </a:rPr>
            <a:t>수급사업자</a:t>
          </a:r>
        </a:p>
      </dgm:t>
    </dgm:pt>
    <dgm:pt modelId="{43E935E1-4785-458F-A7DA-ACEB64951758}" type="parTrans" cxnId="{61FF7541-0C65-48AF-80C8-FED0F5DA3BC0}">
      <dgm:prSet/>
      <dgm:spPr/>
      <dgm:t>
        <a:bodyPr/>
        <a:lstStyle/>
        <a:p>
          <a:pPr latinLnBrk="1"/>
          <a:endParaRPr lang="ko-KR" altLang="en-US" b="1">
            <a:effectLst/>
            <a:latin typeface="+mj-ea"/>
            <a:ea typeface="+mj-ea"/>
          </a:endParaRPr>
        </a:p>
      </dgm:t>
    </dgm:pt>
    <dgm:pt modelId="{0F5D4E53-D716-4D34-BE5C-2E3FA0ECDEE6}" type="sibTrans" cxnId="{61FF7541-0C65-48AF-80C8-FED0F5DA3BC0}">
      <dgm:prSet/>
      <dgm:spPr/>
      <dgm:t>
        <a:bodyPr/>
        <a:lstStyle/>
        <a:p>
          <a:pPr latinLnBrk="1"/>
          <a:endParaRPr lang="ko-KR" altLang="en-US" b="1">
            <a:effectLst/>
            <a:latin typeface="+mj-ea"/>
            <a:ea typeface="+mj-ea"/>
          </a:endParaRPr>
        </a:p>
      </dgm:t>
    </dgm:pt>
    <dgm:pt modelId="{9E4B8D44-F1F7-4AB9-8543-577ABB5BF20E}">
      <dgm:prSet phldrT="[텍스트]"/>
      <dgm:spPr/>
      <dgm:t>
        <a:bodyPr/>
        <a:lstStyle/>
        <a:p>
          <a:pPr latinLnBrk="1"/>
          <a:r>
            <a:rPr lang="ko-KR" altLang="en-US" b="0" dirty="0">
              <a:effectLst/>
              <a:latin typeface="+mj-ea"/>
              <a:ea typeface="+mj-ea"/>
            </a:rPr>
            <a:t>해당 하도급 무관 가압류 채권자의 하도급대금 가압류 등 방어로 체불 민원 해소 </a:t>
          </a:r>
        </a:p>
      </dgm:t>
    </dgm:pt>
    <dgm:pt modelId="{A92C01C6-9FB3-40A2-8A2D-DAAB17585C9C}" type="parTrans" cxnId="{23690C09-0754-4D81-BFF1-592FBDEF1CC7}">
      <dgm:prSet/>
      <dgm:spPr/>
      <dgm:t>
        <a:bodyPr/>
        <a:lstStyle/>
        <a:p>
          <a:pPr latinLnBrk="1"/>
          <a:endParaRPr lang="ko-KR" altLang="en-US" b="1">
            <a:effectLst/>
            <a:latin typeface="+mj-ea"/>
            <a:ea typeface="+mj-ea"/>
          </a:endParaRPr>
        </a:p>
      </dgm:t>
    </dgm:pt>
    <dgm:pt modelId="{CB75C626-4068-41BA-B8E4-2320CAC103AF}" type="sibTrans" cxnId="{23690C09-0754-4D81-BFF1-592FBDEF1CC7}">
      <dgm:prSet/>
      <dgm:spPr/>
      <dgm:t>
        <a:bodyPr/>
        <a:lstStyle/>
        <a:p>
          <a:pPr latinLnBrk="1"/>
          <a:endParaRPr lang="ko-KR" altLang="en-US" b="1">
            <a:effectLst/>
            <a:latin typeface="+mj-ea"/>
            <a:ea typeface="+mj-ea"/>
          </a:endParaRPr>
        </a:p>
      </dgm:t>
    </dgm:pt>
    <dgm:pt modelId="{1C33A242-D6F4-405B-88A0-804DB0E3CF71}">
      <dgm:prSet phldrT="[텍스트]"/>
      <dgm:spPr/>
      <dgm:t>
        <a:bodyPr/>
        <a:lstStyle/>
        <a:p>
          <a:pPr latinLnBrk="1"/>
          <a:r>
            <a:rPr lang="ko-KR" altLang="en-US" b="1" dirty="0" err="1">
              <a:effectLst/>
              <a:latin typeface="+mj-ea"/>
              <a:ea typeface="+mj-ea"/>
            </a:rPr>
            <a:t>수탁사</a:t>
          </a:r>
          <a:endParaRPr lang="ko-KR" altLang="en-US" b="1" dirty="0">
            <a:effectLst/>
            <a:latin typeface="+mj-ea"/>
            <a:ea typeface="+mj-ea"/>
          </a:endParaRPr>
        </a:p>
      </dgm:t>
    </dgm:pt>
    <dgm:pt modelId="{1A7F6348-E3BA-4F5A-BAF2-0DA7BD8F9431}" type="parTrans" cxnId="{161EFE2F-B1E5-4B2F-924D-D5EBBEB6761C}">
      <dgm:prSet/>
      <dgm:spPr/>
      <dgm:t>
        <a:bodyPr/>
        <a:lstStyle/>
        <a:p>
          <a:pPr latinLnBrk="1"/>
          <a:endParaRPr lang="ko-KR" altLang="en-US" b="1">
            <a:effectLst/>
            <a:latin typeface="+mj-ea"/>
            <a:ea typeface="+mj-ea"/>
          </a:endParaRPr>
        </a:p>
      </dgm:t>
    </dgm:pt>
    <dgm:pt modelId="{CFA11BE4-93C7-415E-94CB-AA15F355BDCB}" type="sibTrans" cxnId="{161EFE2F-B1E5-4B2F-924D-D5EBBEB6761C}">
      <dgm:prSet/>
      <dgm:spPr/>
      <dgm:t>
        <a:bodyPr/>
        <a:lstStyle/>
        <a:p>
          <a:pPr latinLnBrk="1"/>
          <a:endParaRPr lang="ko-KR" altLang="en-US" b="1">
            <a:effectLst/>
            <a:latin typeface="+mj-ea"/>
            <a:ea typeface="+mj-ea"/>
          </a:endParaRPr>
        </a:p>
      </dgm:t>
    </dgm:pt>
    <dgm:pt modelId="{6BC3909A-93C0-4A48-95BE-E87D2BC2A762}">
      <dgm:prSet phldrT="[텍스트]"/>
      <dgm:spPr/>
      <dgm:t>
        <a:bodyPr/>
        <a:lstStyle/>
        <a:p>
          <a:pPr latinLnBrk="1"/>
          <a:r>
            <a:rPr lang="ko-KR" altLang="en-US" b="1" dirty="0" err="1">
              <a:effectLst/>
              <a:latin typeface="+mj-ea"/>
              <a:ea typeface="+mj-ea"/>
            </a:rPr>
            <a:t>재하수급인</a:t>
          </a:r>
          <a:endParaRPr lang="ko-KR" altLang="en-US" b="1" dirty="0">
            <a:effectLst/>
            <a:latin typeface="+mj-ea"/>
            <a:ea typeface="+mj-ea"/>
          </a:endParaRPr>
        </a:p>
      </dgm:t>
    </dgm:pt>
    <dgm:pt modelId="{A5556987-B699-4277-994A-D74BB302C433}" type="parTrans" cxnId="{FE9CDCE1-2C13-4BF6-BD93-6542BAD7112B}">
      <dgm:prSet/>
      <dgm:spPr/>
      <dgm:t>
        <a:bodyPr/>
        <a:lstStyle/>
        <a:p>
          <a:pPr latinLnBrk="1"/>
          <a:endParaRPr lang="ko-KR" altLang="en-US" b="1">
            <a:effectLst/>
            <a:latin typeface="+mj-ea"/>
            <a:ea typeface="+mj-ea"/>
          </a:endParaRPr>
        </a:p>
      </dgm:t>
    </dgm:pt>
    <dgm:pt modelId="{3C3B507D-11FB-4E02-BA61-63C85FEF6F0A}" type="sibTrans" cxnId="{FE9CDCE1-2C13-4BF6-BD93-6542BAD7112B}">
      <dgm:prSet/>
      <dgm:spPr/>
      <dgm:t>
        <a:bodyPr/>
        <a:lstStyle/>
        <a:p>
          <a:pPr latinLnBrk="1"/>
          <a:endParaRPr lang="ko-KR" altLang="en-US" b="1">
            <a:effectLst/>
            <a:latin typeface="+mj-ea"/>
            <a:ea typeface="+mj-ea"/>
          </a:endParaRPr>
        </a:p>
      </dgm:t>
    </dgm:pt>
    <dgm:pt modelId="{A5E6322E-21C4-4399-835C-0FCCC46794FD}">
      <dgm:prSet phldrT="[텍스트]"/>
      <dgm:spPr/>
      <dgm:t>
        <a:bodyPr/>
        <a:lstStyle/>
        <a:p>
          <a:pPr latinLnBrk="1"/>
          <a:r>
            <a:rPr lang="ko-KR" altLang="en-US" b="0" dirty="0">
              <a:effectLst/>
              <a:latin typeface="+mj-ea"/>
              <a:ea typeface="+mj-ea"/>
            </a:rPr>
            <a:t>수급사업자의 부도 등 사유에도 노무비 및 자재장비대 수취가능</a:t>
          </a:r>
        </a:p>
      </dgm:t>
    </dgm:pt>
    <dgm:pt modelId="{F3F0992F-81D9-4AFB-A20B-84062A61EEB9}" type="parTrans" cxnId="{9467CCC3-89F3-4F0D-9EB6-BFDA3297084E}">
      <dgm:prSet/>
      <dgm:spPr/>
      <dgm:t>
        <a:bodyPr/>
        <a:lstStyle/>
        <a:p>
          <a:pPr latinLnBrk="1"/>
          <a:endParaRPr lang="ko-KR" altLang="en-US" b="1">
            <a:effectLst/>
            <a:latin typeface="+mj-ea"/>
            <a:ea typeface="+mj-ea"/>
          </a:endParaRPr>
        </a:p>
      </dgm:t>
    </dgm:pt>
    <dgm:pt modelId="{2DDF5FFE-8076-42AA-AAFD-07C276A10976}" type="sibTrans" cxnId="{9467CCC3-89F3-4F0D-9EB6-BFDA3297084E}">
      <dgm:prSet/>
      <dgm:spPr/>
      <dgm:t>
        <a:bodyPr/>
        <a:lstStyle/>
        <a:p>
          <a:pPr latinLnBrk="1"/>
          <a:endParaRPr lang="ko-KR" altLang="en-US" b="1">
            <a:effectLst/>
            <a:latin typeface="+mj-ea"/>
            <a:ea typeface="+mj-ea"/>
          </a:endParaRPr>
        </a:p>
      </dgm:t>
    </dgm:pt>
    <dgm:pt modelId="{8B9F900F-6CF7-4ADB-A6DF-D9472327FB69}">
      <dgm:prSet phldrT="[텍스트]"/>
      <dgm:spPr/>
      <dgm:t>
        <a:bodyPr/>
        <a:lstStyle/>
        <a:p>
          <a:pPr latinLnBrk="1"/>
          <a:r>
            <a:rPr lang="ko-KR" altLang="en-US" b="0" dirty="0">
              <a:effectLst/>
              <a:latin typeface="+mj-ea"/>
              <a:ea typeface="+mj-ea"/>
            </a:rPr>
            <a:t>하도급대금채권 가압류</a:t>
          </a:r>
          <a:r>
            <a:rPr lang="en-US" altLang="ko-KR" b="0" dirty="0">
              <a:effectLst/>
              <a:latin typeface="+mj-ea"/>
              <a:ea typeface="+mj-ea"/>
            </a:rPr>
            <a:t>, </a:t>
          </a:r>
          <a:r>
            <a:rPr lang="ko-KR" altLang="en-US" b="0" dirty="0" err="1">
              <a:effectLst/>
              <a:latin typeface="+mj-ea"/>
              <a:ea typeface="+mj-ea"/>
            </a:rPr>
            <a:t>분쟁시</a:t>
          </a:r>
          <a:r>
            <a:rPr lang="ko-KR" altLang="en-US" b="0" dirty="0">
              <a:effectLst/>
              <a:latin typeface="+mj-ea"/>
              <a:ea typeface="+mj-ea"/>
            </a:rPr>
            <a:t> 법적 검토 시간 및 비용 절감</a:t>
          </a:r>
          <a:r>
            <a:rPr lang="en-US" altLang="ko-KR" b="0" dirty="0">
              <a:effectLst/>
              <a:latin typeface="+mj-ea"/>
              <a:ea typeface="+mj-ea"/>
            </a:rPr>
            <a:t>, </a:t>
          </a:r>
          <a:r>
            <a:rPr lang="ko-KR" altLang="en-US" b="0" dirty="0">
              <a:effectLst/>
              <a:latin typeface="+mj-ea"/>
              <a:ea typeface="+mj-ea"/>
            </a:rPr>
            <a:t>하도급대금유보로 인한 하도급법 위반 리스크 </a:t>
          </a:r>
          <a:r>
            <a:rPr lang="ko-KR" altLang="en-US" b="0" dirty="0" err="1">
              <a:effectLst/>
              <a:latin typeface="+mj-ea"/>
              <a:ea typeface="+mj-ea"/>
            </a:rPr>
            <a:t>헷지</a:t>
          </a:r>
          <a:endParaRPr lang="ko-KR" altLang="en-US" b="0" dirty="0">
            <a:effectLst/>
            <a:latin typeface="+mj-ea"/>
            <a:ea typeface="+mj-ea"/>
          </a:endParaRPr>
        </a:p>
      </dgm:t>
    </dgm:pt>
    <dgm:pt modelId="{60AD75FF-886B-4D3A-BEC3-5A9100A9DBC4}" type="parTrans" cxnId="{946FBBF6-EEF5-4045-8EB2-7BF6D3AADACF}">
      <dgm:prSet/>
      <dgm:spPr/>
      <dgm:t>
        <a:bodyPr/>
        <a:lstStyle/>
        <a:p>
          <a:pPr latinLnBrk="1"/>
          <a:endParaRPr lang="ko-KR" altLang="en-US" b="1">
            <a:effectLst/>
            <a:latin typeface="+mj-ea"/>
            <a:ea typeface="+mj-ea"/>
          </a:endParaRPr>
        </a:p>
      </dgm:t>
    </dgm:pt>
    <dgm:pt modelId="{CEF692CE-CC00-48A6-A775-51ADA8C530D6}" type="sibTrans" cxnId="{946FBBF6-EEF5-4045-8EB2-7BF6D3AADACF}">
      <dgm:prSet/>
      <dgm:spPr/>
      <dgm:t>
        <a:bodyPr/>
        <a:lstStyle/>
        <a:p>
          <a:pPr latinLnBrk="1"/>
          <a:endParaRPr lang="ko-KR" altLang="en-US" b="1">
            <a:effectLst/>
            <a:latin typeface="+mj-ea"/>
            <a:ea typeface="+mj-ea"/>
          </a:endParaRPr>
        </a:p>
      </dgm:t>
    </dgm:pt>
    <dgm:pt modelId="{41794949-5AA2-4251-AF87-050035F16A58}">
      <dgm:prSet phldrT="[텍스트]"/>
      <dgm:spPr/>
      <dgm:t>
        <a:bodyPr/>
        <a:lstStyle/>
        <a:p>
          <a:pPr latinLnBrk="1"/>
          <a:r>
            <a:rPr lang="ko-KR" altLang="en-US" b="0" dirty="0">
              <a:effectLst/>
              <a:latin typeface="+mj-ea"/>
              <a:ea typeface="+mj-ea"/>
            </a:rPr>
            <a:t>기존 </a:t>
          </a:r>
          <a:r>
            <a:rPr lang="ko-KR" altLang="en-US" b="0" dirty="0" err="1">
              <a:effectLst/>
              <a:latin typeface="+mj-ea"/>
              <a:ea typeface="+mj-ea"/>
            </a:rPr>
            <a:t>직불제도에</a:t>
          </a:r>
          <a:r>
            <a:rPr lang="ko-KR" altLang="en-US" b="0" dirty="0">
              <a:effectLst/>
              <a:latin typeface="+mj-ea"/>
              <a:ea typeface="+mj-ea"/>
            </a:rPr>
            <a:t> 비해 절차 및 서류 간편</a:t>
          </a:r>
        </a:p>
      </dgm:t>
    </dgm:pt>
    <dgm:pt modelId="{E8F9B4D5-1DA4-48A0-BA7B-5DFB8091C394}" type="parTrans" cxnId="{B3651F2A-E6E7-4360-A6FE-218F83F1FC63}">
      <dgm:prSet/>
      <dgm:spPr/>
      <dgm:t>
        <a:bodyPr/>
        <a:lstStyle/>
        <a:p>
          <a:pPr latinLnBrk="1"/>
          <a:endParaRPr lang="ko-KR" altLang="en-US" b="1">
            <a:effectLst/>
            <a:latin typeface="+mj-ea"/>
            <a:ea typeface="+mj-ea"/>
          </a:endParaRPr>
        </a:p>
      </dgm:t>
    </dgm:pt>
    <dgm:pt modelId="{3CFE56E0-EB36-402F-8458-68B918F5B4C5}" type="sibTrans" cxnId="{B3651F2A-E6E7-4360-A6FE-218F83F1FC63}">
      <dgm:prSet/>
      <dgm:spPr/>
      <dgm:t>
        <a:bodyPr/>
        <a:lstStyle/>
        <a:p>
          <a:pPr latinLnBrk="1"/>
          <a:endParaRPr lang="ko-KR" altLang="en-US" b="1">
            <a:effectLst/>
            <a:latin typeface="+mj-ea"/>
            <a:ea typeface="+mj-ea"/>
          </a:endParaRPr>
        </a:p>
      </dgm:t>
    </dgm:pt>
    <dgm:pt modelId="{CA858EF4-D934-42FC-B88A-099CFC16765E}">
      <dgm:prSet phldrT="[텍스트]" custT="1"/>
      <dgm:spPr/>
      <dgm:t>
        <a:bodyPr/>
        <a:lstStyle/>
        <a:p>
          <a:pPr latinLnBrk="1"/>
          <a:r>
            <a:rPr lang="ko-KR" altLang="en-US" sz="1100" b="0" dirty="0">
              <a:effectLst/>
              <a:latin typeface="+mj-ea"/>
              <a:ea typeface="+mj-ea"/>
            </a:rPr>
            <a:t>근로자 등의 체불예방을 통해 사회적 약자인 재하수급인 보호</a:t>
          </a:r>
          <a:br>
            <a:rPr lang="en-US" altLang="ko-KR" sz="1100" b="0" dirty="0">
              <a:effectLst/>
              <a:latin typeface="+mj-ea"/>
              <a:ea typeface="+mj-ea"/>
            </a:rPr>
          </a:br>
          <a:r>
            <a:rPr lang="en-US" altLang="ko-KR" sz="1100" b="0" dirty="0">
              <a:effectLst/>
              <a:latin typeface="+mj-ea"/>
              <a:ea typeface="+mj-ea"/>
            </a:rPr>
            <a:t>*</a:t>
          </a:r>
          <a:r>
            <a:rPr lang="ko-KR" altLang="en-US" sz="1100" b="0" dirty="0">
              <a:effectLst/>
              <a:latin typeface="+mj-ea"/>
              <a:ea typeface="+mj-ea"/>
            </a:rPr>
            <a:t>현재 </a:t>
          </a:r>
          <a:r>
            <a:rPr lang="en-US" altLang="ko-KR" sz="1100" b="0" dirty="0">
              <a:effectLst/>
              <a:latin typeface="+mj-ea"/>
              <a:ea typeface="+mj-ea"/>
            </a:rPr>
            <a:t>NH</a:t>
          </a:r>
          <a:r>
            <a:rPr lang="ko-KR" altLang="en-US" sz="1100" b="0" dirty="0">
              <a:effectLst/>
              <a:latin typeface="+mj-ea"/>
              <a:ea typeface="+mj-ea"/>
            </a:rPr>
            <a:t>투자증권에서 상생채권신탁 가입 가능</a:t>
          </a:r>
          <a:br>
            <a:rPr lang="en-US" altLang="ko-KR" sz="1100" b="0" dirty="0">
              <a:effectLst/>
              <a:latin typeface="+mj-ea"/>
              <a:ea typeface="+mj-ea"/>
            </a:rPr>
          </a:br>
          <a:endParaRPr lang="ko-KR" altLang="en-US" sz="1000" b="0" dirty="0">
            <a:effectLst/>
            <a:latin typeface="+mj-ea"/>
            <a:ea typeface="+mj-ea"/>
          </a:endParaRPr>
        </a:p>
      </dgm:t>
    </dgm:pt>
    <dgm:pt modelId="{8A5E5F6F-5FC3-495F-9AB2-5F5E9E35172E}" type="parTrans" cxnId="{6D2F7945-EC99-4952-BD2F-C8A4C126789A}">
      <dgm:prSet/>
      <dgm:spPr/>
      <dgm:t>
        <a:bodyPr/>
        <a:lstStyle/>
        <a:p>
          <a:pPr latinLnBrk="1"/>
          <a:endParaRPr lang="ko-KR" altLang="en-US" b="1">
            <a:effectLst/>
            <a:latin typeface="+mj-ea"/>
            <a:ea typeface="+mj-ea"/>
          </a:endParaRPr>
        </a:p>
      </dgm:t>
    </dgm:pt>
    <dgm:pt modelId="{50A2218F-56AF-45F6-9680-7524FAF0F068}" type="sibTrans" cxnId="{6D2F7945-EC99-4952-BD2F-C8A4C126789A}">
      <dgm:prSet/>
      <dgm:spPr/>
      <dgm:t>
        <a:bodyPr/>
        <a:lstStyle/>
        <a:p>
          <a:pPr latinLnBrk="1"/>
          <a:endParaRPr lang="ko-KR" altLang="en-US" b="1">
            <a:effectLst/>
            <a:latin typeface="+mj-ea"/>
            <a:ea typeface="+mj-ea"/>
          </a:endParaRPr>
        </a:p>
      </dgm:t>
    </dgm:pt>
    <dgm:pt modelId="{CF0BB995-CC81-4907-9A20-A6EB4B17D56C}">
      <dgm:prSet phldrT="[텍스트]"/>
      <dgm:spPr/>
      <dgm:t>
        <a:bodyPr/>
        <a:lstStyle/>
        <a:p>
          <a:pPr latinLnBrk="1"/>
          <a:r>
            <a:rPr lang="ko-KR" altLang="en-US" sz="1100" b="0" dirty="0">
              <a:effectLst/>
              <a:latin typeface="+mj-ea"/>
              <a:ea typeface="+mj-ea"/>
            </a:rPr>
            <a:t>수급사업자의 부실</a:t>
          </a:r>
          <a:r>
            <a:rPr lang="en-US" altLang="ko-KR" sz="1100" b="0" dirty="0">
              <a:effectLst/>
              <a:latin typeface="+mj-ea"/>
              <a:ea typeface="+mj-ea"/>
            </a:rPr>
            <a:t>,</a:t>
          </a:r>
          <a:r>
            <a:rPr lang="ko-KR" altLang="en-US" sz="1100" b="0" dirty="0">
              <a:effectLst/>
              <a:latin typeface="+mj-ea"/>
              <a:ea typeface="+mj-ea"/>
            </a:rPr>
            <a:t> 체불로 인한 하도급거래 중단 등 애로사항 해결을 위한 플랫폼 제공</a:t>
          </a:r>
        </a:p>
      </dgm:t>
    </dgm:pt>
    <dgm:pt modelId="{9C621D02-5747-4357-BDCB-6D8C2A486952}" type="parTrans" cxnId="{2B30EC47-537E-4B4D-87B0-A46AE92AE981}">
      <dgm:prSet/>
      <dgm:spPr/>
      <dgm:t>
        <a:bodyPr/>
        <a:lstStyle/>
        <a:p>
          <a:pPr latinLnBrk="1"/>
          <a:endParaRPr lang="ko-KR" altLang="en-US" b="1">
            <a:effectLst/>
            <a:latin typeface="+mj-ea"/>
            <a:ea typeface="+mj-ea"/>
          </a:endParaRPr>
        </a:p>
      </dgm:t>
    </dgm:pt>
    <dgm:pt modelId="{FAADEA39-2E19-4F78-848C-BCEC748FEFB7}" type="sibTrans" cxnId="{2B30EC47-537E-4B4D-87B0-A46AE92AE981}">
      <dgm:prSet/>
      <dgm:spPr/>
      <dgm:t>
        <a:bodyPr/>
        <a:lstStyle/>
        <a:p>
          <a:pPr latinLnBrk="1"/>
          <a:endParaRPr lang="ko-KR" altLang="en-US" b="1">
            <a:effectLst/>
            <a:latin typeface="+mj-ea"/>
            <a:ea typeface="+mj-ea"/>
          </a:endParaRPr>
        </a:p>
      </dgm:t>
    </dgm:pt>
    <dgm:pt modelId="{16A65991-C120-4710-AC9B-D3A595E3A9BB}">
      <dgm:prSet phldrT="[텍스트]"/>
      <dgm:spPr/>
      <dgm:t>
        <a:bodyPr/>
        <a:lstStyle/>
        <a:p>
          <a:pPr latinLnBrk="1"/>
          <a:r>
            <a:rPr lang="ko-KR" altLang="en-US" b="0" dirty="0">
              <a:effectLst/>
              <a:latin typeface="+mj-ea"/>
              <a:ea typeface="+mj-ea"/>
            </a:rPr>
            <a:t>직불을 위한 복잡한 절차 및 서류 등 확보에 소요되는 행정 업무 가중 해소</a:t>
          </a:r>
        </a:p>
      </dgm:t>
    </dgm:pt>
    <dgm:pt modelId="{D4A6B4C6-8785-4774-9F77-ACDA7DF2C130}" type="parTrans" cxnId="{865FB678-906B-4C98-8A79-82DDB2F72BD1}">
      <dgm:prSet/>
      <dgm:spPr/>
      <dgm:t>
        <a:bodyPr/>
        <a:lstStyle/>
        <a:p>
          <a:pPr latinLnBrk="1"/>
          <a:endParaRPr lang="ko-KR" altLang="en-US"/>
        </a:p>
      </dgm:t>
    </dgm:pt>
    <dgm:pt modelId="{DA452A87-0139-40D9-9001-8D3A45250B5F}" type="sibTrans" cxnId="{865FB678-906B-4C98-8A79-82DDB2F72BD1}">
      <dgm:prSet/>
      <dgm:spPr/>
      <dgm:t>
        <a:bodyPr/>
        <a:lstStyle/>
        <a:p>
          <a:pPr latinLnBrk="1"/>
          <a:endParaRPr lang="ko-KR" altLang="en-US"/>
        </a:p>
      </dgm:t>
    </dgm:pt>
    <dgm:pt modelId="{B04E6D66-1FC2-4AD8-95F2-B309956300CF}">
      <dgm:prSet phldrT="[텍스트]"/>
      <dgm:spPr/>
      <dgm:t>
        <a:bodyPr/>
        <a:lstStyle/>
        <a:p>
          <a:pPr latinLnBrk="1"/>
          <a:r>
            <a:rPr lang="ko-KR" altLang="en-US" b="0" dirty="0">
              <a:effectLst/>
              <a:latin typeface="+mj-ea"/>
              <a:ea typeface="+mj-ea"/>
            </a:rPr>
            <a:t>계약이행보증서 및 선급금 보증서 발급 불가시 계약해지 및 손해배상 없이 신탁계약 대체 선택 가능</a:t>
          </a:r>
        </a:p>
      </dgm:t>
    </dgm:pt>
    <dgm:pt modelId="{F14512C7-F093-427D-9B32-7821FE5A9820}" type="sibTrans" cxnId="{FA0EDCD8-7688-4D7D-B60A-A22FC64A796C}">
      <dgm:prSet/>
      <dgm:spPr/>
      <dgm:t>
        <a:bodyPr/>
        <a:lstStyle/>
        <a:p>
          <a:pPr latinLnBrk="1"/>
          <a:endParaRPr lang="ko-KR" altLang="en-US"/>
        </a:p>
      </dgm:t>
    </dgm:pt>
    <dgm:pt modelId="{3B4A42C0-DA46-44AE-B545-EB07047CC8B5}" type="parTrans" cxnId="{FA0EDCD8-7688-4D7D-B60A-A22FC64A796C}">
      <dgm:prSet/>
      <dgm:spPr/>
      <dgm:t>
        <a:bodyPr/>
        <a:lstStyle/>
        <a:p>
          <a:pPr latinLnBrk="1"/>
          <a:endParaRPr lang="ko-KR" altLang="en-US"/>
        </a:p>
      </dgm:t>
    </dgm:pt>
    <dgm:pt modelId="{303279EA-AFFD-4274-B09E-56C350F09741}">
      <dgm:prSet phldrT="[텍스트]"/>
      <dgm:spPr/>
      <dgm:t>
        <a:bodyPr/>
        <a:lstStyle/>
        <a:p>
          <a:pPr latinLnBrk="1"/>
          <a:r>
            <a:rPr lang="ko-KR" altLang="en-US" b="0" dirty="0">
              <a:effectLst/>
              <a:latin typeface="+mj-ea"/>
              <a:ea typeface="+mj-ea"/>
            </a:rPr>
            <a:t>하급대금채권 가압류 등 발생 후에도 개설된 신탁계좌로 정상적 수금을 통해 자금 경색 </a:t>
          </a:r>
          <a:r>
            <a:rPr lang="ko-KR" altLang="en-US" b="0" dirty="0" err="1">
              <a:effectLst/>
              <a:latin typeface="+mj-ea"/>
              <a:ea typeface="+mj-ea"/>
            </a:rPr>
            <a:t>미발생</a:t>
          </a:r>
          <a:endParaRPr lang="ko-KR" altLang="en-US" b="0" dirty="0">
            <a:effectLst/>
            <a:latin typeface="+mj-ea"/>
            <a:ea typeface="+mj-ea"/>
          </a:endParaRPr>
        </a:p>
      </dgm:t>
    </dgm:pt>
    <dgm:pt modelId="{43FC461D-D6DF-4E15-8215-1D0CBB64D7D6}" type="parTrans" cxnId="{FB699A27-A810-465C-B934-556BDAAEA1CC}">
      <dgm:prSet/>
      <dgm:spPr/>
      <dgm:t>
        <a:bodyPr/>
        <a:lstStyle/>
        <a:p>
          <a:pPr latinLnBrk="1"/>
          <a:endParaRPr lang="ko-KR" altLang="en-US"/>
        </a:p>
      </dgm:t>
    </dgm:pt>
    <dgm:pt modelId="{2EBFCC64-533C-42B6-AEAE-B11CC5DE9F8B}" type="sibTrans" cxnId="{FB699A27-A810-465C-B934-556BDAAEA1CC}">
      <dgm:prSet/>
      <dgm:spPr/>
      <dgm:t>
        <a:bodyPr/>
        <a:lstStyle/>
        <a:p>
          <a:pPr latinLnBrk="1"/>
          <a:endParaRPr lang="ko-KR" altLang="en-US"/>
        </a:p>
      </dgm:t>
    </dgm:pt>
    <dgm:pt modelId="{9A6E840E-88D1-4EBA-86C2-483FDDE4FC3A}">
      <dgm:prSet phldrT="[텍스트]"/>
      <dgm:spPr/>
      <dgm:t>
        <a:bodyPr/>
        <a:lstStyle/>
        <a:p>
          <a:pPr latinLnBrk="1"/>
          <a:r>
            <a:rPr lang="ko-KR" altLang="en-US" b="0" dirty="0">
              <a:effectLst/>
              <a:latin typeface="+mj-ea"/>
              <a:ea typeface="+mj-ea"/>
            </a:rPr>
            <a:t>상생채권신탁 활용 및 상생기금 </a:t>
          </a:r>
          <a:r>
            <a:rPr lang="ko-KR" altLang="en-US" b="0" dirty="0" err="1">
              <a:effectLst/>
              <a:latin typeface="+mj-ea"/>
              <a:ea typeface="+mj-ea"/>
            </a:rPr>
            <a:t>출연시</a:t>
          </a:r>
          <a:r>
            <a:rPr lang="ko-KR" altLang="en-US" b="0" dirty="0">
              <a:effectLst/>
              <a:latin typeface="+mj-ea"/>
              <a:ea typeface="+mj-ea"/>
            </a:rPr>
            <a:t> 공공공사 </a:t>
          </a:r>
          <a:r>
            <a:rPr lang="ko-KR" altLang="en-US" b="0" dirty="0" err="1">
              <a:effectLst/>
              <a:latin typeface="+mj-ea"/>
              <a:ea typeface="+mj-ea"/>
            </a:rPr>
            <a:t>입찰시</a:t>
          </a:r>
          <a:r>
            <a:rPr lang="ko-KR" altLang="en-US" b="0" dirty="0">
              <a:effectLst/>
              <a:latin typeface="+mj-ea"/>
              <a:ea typeface="+mj-ea"/>
            </a:rPr>
            <a:t> 가점</a:t>
          </a:r>
          <a:r>
            <a:rPr lang="en-US" altLang="ko-KR" b="0" dirty="0">
              <a:effectLst/>
              <a:latin typeface="+mj-ea"/>
              <a:ea typeface="+mj-ea"/>
            </a:rPr>
            <a:t>(PQ)</a:t>
          </a:r>
          <a:endParaRPr lang="ko-KR" altLang="en-US" b="0" dirty="0">
            <a:effectLst/>
            <a:latin typeface="+mj-ea"/>
            <a:ea typeface="+mj-ea"/>
          </a:endParaRPr>
        </a:p>
      </dgm:t>
    </dgm:pt>
    <dgm:pt modelId="{45D3CD48-0575-46AC-9EA2-54A7501A2271}" type="parTrans" cxnId="{092F929D-2EE7-4D5A-A9C8-7E11F977F5E9}">
      <dgm:prSet/>
      <dgm:spPr/>
      <dgm:t>
        <a:bodyPr/>
        <a:lstStyle/>
        <a:p>
          <a:pPr latinLnBrk="1"/>
          <a:endParaRPr lang="ko-KR" altLang="en-US"/>
        </a:p>
      </dgm:t>
    </dgm:pt>
    <dgm:pt modelId="{78344D63-BCAE-4D75-B9C9-C6B1C316A05C}" type="sibTrans" cxnId="{092F929D-2EE7-4D5A-A9C8-7E11F977F5E9}">
      <dgm:prSet/>
      <dgm:spPr/>
      <dgm:t>
        <a:bodyPr/>
        <a:lstStyle/>
        <a:p>
          <a:pPr latinLnBrk="1"/>
          <a:endParaRPr lang="ko-KR" altLang="en-US"/>
        </a:p>
      </dgm:t>
    </dgm:pt>
    <dgm:pt modelId="{5EEDEE6C-4F1E-4DB2-A97E-183F288AF00D}" type="pres">
      <dgm:prSet presAssocID="{3898EE12-7B34-4C4C-8092-A64913CC657A}" presName="linear" presStyleCnt="0">
        <dgm:presLayoutVars>
          <dgm:animLvl val="lvl"/>
          <dgm:resizeHandles val="exact"/>
        </dgm:presLayoutVars>
      </dgm:prSet>
      <dgm:spPr/>
    </dgm:pt>
    <dgm:pt modelId="{37D7A471-A880-499D-891F-3487B12D3947}" type="pres">
      <dgm:prSet presAssocID="{8AA695CE-931E-4DEA-8A96-8CC29FBF2712}" presName="parentText" presStyleLbl="node1" presStyleIdx="0" presStyleCnt="4" custLinFactNeighborY="-3865">
        <dgm:presLayoutVars>
          <dgm:chMax val="0"/>
          <dgm:bulletEnabled val="1"/>
        </dgm:presLayoutVars>
      </dgm:prSet>
      <dgm:spPr/>
    </dgm:pt>
    <dgm:pt modelId="{F88C83E8-F406-41D5-BAAE-20B8CA97E255}" type="pres">
      <dgm:prSet presAssocID="{8AA695CE-931E-4DEA-8A96-8CC29FBF2712}" presName="childText" presStyleLbl="revTx" presStyleIdx="0" presStyleCnt="4">
        <dgm:presLayoutVars>
          <dgm:bulletEnabled val="1"/>
        </dgm:presLayoutVars>
      </dgm:prSet>
      <dgm:spPr/>
    </dgm:pt>
    <dgm:pt modelId="{3A028650-F6AC-4344-8B39-56EE13285E09}" type="pres">
      <dgm:prSet presAssocID="{132BFD5E-E438-473A-9A23-C6146FE9E8EF}" presName="parentText" presStyleLbl="node1" presStyleIdx="1" presStyleCnt="4">
        <dgm:presLayoutVars>
          <dgm:chMax val="0"/>
          <dgm:bulletEnabled val="1"/>
        </dgm:presLayoutVars>
      </dgm:prSet>
      <dgm:spPr/>
    </dgm:pt>
    <dgm:pt modelId="{BA7137BF-C7A9-4146-9C84-0D2BC91A3F12}" type="pres">
      <dgm:prSet presAssocID="{132BFD5E-E438-473A-9A23-C6146FE9E8EF}" presName="childText" presStyleLbl="revTx" presStyleIdx="1" presStyleCnt="4">
        <dgm:presLayoutVars>
          <dgm:bulletEnabled val="1"/>
        </dgm:presLayoutVars>
      </dgm:prSet>
      <dgm:spPr/>
    </dgm:pt>
    <dgm:pt modelId="{C0AF037C-222C-4375-88B5-38499793C182}" type="pres">
      <dgm:prSet presAssocID="{6BC3909A-93C0-4A48-95BE-E87D2BC2A762}" presName="parentText" presStyleLbl="node1" presStyleIdx="2" presStyleCnt="4">
        <dgm:presLayoutVars>
          <dgm:chMax val="0"/>
          <dgm:bulletEnabled val="1"/>
        </dgm:presLayoutVars>
      </dgm:prSet>
      <dgm:spPr/>
    </dgm:pt>
    <dgm:pt modelId="{18F10CFF-5684-4283-9927-569D471D8B1C}" type="pres">
      <dgm:prSet presAssocID="{6BC3909A-93C0-4A48-95BE-E87D2BC2A762}" presName="childText" presStyleLbl="revTx" presStyleIdx="2" presStyleCnt="4">
        <dgm:presLayoutVars>
          <dgm:bulletEnabled val="1"/>
        </dgm:presLayoutVars>
      </dgm:prSet>
      <dgm:spPr/>
    </dgm:pt>
    <dgm:pt modelId="{C0E9C5A0-DE37-497B-9AE7-B0B2C62FADCF}" type="pres">
      <dgm:prSet presAssocID="{1C33A242-D6F4-405B-88A0-804DB0E3CF71}" presName="parentText" presStyleLbl="node1" presStyleIdx="3" presStyleCnt="4">
        <dgm:presLayoutVars>
          <dgm:chMax val="0"/>
          <dgm:bulletEnabled val="1"/>
        </dgm:presLayoutVars>
      </dgm:prSet>
      <dgm:spPr/>
    </dgm:pt>
    <dgm:pt modelId="{CA754D15-116D-42DB-ADBF-EE1271168B46}" type="pres">
      <dgm:prSet presAssocID="{1C33A242-D6F4-405B-88A0-804DB0E3CF71}" presName="childText" presStyleLbl="revTx" presStyleIdx="3" presStyleCnt="4">
        <dgm:presLayoutVars>
          <dgm:bulletEnabled val="1"/>
        </dgm:presLayoutVars>
      </dgm:prSet>
      <dgm:spPr/>
    </dgm:pt>
  </dgm:ptLst>
  <dgm:cxnLst>
    <dgm:cxn modelId="{1BAA7007-F34D-42D1-8AED-D11574D2AB91}" type="presOf" srcId="{16A65991-C120-4710-AC9B-D3A595E3A9BB}" destId="{F88C83E8-F406-41D5-BAAE-20B8CA97E255}" srcOrd="0" destOrd="2" presId="urn:microsoft.com/office/officeart/2005/8/layout/vList2"/>
    <dgm:cxn modelId="{23690C09-0754-4D81-BFF1-592FBDEF1CC7}" srcId="{132BFD5E-E438-473A-9A23-C6146FE9E8EF}" destId="{9E4B8D44-F1F7-4AB9-8543-577ABB5BF20E}" srcOrd="0" destOrd="0" parTransId="{A92C01C6-9FB3-40A2-8A2D-DAAB17585C9C}" sibTransId="{CB75C626-4068-41BA-B8E4-2320CAC103AF}"/>
    <dgm:cxn modelId="{F7541D10-1C6A-40CD-942A-68E326D97ADE}" type="presOf" srcId="{132BFD5E-E438-473A-9A23-C6146FE9E8EF}" destId="{3A028650-F6AC-4344-8B39-56EE13285E09}" srcOrd="0" destOrd="0" presId="urn:microsoft.com/office/officeart/2005/8/layout/vList2"/>
    <dgm:cxn modelId="{84B0AA12-6E11-4D64-97E7-EA6F442C89ED}" type="presOf" srcId="{9E4B8D44-F1F7-4AB9-8543-577ABB5BF20E}" destId="{BA7137BF-C7A9-4146-9C84-0D2BC91A3F12}" srcOrd="0" destOrd="0" presId="urn:microsoft.com/office/officeart/2005/8/layout/vList2"/>
    <dgm:cxn modelId="{B0FC721A-7819-42E1-A453-7F959279BDDE}" type="presOf" srcId="{37601912-474C-4470-B147-EDE7DC9D2D5C}" destId="{F88C83E8-F406-41D5-BAAE-20B8CA97E255}" srcOrd="0" destOrd="0" presId="urn:microsoft.com/office/officeart/2005/8/layout/vList2"/>
    <dgm:cxn modelId="{FB699A27-A810-465C-B934-556BDAAEA1CC}" srcId="{132BFD5E-E438-473A-9A23-C6146FE9E8EF}" destId="{303279EA-AFFD-4274-B09E-56C350F09741}" srcOrd="2" destOrd="0" parTransId="{43FC461D-D6DF-4E15-8215-1D0CBB64D7D6}" sibTransId="{2EBFCC64-533C-42B6-AEAE-B11CC5DE9F8B}"/>
    <dgm:cxn modelId="{196DB427-C55A-488D-94E2-C40C6960D535}" type="presOf" srcId="{CA858EF4-D934-42FC-B88A-099CFC16765E}" destId="{CA754D15-116D-42DB-ADBF-EE1271168B46}" srcOrd="0" destOrd="1" presId="urn:microsoft.com/office/officeart/2005/8/layout/vList2"/>
    <dgm:cxn modelId="{B3651F2A-E6E7-4360-A6FE-218F83F1FC63}" srcId="{6BC3909A-93C0-4A48-95BE-E87D2BC2A762}" destId="{41794949-5AA2-4251-AF87-050035F16A58}" srcOrd="1" destOrd="0" parTransId="{E8F9B4D5-1DA4-48A0-BA7B-5DFB8091C394}" sibTransId="{3CFE56E0-EB36-402F-8458-68B918F5B4C5}"/>
    <dgm:cxn modelId="{CD7EA52B-7FFC-4281-AA98-358B663FD66A}" type="presOf" srcId="{8AA695CE-931E-4DEA-8A96-8CC29FBF2712}" destId="{37D7A471-A880-499D-891F-3487B12D3947}" srcOrd="0" destOrd="0" presId="urn:microsoft.com/office/officeart/2005/8/layout/vList2"/>
    <dgm:cxn modelId="{161EFE2F-B1E5-4B2F-924D-D5EBBEB6761C}" srcId="{3898EE12-7B34-4C4C-8092-A64913CC657A}" destId="{1C33A242-D6F4-405B-88A0-804DB0E3CF71}" srcOrd="3" destOrd="0" parTransId="{1A7F6348-E3BA-4F5A-BAF2-0DA7BD8F9431}" sibTransId="{CFA11BE4-93C7-415E-94CB-AA15F355BDCB}"/>
    <dgm:cxn modelId="{6624B434-CEF2-4212-950B-CACEED7FA669}" type="presOf" srcId="{B04E6D66-1FC2-4AD8-95F2-B309956300CF}" destId="{BA7137BF-C7A9-4146-9C84-0D2BC91A3F12}" srcOrd="0" destOrd="1" presId="urn:microsoft.com/office/officeart/2005/8/layout/vList2"/>
    <dgm:cxn modelId="{67DF8637-37DC-4F45-96B9-1C0EC2CA1131}" type="presOf" srcId="{303279EA-AFFD-4274-B09E-56C350F09741}" destId="{BA7137BF-C7A9-4146-9C84-0D2BC91A3F12}" srcOrd="0" destOrd="2" presId="urn:microsoft.com/office/officeart/2005/8/layout/vList2"/>
    <dgm:cxn modelId="{61FF7541-0C65-48AF-80C8-FED0F5DA3BC0}" srcId="{3898EE12-7B34-4C4C-8092-A64913CC657A}" destId="{132BFD5E-E438-473A-9A23-C6146FE9E8EF}" srcOrd="1" destOrd="0" parTransId="{43E935E1-4785-458F-A7DA-ACEB64951758}" sibTransId="{0F5D4E53-D716-4D34-BE5C-2E3FA0ECDEE6}"/>
    <dgm:cxn modelId="{6D2F7945-EC99-4952-BD2F-C8A4C126789A}" srcId="{1C33A242-D6F4-405B-88A0-804DB0E3CF71}" destId="{CA858EF4-D934-42FC-B88A-099CFC16765E}" srcOrd="1" destOrd="0" parTransId="{8A5E5F6F-5FC3-495F-9AB2-5F5E9E35172E}" sibTransId="{50A2218F-56AF-45F6-9680-7524FAF0F068}"/>
    <dgm:cxn modelId="{2B30EC47-537E-4B4D-87B0-A46AE92AE981}" srcId="{1C33A242-D6F4-405B-88A0-804DB0E3CF71}" destId="{CF0BB995-CC81-4907-9A20-A6EB4B17D56C}" srcOrd="0" destOrd="0" parTransId="{9C621D02-5747-4357-BDCB-6D8C2A486952}" sibTransId="{FAADEA39-2E19-4F78-848C-BCEC748FEFB7}"/>
    <dgm:cxn modelId="{865FB678-906B-4C98-8A79-82DDB2F72BD1}" srcId="{8AA695CE-931E-4DEA-8A96-8CC29FBF2712}" destId="{16A65991-C120-4710-AC9B-D3A595E3A9BB}" srcOrd="2" destOrd="0" parTransId="{D4A6B4C6-8785-4774-9F77-ACDA7DF2C130}" sibTransId="{DA452A87-0139-40D9-9001-8D3A45250B5F}"/>
    <dgm:cxn modelId="{5A8D8959-F952-4424-9763-BB41FA0BEC1E}" type="presOf" srcId="{9A6E840E-88D1-4EBA-86C2-483FDDE4FC3A}" destId="{F88C83E8-F406-41D5-BAAE-20B8CA97E255}" srcOrd="0" destOrd="3" presId="urn:microsoft.com/office/officeart/2005/8/layout/vList2"/>
    <dgm:cxn modelId="{FA9ADD91-D4C5-48E4-8EC7-97FFB21AFD4B}" type="presOf" srcId="{A5E6322E-21C4-4399-835C-0FCCC46794FD}" destId="{18F10CFF-5684-4283-9927-569D471D8B1C}" srcOrd="0" destOrd="0" presId="urn:microsoft.com/office/officeart/2005/8/layout/vList2"/>
    <dgm:cxn modelId="{092F929D-2EE7-4D5A-A9C8-7E11F977F5E9}" srcId="{8AA695CE-931E-4DEA-8A96-8CC29FBF2712}" destId="{9A6E840E-88D1-4EBA-86C2-483FDDE4FC3A}" srcOrd="3" destOrd="0" parTransId="{45D3CD48-0575-46AC-9EA2-54A7501A2271}" sibTransId="{78344D63-BCAE-4D75-B9C9-C6B1C316A05C}"/>
    <dgm:cxn modelId="{09EE8EA4-EB3A-49B4-BDE9-41B19E41CB9A}" type="presOf" srcId="{3898EE12-7B34-4C4C-8092-A64913CC657A}" destId="{5EEDEE6C-4F1E-4DB2-A97E-183F288AF00D}" srcOrd="0" destOrd="0" presId="urn:microsoft.com/office/officeart/2005/8/layout/vList2"/>
    <dgm:cxn modelId="{6A50B9A9-A3DE-437A-B875-C06EBBF79AF5}" srcId="{3898EE12-7B34-4C4C-8092-A64913CC657A}" destId="{8AA695CE-931E-4DEA-8A96-8CC29FBF2712}" srcOrd="0" destOrd="0" parTransId="{C4847FF1-B118-47F8-971C-8C7934D6AF91}" sibTransId="{0D850080-130A-477A-B671-799366BA295C}"/>
    <dgm:cxn modelId="{FAB035AE-7AAD-416D-B553-83D6811F4E54}" type="presOf" srcId="{41794949-5AA2-4251-AF87-050035F16A58}" destId="{18F10CFF-5684-4283-9927-569D471D8B1C}" srcOrd="0" destOrd="1" presId="urn:microsoft.com/office/officeart/2005/8/layout/vList2"/>
    <dgm:cxn modelId="{F28454C1-D809-4A4E-AB34-599E3A677401}" srcId="{8AA695CE-931E-4DEA-8A96-8CC29FBF2712}" destId="{37601912-474C-4470-B147-EDE7DC9D2D5C}" srcOrd="0" destOrd="0" parTransId="{8F1E4C21-43ED-417E-B4E4-47EB3DB1E8B6}" sibTransId="{F0DE25F1-F557-42E4-BF35-45E576168C87}"/>
    <dgm:cxn modelId="{9467CCC3-89F3-4F0D-9EB6-BFDA3297084E}" srcId="{6BC3909A-93C0-4A48-95BE-E87D2BC2A762}" destId="{A5E6322E-21C4-4399-835C-0FCCC46794FD}" srcOrd="0" destOrd="0" parTransId="{F3F0992F-81D9-4AFB-A20B-84062A61EEB9}" sibTransId="{2DDF5FFE-8076-42AA-AAFD-07C276A10976}"/>
    <dgm:cxn modelId="{FA0EDCD8-7688-4D7D-B60A-A22FC64A796C}" srcId="{132BFD5E-E438-473A-9A23-C6146FE9E8EF}" destId="{B04E6D66-1FC2-4AD8-95F2-B309956300CF}" srcOrd="1" destOrd="0" parTransId="{3B4A42C0-DA46-44AE-B545-EB07047CC8B5}" sibTransId="{F14512C7-F093-427D-9B32-7821FE5A9820}"/>
    <dgm:cxn modelId="{FE9CDCE1-2C13-4BF6-BD93-6542BAD7112B}" srcId="{3898EE12-7B34-4C4C-8092-A64913CC657A}" destId="{6BC3909A-93C0-4A48-95BE-E87D2BC2A762}" srcOrd="2" destOrd="0" parTransId="{A5556987-B699-4277-994A-D74BB302C433}" sibTransId="{3C3B507D-11FB-4E02-BA61-63C85FEF6F0A}"/>
    <dgm:cxn modelId="{865B3AE4-5FDB-4A52-8745-58676FCE90E8}" type="presOf" srcId="{CF0BB995-CC81-4907-9A20-A6EB4B17D56C}" destId="{CA754D15-116D-42DB-ADBF-EE1271168B46}" srcOrd="0" destOrd="0" presId="urn:microsoft.com/office/officeart/2005/8/layout/vList2"/>
    <dgm:cxn modelId="{275281E4-1456-4E6B-981C-CD7DBB9BD177}" type="presOf" srcId="{8B9F900F-6CF7-4ADB-A6DF-D9472327FB69}" destId="{F88C83E8-F406-41D5-BAAE-20B8CA97E255}" srcOrd="0" destOrd="1" presId="urn:microsoft.com/office/officeart/2005/8/layout/vList2"/>
    <dgm:cxn modelId="{0C360EEA-0E58-4006-9EC6-3A29C383886D}" type="presOf" srcId="{6BC3909A-93C0-4A48-95BE-E87D2BC2A762}" destId="{C0AF037C-222C-4375-88B5-38499793C182}" srcOrd="0" destOrd="0" presId="urn:microsoft.com/office/officeart/2005/8/layout/vList2"/>
    <dgm:cxn modelId="{946FBBF6-EEF5-4045-8EB2-7BF6D3AADACF}" srcId="{8AA695CE-931E-4DEA-8A96-8CC29FBF2712}" destId="{8B9F900F-6CF7-4ADB-A6DF-D9472327FB69}" srcOrd="1" destOrd="0" parTransId="{60AD75FF-886B-4D3A-BEC3-5A9100A9DBC4}" sibTransId="{CEF692CE-CC00-48A6-A775-51ADA8C530D6}"/>
    <dgm:cxn modelId="{F85B76FE-100B-4F9A-BCAF-8AEA3D97C5A6}" type="presOf" srcId="{1C33A242-D6F4-405B-88A0-804DB0E3CF71}" destId="{C0E9C5A0-DE37-497B-9AE7-B0B2C62FADCF}" srcOrd="0" destOrd="0" presId="urn:microsoft.com/office/officeart/2005/8/layout/vList2"/>
    <dgm:cxn modelId="{0CFA5DC2-C460-4A53-B5A3-F0049D9AE529}" type="presParOf" srcId="{5EEDEE6C-4F1E-4DB2-A97E-183F288AF00D}" destId="{37D7A471-A880-499D-891F-3487B12D3947}" srcOrd="0" destOrd="0" presId="urn:microsoft.com/office/officeart/2005/8/layout/vList2"/>
    <dgm:cxn modelId="{91B494D5-1665-4399-9420-6A4652B151F3}" type="presParOf" srcId="{5EEDEE6C-4F1E-4DB2-A97E-183F288AF00D}" destId="{F88C83E8-F406-41D5-BAAE-20B8CA97E255}" srcOrd="1" destOrd="0" presId="urn:microsoft.com/office/officeart/2005/8/layout/vList2"/>
    <dgm:cxn modelId="{A9869EB2-4740-4BDB-94F8-128CB5073B67}" type="presParOf" srcId="{5EEDEE6C-4F1E-4DB2-A97E-183F288AF00D}" destId="{3A028650-F6AC-4344-8B39-56EE13285E09}" srcOrd="2" destOrd="0" presId="urn:microsoft.com/office/officeart/2005/8/layout/vList2"/>
    <dgm:cxn modelId="{E71DB56C-A31F-4947-BE69-B0920835929D}" type="presParOf" srcId="{5EEDEE6C-4F1E-4DB2-A97E-183F288AF00D}" destId="{BA7137BF-C7A9-4146-9C84-0D2BC91A3F12}" srcOrd="3" destOrd="0" presId="urn:microsoft.com/office/officeart/2005/8/layout/vList2"/>
    <dgm:cxn modelId="{232D3241-4586-4A8F-BAAE-08BFB196172B}" type="presParOf" srcId="{5EEDEE6C-4F1E-4DB2-A97E-183F288AF00D}" destId="{C0AF037C-222C-4375-88B5-38499793C182}" srcOrd="4" destOrd="0" presId="urn:microsoft.com/office/officeart/2005/8/layout/vList2"/>
    <dgm:cxn modelId="{B42A3FAF-8F5F-4DD0-97EE-61C186601AB3}" type="presParOf" srcId="{5EEDEE6C-4F1E-4DB2-A97E-183F288AF00D}" destId="{18F10CFF-5684-4283-9927-569D471D8B1C}" srcOrd="5" destOrd="0" presId="urn:microsoft.com/office/officeart/2005/8/layout/vList2"/>
    <dgm:cxn modelId="{284F515E-E3C1-47FD-90BE-4BEFAEC0A686}" type="presParOf" srcId="{5EEDEE6C-4F1E-4DB2-A97E-183F288AF00D}" destId="{C0E9C5A0-DE37-497B-9AE7-B0B2C62FADCF}" srcOrd="6" destOrd="0" presId="urn:microsoft.com/office/officeart/2005/8/layout/vList2"/>
    <dgm:cxn modelId="{A9B9B123-D5B7-49E0-BF78-829AE674EA52}" type="presParOf" srcId="{5EEDEE6C-4F1E-4DB2-A97E-183F288AF00D}" destId="{CA754D15-116D-42DB-ADBF-EE1271168B46}"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D7A471-A880-499D-891F-3487B12D3947}">
      <dsp:nvSpPr>
        <dsp:cNvPr id="0" name=""/>
        <dsp:cNvSpPr/>
      </dsp:nvSpPr>
      <dsp:spPr>
        <a:xfrm>
          <a:off x="0" y="145881"/>
          <a:ext cx="7560840" cy="434070"/>
        </a:xfrm>
        <a:prstGeom prst="roundRect">
          <a:avLst/>
        </a:prstGeom>
        <a:gradFill rotWithShape="0">
          <a:gsLst>
            <a:gs pos="0">
              <a:schemeClr val="accent1">
                <a:shade val="80000"/>
                <a:hueOff val="0"/>
                <a:satOff val="0"/>
                <a:lumOff val="0"/>
                <a:alphaOff val="0"/>
                <a:shade val="51000"/>
                <a:satMod val="130000"/>
              </a:schemeClr>
            </a:gs>
            <a:gs pos="80000">
              <a:schemeClr val="accent1">
                <a:shade val="80000"/>
                <a:hueOff val="0"/>
                <a:satOff val="0"/>
                <a:lumOff val="0"/>
                <a:alphaOff val="0"/>
                <a:shade val="93000"/>
                <a:satMod val="130000"/>
              </a:schemeClr>
            </a:gs>
            <a:gs pos="100000">
              <a:schemeClr val="accent1">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latinLnBrk="1">
            <a:lnSpc>
              <a:spcPct val="90000"/>
            </a:lnSpc>
            <a:spcBef>
              <a:spcPct val="0"/>
            </a:spcBef>
            <a:spcAft>
              <a:spcPct val="35000"/>
            </a:spcAft>
            <a:buNone/>
          </a:pPr>
          <a:r>
            <a:rPr lang="ko-KR" altLang="en-US" sz="1400" b="1" kern="1200" dirty="0">
              <a:effectLst/>
              <a:latin typeface="+mj-ea"/>
              <a:ea typeface="+mj-ea"/>
            </a:rPr>
            <a:t>원사업자</a:t>
          </a:r>
        </a:p>
      </dsp:txBody>
      <dsp:txXfrm>
        <a:off x="21190" y="167071"/>
        <a:ext cx="7518460" cy="391690"/>
      </dsp:txXfrm>
    </dsp:sp>
    <dsp:sp modelId="{F88C83E8-F406-41D5-BAAE-20B8CA97E255}">
      <dsp:nvSpPr>
        <dsp:cNvPr id="0" name=""/>
        <dsp:cNvSpPr/>
      </dsp:nvSpPr>
      <dsp:spPr>
        <a:xfrm>
          <a:off x="0" y="621394"/>
          <a:ext cx="7560840" cy="1072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0057" tIns="17780" rIns="99568" bIns="17780" numCol="1" spcCol="1270" anchor="t" anchorCtr="0">
          <a:noAutofit/>
        </a:bodyPr>
        <a:lstStyle/>
        <a:p>
          <a:pPr marL="57150" lvl="1" indent="-57150" algn="l" defTabSz="488950" latinLnBrk="1">
            <a:lnSpc>
              <a:spcPct val="90000"/>
            </a:lnSpc>
            <a:spcBef>
              <a:spcPct val="0"/>
            </a:spcBef>
            <a:spcAft>
              <a:spcPct val="20000"/>
            </a:spcAft>
            <a:buChar char="•"/>
          </a:pPr>
          <a:r>
            <a:rPr lang="ko-KR" altLang="en-US" sz="1100" b="0" kern="1200" dirty="0">
              <a:effectLst/>
              <a:latin typeface="+mj-ea"/>
              <a:ea typeface="+mj-ea"/>
            </a:rPr>
            <a:t>원사업자의 디폴트</a:t>
          </a:r>
          <a:r>
            <a:rPr lang="en-US" altLang="ko-KR" sz="1100" b="0" kern="1200" dirty="0">
              <a:effectLst/>
              <a:latin typeface="+mj-ea"/>
              <a:ea typeface="+mj-ea"/>
            </a:rPr>
            <a:t>(</a:t>
          </a:r>
          <a:r>
            <a:rPr lang="ko-KR" altLang="en-US" sz="1100" b="0" kern="1200" dirty="0">
              <a:effectLst/>
              <a:latin typeface="+mj-ea"/>
              <a:ea typeface="+mj-ea"/>
            </a:rPr>
            <a:t>가압류</a:t>
          </a:r>
          <a:r>
            <a:rPr lang="en-US" altLang="ko-KR" sz="1100" b="0" kern="1200" dirty="0">
              <a:effectLst/>
              <a:latin typeface="+mj-ea"/>
              <a:ea typeface="+mj-ea"/>
            </a:rPr>
            <a:t>, </a:t>
          </a:r>
          <a:r>
            <a:rPr lang="ko-KR" altLang="en-US" sz="1100" b="0" kern="1200" dirty="0">
              <a:effectLst/>
              <a:latin typeface="+mj-ea"/>
              <a:ea typeface="+mj-ea"/>
            </a:rPr>
            <a:t>회생</a:t>
          </a:r>
          <a:r>
            <a:rPr lang="en-US" altLang="ko-KR" sz="1100" b="0" kern="1200" dirty="0">
              <a:effectLst/>
              <a:latin typeface="+mj-ea"/>
              <a:ea typeface="+mj-ea"/>
            </a:rPr>
            <a:t>, </a:t>
          </a:r>
          <a:r>
            <a:rPr lang="ko-KR" altLang="en-US" sz="1100" b="0" kern="1200" dirty="0">
              <a:effectLst/>
              <a:latin typeface="+mj-ea"/>
              <a:ea typeface="+mj-ea"/>
            </a:rPr>
            <a:t>파산 등</a:t>
          </a:r>
          <a:r>
            <a:rPr lang="en-US" altLang="ko-KR" sz="1100" b="0" kern="1200" dirty="0">
              <a:effectLst/>
              <a:latin typeface="+mj-ea"/>
              <a:ea typeface="+mj-ea"/>
            </a:rPr>
            <a:t>)</a:t>
          </a:r>
          <a:r>
            <a:rPr lang="ko-KR" altLang="en-US" sz="1100" b="0" kern="1200" dirty="0">
              <a:effectLst/>
              <a:latin typeface="+mj-ea"/>
              <a:ea typeface="+mj-ea"/>
            </a:rPr>
            <a:t> 시 계약해지 없이 직불을 통해 원활한 준공</a:t>
          </a:r>
        </a:p>
        <a:p>
          <a:pPr marL="57150" lvl="1" indent="-57150" algn="l" defTabSz="488950" latinLnBrk="1">
            <a:lnSpc>
              <a:spcPct val="90000"/>
            </a:lnSpc>
            <a:spcBef>
              <a:spcPct val="0"/>
            </a:spcBef>
            <a:spcAft>
              <a:spcPct val="20000"/>
            </a:spcAft>
            <a:buChar char="•"/>
          </a:pPr>
          <a:r>
            <a:rPr lang="ko-KR" altLang="en-US" sz="1100" b="0" kern="1200" dirty="0">
              <a:effectLst/>
              <a:latin typeface="+mj-ea"/>
              <a:ea typeface="+mj-ea"/>
            </a:rPr>
            <a:t>하도급대금채권 가압류</a:t>
          </a:r>
          <a:r>
            <a:rPr lang="en-US" altLang="ko-KR" sz="1100" b="0" kern="1200" dirty="0">
              <a:effectLst/>
              <a:latin typeface="+mj-ea"/>
              <a:ea typeface="+mj-ea"/>
            </a:rPr>
            <a:t>, </a:t>
          </a:r>
          <a:r>
            <a:rPr lang="ko-KR" altLang="en-US" sz="1100" b="0" kern="1200" dirty="0" err="1">
              <a:effectLst/>
              <a:latin typeface="+mj-ea"/>
              <a:ea typeface="+mj-ea"/>
            </a:rPr>
            <a:t>분쟁시</a:t>
          </a:r>
          <a:r>
            <a:rPr lang="ko-KR" altLang="en-US" sz="1100" b="0" kern="1200" dirty="0">
              <a:effectLst/>
              <a:latin typeface="+mj-ea"/>
              <a:ea typeface="+mj-ea"/>
            </a:rPr>
            <a:t> 법적 검토 시간 및 비용 절감</a:t>
          </a:r>
          <a:r>
            <a:rPr lang="en-US" altLang="ko-KR" sz="1100" b="0" kern="1200" dirty="0">
              <a:effectLst/>
              <a:latin typeface="+mj-ea"/>
              <a:ea typeface="+mj-ea"/>
            </a:rPr>
            <a:t>, </a:t>
          </a:r>
          <a:r>
            <a:rPr lang="ko-KR" altLang="en-US" sz="1100" b="0" kern="1200" dirty="0">
              <a:effectLst/>
              <a:latin typeface="+mj-ea"/>
              <a:ea typeface="+mj-ea"/>
            </a:rPr>
            <a:t>하도급대금유보로 인한 하도급법 위반 리스크 </a:t>
          </a:r>
          <a:r>
            <a:rPr lang="ko-KR" altLang="en-US" sz="1100" b="0" kern="1200" dirty="0" err="1">
              <a:effectLst/>
              <a:latin typeface="+mj-ea"/>
              <a:ea typeface="+mj-ea"/>
            </a:rPr>
            <a:t>헷지</a:t>
          </a:r>
          <a:endParaRPr lang="ko-KR" altLang="en-US" sz="1100" b="0" kern="1200" dirty="0">
            <a:effectLst/>
            <a:latin typeface="+mj-ea"/>
            <a:ea typeface="+mj-ea"/>
          </a:endParaRPr>
        </a:p>
        <a:p>
          <a:pPr marL="57150" lvl="1" indent="-57150" algn="l" defTabSz="488950" latinLnBrk="1">
            <a:lnSpc>
              <a:spcPct val="90000"/>
            </a:lnSpc>
            <a:spcBef>
              <a:spcPct val="0"/>
            </a:spcBef>
            <a:spcAft>
              <a:spcPct val="20000"/>
            </a:spcAft>
            <a:buChar char="•"/>
          </a:pPr>
          <a:r>
            <a:rPr lang="ko-KR" altLang="en-US" sz="1100" b="0" kern="1200" dirty="0">
              <a:effectLst/>
              <a:latin typeface="+mj-ea"/>
              <a:ea typeface="+mj-ea"/>
            </a:rPr>
            <a:t>직불을 위한 복잡한 절차 및 서류 등 확보에 소요되는 행정 업무 가중 해소</a:t>
          </a:r>
        </a:p>
        <a:p>
          <a:pPr marL="57150" lvl="1" indent="-57150" algn="l" defTabSz="488950" latinLnBrk="1">
            <a:lnSpc>
              <a:spcPct val="90000"/>
            </a:lnSpc>
            <a:spcBef>
              <a:spcPct val="0"/>
            </a:spcBef>
            <a:spcAft>
              <a:spcPct val="20000"/>
            </a:spcAft>
            <a:buChar char="•"/>
          </a:pPr>
          <a:r>
            <a:rPr lang="ko-KR" altLang="en-US" sz="1100" b="0" kern="1200" dirty="0">
              <a:effectLst/>
              <a:latin typeface="+mj-ea"/>
              <a:ea typeface="+mj-ea"/>
            </a:rPr>
            <a:t>상생채권신탁 활용 및 상생기금 </a:t>
          </a:r>
          <a:r>
            <a:rPr lang="ko-KR" altLang="en-US" sz="1100" b="0" kern="1200" dirty="0" err="1">
              <a:effectLst/>
              <a:latin typeface="+mj-ea"/>
              <a:ea typeface="+mj-ea"/>
            </a:rPr>
            <a:t>출연시</a:t>
          </a:r>
          <a:r>
            <a:rPr lang="ko-KR" altLang="en-US" sz="1100" b="0" kern="1200" dirty="0">
              <a:effectLst/>
              <a:latin typeface="+mj-ea"/>
              <a:ea typeface="+mj-ea"/>
            </a:rPr>
            <a:t> 공공공사 </a:t>
          </a:r>
          <a:r>
            <a:rPr lang="ko-KR" altLang="en-US" sz="1100" b="0" kern="1200" dirty="0" err="1">
              <a:effectLst/>
              <a:latin typeface="+mj-ea"/>
              <a:ea typeface="+mj-ea"/>
            </a:rPr>
            <a:t>입찰시</a:t>
          </a:r>
          <a:r>
            <a:rPr lang="ko-KR" altLang="en-US" sz="1100" b="0" kern="1200" dirty="0">
              <a:effectLst/>
              <a:latin typeface="+mj-ea"/>
              <a:ea typeface="+mj-ea"/>
            </a:rPr>
            <a:t> 가점</a:t>
          </a:r>
          <a:r>
            <a:rPr lang="en-US" altLang="ko-KR" sz="1100" b="0" kern="1200" dirty="0">
              <a:effectLst/>
              <a:latin typeface="+mj-ea"/>
              <a:ea typeface="+mj-ea"/>
            </a:rPr>
            <a:t>(PQ)</a:t>
          </a:r>
          <a:endParaRPr lang="ko-KR" altLang="en-US" sz="1100" b="0" kern="1200" dirty="0">
            <a:effectLst/>
            <a:latin typeface="+mj-ea"/>
            <a:ea typeface="+mj-ea"/>
          </a:endParaRPr>
        </a:p>
      </dsp:txBody>
      <dsp:txXfrm>
        <a:off x="0" y="621394"/>
        <a:ext cx="7560840" cy="1072260"/>
      </dsp:txXfrm>
    </dsp:sp>
    <dsp:sp modelId="{3A028650-F6AC-4344-8B39-56EE13285E09}">
      <dsp:nvSpPr>
        <dsp:cNvPr id="0" name=""/>
        <dsp:cNvSpPr/>
      </dsp:nvSpPr>
      <dsp:spPr>
        <a:xfrm>
          <a:off x="0" y="1693654"/>
          <a:ext cx="7560840" cy="434070"/>
        </a:xfrm>
        <a:prstGeom prst="roundRect">
          <a:avLst/>
        </a:prstGeom>
        <a:gradFill rotWithShape="0">
          <a:gsLst>
            <a:gs pos="0">
              <a:schemeClr val="accent1">
                <a:shade val="80000"/>
                <a:hueOff val="102082"/>
                <a:satOff val="-1464"/>
                <a:lumOff val="8538"/>
                <a:alphaOff val="0"/>
                <a:shade val="51000"/>
                <a:satMod val="130000"/>
              </a:schemeClr>
            </a:gs>
            <a:gs pos="80000">
              <a:schemeClr val="accent1">
                <a:shade val="80000"/>
                <a:hueOff val="102082"/>
                <a:satOff val="-1464"/>
                <a:lumOff val="8538"/>
                <a:alphaOff val="0"/>
                <a:shade val="93000"/>
                <a:satMod val="130000"/>
              </a:schemeClr>
            </a:gs>
            <a:gs pos="100000">
              <a:schemeClr val="accent1">
                <a:shade val="80000"/>
                <a:hueOff val="102082"/>
                <a:satOff val="-1464"/>
                <a:lumOff val="853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latinLnBrk="1">
            <a:lnSpc>
              <a:spcPct val="90000"/>
            </a:lnSpc>
            <a:spcBef>
              <a:spcPct val="0"/>
            </a:spcBef>
            <a:spcAft>
              <a:spcPct val="35000"/>
            </a:spcAft>
            <a:buNone/>
          </a:pPr>
          <a:r>
            <a:rPr lang="ko-KR" altLang="en-US" sz="1400" b="1" kern="1200" dirty="0">
              <a:effectLst/>
              <a:latin typeface="+mj-ea"/>
              <a:ea typeface="+mj-ea"/>
            </a:rPr>
            <a:t>수급사업자</a:t>
          </a:r>
        </a:p>
      </dsp:txBody>
      <dsp:txXfrm>
        <a:off x="21190" y="1714844"/>
        <a:ext cx="7518460" cy="391690"/>
      </dsp:txXfrm>
    </dsp:sp>
    <dsp:sp modelId="{BA7137BF-C7A9-4146-9C84-0D2BC91A3F12}">
      <dsp:nvSpPr>
        <dsp:cNvPr id="0" name=""/>
        <dsp:cNvSpPr/>
      </dsp:nvSpPr>
      <dsp:spPr>
        <a:xfrm>
          <a:off x="0" y="2127724"/>
          <a:ext cx="7560840" cy="796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0057" tIns="17780" rIns="99568" bIns="17780" numCol="1" spcCol="1270" anchor="t" anchorCtr="0">
          <a:noAutofit/>
        </a:bodyPr>
        <a:lstStyle/>
        <a:p>
          <a:pPr marL="57150" lvl="1" indent="-57150" algn="l" defTabSz="488950" latinLnBrk="1">
            <a:lnSpc>
              <a:spcPct val="90000"/>
            </a:lnSpc>
            <a:spcBef>
              <a:spcPct val="0"/>
            </a:spcBef>
            <a:spcAft>
              <a:spcPct val="20000"/>
            </a:spcAft>
            <a:buChar char="•"/>
          </a:pPr>
          <a:r>
            <a:rPr lang="ko-KR" altLang="en-US" sz="1100" b="0" kern="1200" dirty="0">
              <a:effectLst/>
              <a:latin typeface="+mj-ea"/>
              <a:ea typeface="+mj-ea"/>
            </a:rPr>
            <a:t>해당 하도급 무관 가압류 채권자의 하도급대금 가압류 등 방어로 체불 민원 해소 </a:t>
          </a:r>
        </a:p>
        <a:p>
          <a:pPr marL="57150" lvl="1" indent="-57150" algn="l" defTabSz="488950" latinLnBrk="1">
            <a:lnSpc>
              <a:spcPct val="90000"/>
            </a:lnSpc>
            <a:spcBef>
              <a:spcPct val="0"/>
            </a:spcBef>
            <a:spcAft>
              <a:spcPct val="20000"/>
            </a:spcAft>
            <a:buChar char="•"/>
          </a:pPr>
          <a:r>
            <a:rPr lang="ko-KR" altLang="en-US" sz="1100" b="0" kern="1200" dirty="0">
              <a:effectLst/>
              <a:latin typeface="+mj-ea"/>
              <a:ea typeface="+mj-ea"/>
            </a:rPr>
            <a:t>계약이행보증서 및 선급금 보증서 발급 불가시 계약해지 및 손해배상 없이 신탁계약 대체 선택 가능</a:t>
          </a:r>
        </a:p>
        <a:p>
          <a:pPr marL="57150" lvl="1" indent="-57150" algn="l" defTabSz="488950" latinLnBrk="1">
            <a:lnSpc>
              <a:spcPct val="90000"/>
            </a:lnSpc>
            <a:spcBef>
              <a:spcPct val="0"/>
            </a:spcBef>
            <a:spcAft>
              <a:spcPct val="20000"/>
            </a:spcAft>
            <a:buChar char="•"/>
          </a:pPr>
          <a:r>
            <a:rPr lang="ko-KR" altLang="en-US" sz="1100" b="0" kern="1200" dirty="0">
              <a:effectLst/>
              <a:latin typeface="+mj-ea"/>
              <a:ea typeface="+mj-ea"/>
            </a:rPr>
            <a:t>하급대금채권 가압류 등 발생 후에도 개설된 신탁계좌로 정상적 수금을 통해 자금 경색 </a:t>
          </a:r>
          <a:r>
            <a:rPr lang="ko-KR" altLang="en-US" sz="1100" b="0" kern="1200" dirty="0" err="1">
              <a:effectLst/>
              <a:latin typeface="+mj-ea"/>
              <a:ea typeface="+mj-ea"/>
            </a:rPr>
            <a:t>미발생</a:t>
          </a:r>
          <a:endParaRPr lang="ko-KR" altLang="en-US" sz="1100" b="0" kern="1200" dirty="0">
            <a:effectLst/>
            <a:latin typeface="+mj-ea"/>
            <a:ea typeface="+mj-ea"/>
          </a:endParaRPr>
        </a:p>
      </dsp:txBody>
      <dsp:txXfrm>
        <a:off x="0" y="2127724"/>
        <a:ext cx="7560840" cy="796950"/>
      </dsp:txXfrm>
    </dsp:sp>
    <dsp:sp modelId="{C0AF037C-222C-4375-88B5-38499793C182}">
      <dsp:nvSpPr>
        <dsp:cNvPr id="0" name=""/>
        <dsp:cNvSpPr/>
      </dsp:nvSpPr>
      <dsp:spPr>
        <a:xfrm>
          <a:off x="0" y="2924674"/>
          <a:ext cx="7560840" cy="434070"/>
        </a:xfrm>
        <a:prstGeom prst="roundRect">
          <a:avLst/>
        </a:prstGeom>
        <a:gradFill rotWithShape="0">
          <a:gsLst>
            <a:gs pos="0">
              <a:schemeClr val="accent1">
                <a:shade val="80000"/>
                <a:hueOff val="204164"/>
                <a:satOff val="-2928"/>
                <a:lumOff val="17077"/>
                <a:alphaOff val="0"/>
                <a:shade val="51000"/>
                <a:satMod val="130000"/>
              </a:schemeClr>
            </a:gs>
            <a:gs pos="80000">
              <a:schemeClr val="accent1">
                <a:shade val="80000"/>
                <a:hueOff val="204164"/>
                <a:satOff val="-2928"/>
                <a:lumOff val="17077"/>
                <a:alphaOff val="0"/>
                <a:shade val="93000"/>
                <a:satMod val="130000"/>
              </a:schemeClr>
            </a:gs>
            <a:gs pos="100000">
              <a:schemeClr val="accent1">
                <a:shade val="80000"/>
                <a:hueOff val="204164"/>
                <a:satOff val="-2928"/>
                <a:lumOff val="17077"/>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latinLnBrk="1">
            <a:lnSpc>
              <a:spcPct val="90000"/>
            </a:lnSpc>
            <a:spcBef>
              <a:spcPct val="0"/>
            </a:spcBef>
            <a:spcAft>
              <a:spcPct val="35000"/>
            </a:spcAft>
            <a:buNone/>
          </a:pPr>
          <a:r>
            <a:rPr lang="ko-KR" altLang="en-US" sz="1400" b="1" kern="1200" dirty="0" err="1">
              <a:effectLst/>
              <a:latin typeface="+mj-ea"/>
              <a:ea typeface="+mj-ea"/>
            </a:rPr>
            <a:t>재하수급인</a:t>
          </a:r>
          <a:endParaRPr lang="ko-KR" altLang="en-US" sz="1400" b="1" kern="1200" dirty="0">
            <a:effectLst/>
            <a:latin typeface="+mj-ea"/>
            <a:ea typeface="+mj-ea"/>
          </a:endParaRPr>
        </a:p>
      </dsp:txBody>
      <dsp:txXfrm>
        <a:off x="21190" y="2945864"/>
        <a:ext cx="7518460" cy="391690"/>
      </dsp:txXfrm>
    </dsp:sp>
    <dsp:sp modelId="{18F10CFF-5684-4283-9927-569D471D8B1C}">
      <dsp:nvSpPr>
        <dsp:cNvPr id="0" name=""/>
        <dsp:cNvSpPr/>
      </dsp:nvSpPr>
      <dsp:spPr>
        <a:xfrm>
          <a:off x="0" y="3358744"/>
          <a:ext cx="7560840" cy="5361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0057" tIns="17780" rIns="99568" bIns="17780" numCol="1" spcCol="1270" anchor="t" anchorCtr="0">
          <a:noAutofit/>
        </a:bodyPr>
        <a:lstStyle/>
        <a:p>
          <a:pPr marL="57150" lvl="1" indent="-57150" algn="l" defTabSz="488950" latinLnBrk="1">
            <a:lnSpc>
              <a:spcPct val="90000"/>
            </a:lnSpc>
            <a:spcBef>
              <a:spcPct val="0"/>
            </a:spcBef>
            <a:spcAft>
              <a:spcPct val="20000"/>
            </a:spcAft>
            <a:buChar char="•"/>
          </a:pPr>
          <a:r>
            <a:rPr lang="ko-KR" altLang="en-US" sz="1100" b="0" kern="1200" dirty="0">
              <a:effectLst/>
              <a:latin typeface="+mj-ea"/>
              <a:ea typeface="+mj-ea"/>
            </a:rPr>
            <a:t>수급사업자의 부도 등 사유에도 노무비 및 자재장비대 수취가능</a:t>
          </a:r>
        </a:p>
        <a:p>
          <a:pPr marL="57150" lvl="1" indent="-57150" algn="l" defTabSz="488950" latinLnBrk="1">
            <a:lnSpc>
              <a:spcPct val="90000"/>
            </a:lnSpc>
            <a:spcBef>
              <a:spcPct val="0"/>
            </a:spcBef>
            <a:spcAft>
              <a:spcPct val="20000"/>
            </a:spcAft>
            <a:buChar char="•"/>
          </a:pPr>
          <a:r>
            <a:rPr lang="ko-KR" altLang="en-US" sz="1100" b="0" kern="1200" dirty="0">
              <a:effectLst/>
              <a:latin typeface="+mj-ea"/>
              <a:ea typeface="+mj-ea"/>
            </a:rPr>
            <a:t>기존 </a:t>
          </a:r>
          <a:r>
            <a:rPr lang="ko-KR" altLang="en-US" sz="1100" b="0" kern="1200" dirty="0" err="1">
              <a:effectLst/>
              <a:latin typeface="+mj-ea"/>
              <a:ea typeface="+mj-ea"/>
            </a:rPr>
            <a:t>직불제도에</a:t>
          </a:r>
          <a:r>
            <a:rPr lang="ko-KR" altLang="en-US" sz="1100" b="0" kern="1200" dirty="0">
              <a:effectLst/>
              <a:latin typeface="+mj-ea"/>
              <a:ea typeface="+mj-ea"/>
            </a:rPr>
            <a:t> 비해 절차 및 서류 간편</a:t>
          </a:r>
        </a:p>
      </dsp:txBody>
      <dsp:txXfrm>
        <a:off x="0" y="3358744"/>
        <a:ext cx="7560840" cy="536130"/>
      </dsp:txXfrm>
    </dsp:sp>
    <dsp:sp modelId="{C0E9C5A0-DE37-497B-9AE7-B0B2C62FADCF}">
      <dsp:nvSpPr>
        <dsp:cNvPr id="0" name=""/>
        <dsp:cNvSpPr/>
      </dsp:nvSpPr>
      <dsp:spPr>
        <a:xfrm>
          <a:off x="0" y="3894874"/>
          <a:ext cx="7560840" cy="434070"/>
        </a:xfrm>
        <a:prstGeom prst="roundRect">
          <a:avLst/>
        </a:prstGeom>
        <a:gradFill rotWithShape="0">
          <a:gsLst>
            <a:gs pos="0">
              <a:schemeClr val="accent1">
                <a:shade val="80000"/>
                <a:hueOff val="306246"/>
                <a:satOff val="-4392"/>
                <a:lumOff val="25615"/>
                <a:alphaOff val="0"/>
                <a:shade val="51000"/>
                <a:satMod val="130000"/>
              </a:schemeClr>
            </a:gs>
            <a:gs pos="80000">
              <a:schemeClr val="accent1">
                <a:shade val="80000"/>
                <a:hueOff val="306246"/>
                <a:satOff val="-4392"/>
                <a:lumOff val="25615"/>
                <a:alphaOff val="0"/>
                <a:shade val="93000"/>
                <a:satMod val="130000"/>
              </a:schemeClr>
            </a:gs>
            <a:gs pos="100000">
              <a:schemeClr val="accent1">
                <a:shade val="80000"/>
                <a:hueOff val="306246"/>
                <a:satOff val="-4392"/>
                <a:lumOff val="25615"/>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latinLnBrk="1">
            <a:lnSpc>
              <a:spcPct val="90000"/>
            </a:lnSpc>
            <a:spcBef>
              <a:spcPct val="0"/>
            </a:spcBef>
            <a:spcAft>
              <a:spcPct val="35000"/>
            </a:spcAft>
            <a:buNone/>
          </a:pPr>
          <a:r>
            <a:rPr lang="ko-KR" altLang="en-US" sz="1400" b="1" kern="1200" dirty="0" err="1">
              <a:effectLst/>
              <a:latin typeface="+mj-ea"/>
              <a:ea typeface="+mj-ea"/>
            </a:rPr>
            <a:t>수탁사</a:t>
          </a:r>
          <a:endParaRPr lang="ko-KR" altLang="en-US" sz="1400" b="1" kern="1200" dirty="0">
            <a:effectLst/>
            <a:latin typeface="+mj-ea"/>
            <a:ea typeface="+mj-ea"/>
          </a:endParaRPr>
        </a:p>
      </dsp:txBody>
      <dsp:txXfrm>
        <a:off x="21190" y="3916064"/>
        <a:ext cx="7518460" cy="391690"/>
      </dsp:txXfrm>
    </dsp:sp>
    <dsp:sp modelId="{CA754D15-116D-42DB-ADBF-EE1271168B46}">
      <dsp:nvSpPr>
        <dsp:cNvPr id="0" name=""/>
        <dsp:cNvSpPr/>
      </dsp:nvSpPr>
      <dsp:spPr>
        <a:xfrm>
          <a:off x="0" y="4328944"/>
          <a:ext cx="7560840" cy="9563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0057" tIns="13970" rIns="78232" bIns="13970" numCol="1" spcCol="1270" anchor="t" anchorCtr="0">
          <a:noAutofit/>
        </a:bodyPr>
        <a:lstStyle/>
        <a:p>
          <a:pPr marL="57150" lvl="1" indent="-57150" algn="l" defTabSz="488950" latinLnBrk="1">
            <a:lnSpc>
              <a:spcPct val="90000"/>
            </a:lnSpc>
            <a:spcBef>
              <a:spcPct val="0"/>
            </a:spcBef>
            <a:spcAft>
              <a:spcPct val="20000"/>
            </a:spcAft>
            <a:buChar char="•"/>
          </a:pPr>
          <a:r>
            <a:rPr lang="ko-KR" altLang="en-US" sz="1100" b="0" kern="1200" dirty="0">
              <a:effectLst/>
              <a:latin typeface="+mj-ea"/>
              <a:ea typeface="+mj-ea"/>
            </a:rPr>
            <a:t>수급사업자의 부실</a:t>
          </a:r>
          <a:r>
            <a:rPr lang="en-US" altLang="ko-KR" sz="1100" b="0" kern="1200" dirty="0">
              <a:effectLst/>
              <a:latin typeface="+mj-ea"/>
              <a:ea typeface="+mj-ea"/>
            </a:rPr>
            <a:t>,</a:t>
          </a:r>
          <a:r>
            <a:rPr lang="ko-KR" altLang="en-US" sz="1100" b="0" kern="1200" dirty="0">
              <a:effectLst/>
              <a:latin typeface="+mj-ea"/>
              <a:ea typeface="+mj-ea"/>
            </a:rPr>
            <a:t> 체불로 인한 하도급거래 중단 등 애로사항 해결을 위한 플랫폼 제공</a:t>
          </a:r>
        </a:p>
        <a:p>
          <a:pPr marL="57150" lvl="1" indent="-57150" algn="l" defTabSz="488950" latinLnBrk="1">
            <a:lnSpc>
              <a:spcPct val="90000"/>
            </a:lnSpc>
            <a:spcBef>
              <a:spcPct val="0"/>
            </a:spcBef>
            <a:spcAft>
              <a:spcPct val="20000"/>
            </a:spcAft>
            <a:buChar char="•"/>
          </a:pPr>
          <a:r>
            <a:rPr lang="ko-KR" altLang="en-US" sz="1100" b="0" kern="1200" dirty="0">
              <a:effectLst/>
              <a:latin typeface="+mj-ea"/>
              <a:ea typeface="+mj-ea"/>
            </a:rPr>
            <a:t>근로자 등의 체불예방을 통해 사회적 약자인 재하수급인 보호</a:t>
          </a:r>
          <a:br>
            <a:rPr lang="en-US" altLang="ko-KR" sz="1100" b="0" kern="1200" dirty="0">
              <a:effectLst/>
              <a:latin typeface="+mj-ea"/>
              <a:ea typeface="+mj-ea"/>
            </a:rPr>
          </a:br>
          <a:r>
            <a:rPr lang="en-US" altLang="ko-KR" sz="1100" b="0" kern="1200" dirty="0">
              <a:effectLst/>
              <a:latin typeface="+mj-ea"/>
              <a:ea typeface="+mj-ea"/>
            </a:rPr>
            <a:t>*</a:t>
          </a:r>
          <a:r>
            <a:rPr lang="ko-KR" altLang="en-US" sz="1100" b="0" kern="1200" dirty="0">
              <a:effectLst/>
              <a:latin typeface="+mj-ea"/>
              <a:ea typeface="+mj-ea"/>
            </a:rPr>
            <a:t>현재 </a:t>
          </a:r>
          <a:r>
            <a:rPr lang="en-US" altLang="ko-KR" sz="1100" b="0" kern="1200" dirty="0">
              <a:effectLst/>
              <a:latin typeface="+mj-ea"/>
              <a:ea typeface="+mj-ea"/>
            </a:rPr>
            <a:t>NH</a:t>
          </a:r>
          <a:r>
            <a:rPr lang="ko-KR" altLang="en-US" sz="1100" b="0" kern="1200" dirty="0">
              <a:effectLst/>
              <a:latin typeface="+mj-ea"/>
              <a:ea typeface="+mj-ea"/>
            </a:rPr>
            <a:t>투자증권에서 상생채권신탁 가입 가능</a:t>
          </a:r>
          <a:br>
            <a:rPr lang="en-US" altLang="ko-KR" sz="1100" b="0" kern="1200" dirty="0">
              <a:effectLst/>
              <a:latin typeface="+mj-ea"/>
              <a:ea typeface="+mj-ea"/>
            </a:rPr>
          </a:br>
          <a:endParaRPr lang="ko-KR" altLang="en-US" sz="1000" b="0" kern="1200" dirty="0">
            <a:effectLst/>
            <a:latin typeface="+mj-ea"/>
            <a:ea typeface="+mj-ea"/>
          </a:endParaRPr>
        </a:p>
      </dsp:txBody>
      <dsp:txXfrm>
        <a:off x="0" y="4328944"/>
        <a:ext cx="7560840" cy="9563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2" y="3"/>
            <a:ext cx="2949893" cy="497683"/>
          </a:xfrm>
          <a:prstGeom prst="rect">
            <a:avLst/>
          </a:prstGeom>
        </p:spPr>
        <p:txBody>
          <a:bodyPr vert="horz" lIns="91594" tIns="45796" rIns="91594" bIns="45796" rtlCol="0"/>
          <a:lstStyle>
            <a:lvl1pPr algn="l">
              <a:defRPr sz="1200"/>
            </a:lvl1pPr>
          </a:lstStyle>
          <a:p>
            <a:endParaRPr lang="ko-KR" altLang="en-US"/>
          </a:p>
        </p:txBody>
      </p:sp>
      <p:sp>
        <p:nvSpPr>
          <p:cNvPr id="3" name="날짜 개체 틀 2"/>
          <p:cNvSpPr>
            <a:spLocks noGrp="1"/>
          </p:cNvSpPr>
          <p:nvPr>
            <p:ph type="dt" sz="quarter" idx="1"/>
          </p:nvPr>
        </p:nvSpPr>
        <p:spPr>
          <a:xfrm>
            <a:off x="3855716" y="3"/>
            <a:ext cx="2949893" cy="497683"/>
          </a:xfrm>
          <a:prstGeom prst="rect">
            <a:avLst/>
          </a:prstGeom>
        </p:spPr>
        <p:txBody>
          <a:bodyPr vert="horz" lIns="91594" tIns="45796" rIns="91594" bIns="45796" rtlCol="0"/>
          <a:lstStyle>
            <a:lvl1pPr algn="r">
              <a:defRPr sz="1200"/>
            </a:lvl1pPr>
          </a:lstStyle>
          <a:p>
            <a:fld id="{03056328-8FE9-4286-94ED-1032B2297864}" type="datetimeFigureOut">
              <a:rPr lang="ko-KR" altLang="en-US" smtClean="0"/>
              <a:t>2021-12-13</a:t>
            </a:fld>
            <a:endParaRPr lang="ko-KR" altLang="en-US"/>
          </a:p>
        </p:txBody>
      </p:sp>
      <p:sp>
        <p:nvSpPr>
          <p:cNvPr id="4" name="바닥글 개체 틀 3"/>
          <p:cNvSpPr>
            <a:spLocks noGrp="1"/>
          </p:cNvSpPr>
          <p:nvPr>
            <p:ph type="ftr" sz="quarter" idx="2"/>
          </p:nvPr>
        </p:nvSpPr>
        <p:spPr>
          <a:xfrm>
            <a:off x="2" y="9440067"/>
            <a:ext cx="2949893" cy="497682"/>
          </a:xfrm>
          <a:prstGeom prst="rect">
            <a:avLst/>
          </a:prstGeom>
        </p:spPr>
        <p:txBody>
          <a:bodyPr vert="horz" lIns="91594" tIns="45796" rIns="91594" bIns="45796" rtlCol="0" anchor="b"/>
          <a:lstStyle>
            <a:lvl1pPr algn="l">
              <a:defRPr sz="1200"/>
            </a:lvl1pPr>
          </a:lstStyle>
          <a:p>
            <a:endParaRPr lang="ko-KR" altLang="en-US"/>
          </a:p>
        </p:txBody>
      </p:sp>
      <p:sp>
        <p:nvSpPr>
          <p:cNvPr id="5" name="슬라이드 번호 개체 틀 4"/>
          <p:cNvSpPr>
            <a:spLocks noGrp="1"/>
          </p:cNvSpPr>
          <p:nvPr>
            <p:ph type="sldNum" sz="quarter" idx="3"/>
          </p:nvPr>
        </p:nvSpPr>
        <p:spPr>
          <a:xfrm>
            <a:off x="3855716" y="9440067"/>
            <a:ext cx="2949893" cy="497682"/>
          </a:xfrm>
          <a:prstGeom prst="rect">
            <a:avLst/>
          </a:prstGeom>
        </p:spPr>
        <p:txBody>
          <a:bodyPr vert="horz" lIns="91594" tIns="45796" rIns="91594" bIns="45796" rtlCol="0" anchor="b"/>
          <a:lstStyle>
            <a:lvl1pPr algn="r">
              <a:defRPr sz="1200"/>
            </a:lvl1pPr>
          </a:lstStyle>
          <a:p>
            <a:fld id="{B95DA434-4465-4EC2-A20B-78C338415425}" type="slidenum">
              <a:rPr lang="ko-KR" altLang="en-US" smtClean="0"/>
              <a:t>‹#›</a:t>
            </a:fld>
            <a:endParaRPr lang="ko-KR" altLang="en-US"/>
          </a:p>
        </p:txBody>
      </p:sp>
    </p:spTree>
    <p:extLst>
      <p:ext uri="{BB962C8B-B14F-4D97-AF65-F5344CB8AC3E}">
        <p14:creationId xmlns:p14="http://schemas.microsoft.com/office/powerpoint/2010/main" val="8420350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2" y="1"/>
            <a:ext cx="2950528" cy="497524"/>
          </a:xfrm>
          <a:prstGeom prst="rect">
            <a:avLst/>
          </a:prstGeom>
        </p:spPr>
        <p:txBody>
          <a:bodyPr vert="horz" lIns="91511" tIns="45753" rIns="91511" bIns="45753" rtlCol="0"/>
          <a:lstStyle>
            <a:lvl1pPr algn="l">
              <a:defRPr sz="1200"/>
            </a:lvl1pPr>
          </a:lstStyle>
          <a:p>
            <a:endParaRPr lang="ko-KR" altLang="en-US"/>
          </a:p>
        </p:txBody>
      </p:sp>
      <p:sp>
        <p:nvSpPr>
          <p:cNvPr id="3" name="날짜 개체 틀 2"/>
          <p:cNvSpPr>
            <a:spLocks noGrp="1"/>
          </p:cNvSpPr>
          <p:nvPr>
            <p:ph type="dt" idx="1"/>
          </p:nvPr>
        </p:nvSpPr>
        <p:spPr>
          <a:xfrm>
            <a:off x="3855088" y="1"/>
            <a:ext cx="2950528" cy="497524"/>
          </a:xfrm>
          <a:prstGeom prst="rect">
            <a:avLst/>
          </a:prstGeom>
        </p:spPr>
        <p:txBody>
          <a:bodyPr vert="horz" lIns="91511" tIns="45753" rIns="91511" bIns="45753" rtlCol="0"/>
          <a:lstStyle>
            <a:lvl1pPr algn="r">
              <a:defRPr sz="1200"/>
            </a:lvl1pPr>
          </a:lstStyle>
          <a:p>
            <a:fld id="{822D7B1E-F672-44B3-9951-8FD7F513724E}" type="datetimeFigureOut">
              <a:rPr lang="ko-KR" altLang="en-US" smtClean="0"/>
              <a:t>2021-12-13</a:t>
            </a:fld>
            <a:endParaRPr lang="ko-KR" altLang="en-US"/>
          </a:p>
        </p:txBody>
      </p:sp>
      <p:sp>
        <p:nvSpPr>
          <p:cNvPr id="4" name="슬라이드 이미지 개체 틀 3"/>
          <p:cNvSpPr>
            <a:spLocks noGrp="1" noRot="1" noChangeAspect="1"/>
          </p:cNvSpPr>
          <p:nvPr>
            <p:ph type="sldImg" idx="2"/>
          </p:nvPr>
        </p:nvSpPr>
        <p:spPr>
          <a:xfrm>
            <a:off x="919163" y="746125"/>
            <a:ext cx="4968875" cy="3727450"/>
          </a:xfrm>
          <a:prstGeom prst="rect">
            <a:avLst/>
          </a:prstGeom>
          <a:noFill/>
          <a:ln w="12700">
            <a:solidFill>
              <a:prstClr val="black"/>
            </a:solidFill>
          </a:ln>
        </p:spPr>
        <p:txBody>
          <a:bodyPr vert="horz" lIns="91511" tIns="45753" rIns="91511" bIns="45753" rtlCol="0" anchor="ctr"/>
          <a:lstStyle/>
          <a:p>
            <a:endParaRPr lang="ko-KR" altLang="en-US"/>
          </a:p>
        </p:txBody>
      </p:sp>
      <p:sp>
        <p:nvSpPr>
          <p:cNvPr id="5" name="슬라이드 노트 개체 틀 4"/>
          <p:cNvSpPr>
            <a:spLocks noGrp="1"/>
          </p:cNvSpPr>
          <p:nvPr>
            <p:ph type="body" sz="quarter" idx="3"/>
          </p:nvPr>
        </p:nvSpPr>
        <p:spPr>
          <a:xfrm>
            <a:off x="680405" y="4720911"/>
            <a:ext cx="5446397" cy="4472940"/>
          </a:xfrm>
          <a:prstGeom prst="rect">
            <a:avLst/>
          </a:prstGeom>
        </p:spPr>
        <p:txBody>
          <a:bodyPr vert="horz" lIns="91511" tIns="45753" rIns="91511" bIns="45753" rtlCol="0"/>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2" y="9440230"/>
            <a:ext cx="2950528" cy="497523"/>
          </a:xfrm>
          <a:prstGeom prst="rect">
            <a:avLst/>
          </a:prstGeom>
        </p:spPr>
        <p:txBody>
          <a:bodyPr vert="horz" lIns="91511" tIns="45753" rIns="91511" bIns="45753"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55088" y="9440230"/>
            <a:ext cx="2950528" cy="497523"/>
          </a:xfrm>
          <a:prstGeom prst="rect">
            <a:avLst/>
          </a:prstGeom>
        </p:spPr>
        <p:txBody>
          <a:bodyPr vert="horz" lIns="91511" tIns="45753" rIns="91511" bIns="45753" rtlCol="0" anchor="b"/>
          <a:lstStyle>
            <a:lvl1pPr algn="r">
              <a:defRPr sz="1200"/>
            </a:lvl1pPr>
          </a:lstStyle>
          <a:p>
            <a:fld id="{7B4CD16B-4307-458A-BA4E-7534A505B227}" type="slidenum">
              <a:rPr lang="ko-KR" altLang="en-US" smtClean="0"/>
              <a:t>‹#›</a:t>
            </a:fld>
            <a:endParaRPr lang="ko-KR" altLang="en-US"/>
          </a:p>
        </p:txBody>
      </p:sp>
    </p:spTree>
    <p:extLst>
      <p:ext uri="{BB962C8B-B14F-4D97-AF65-F5344CB8AC3E}">
        <p14:creationId xmlns:p14="http://schemas.microsoft.com/office/powerpoint/2010/main" val="1082258099"/>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24D4951-15C2-4EC8-9BFE-A8770D39BC8F}"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1</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50" charset="-127"/>
              <a:cs typeface="+mn-cs"/>
            </a:endParaRPr>
          </a:p>
        </p:txBody>
      </p:sp>
    </p:spTree>
    <p:extLst>
      <p:ext uri="{BB962C8B-B14F-4D97-AF65-F5344CB8AC3E}">
        <p14:creationId xmlns:p14="http://schemas.microsoft.com/office/powerpoint/2010/main" val="137615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7B4CD16B-4307-458A-BA4E-7534A505B227}" type="slidenum">
              <a:rPr lang="ko-KR" altLang="en-US" smtClean="0"/>
              <a:t>2</a:t>
            </a:fld>
            <a:endParaRPr lang="ko-KR" altLang="en-US"/>
          </a:p>
        </p:txBody>
      </p:sp>
    </p:spTree>
    <p:extLst>
      <p:ext uri="{BB962C8B-B14F-4D97-AF65-F5344CB8AC3E}">
        <p14:creationId xmlns:p14="http://schemas.microsoft.com/office/powerpoint/2010/main" val="17187118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7B4CD16B-4307-458A-BA4E-7534A505B227}" type="slidenum">
              <a:rPr lang="ko-KR" altLang="en-US" smtClean="0"/>
              <a:t>4</a:t>
            </a:fld>
            <a:endParaRPr lang="ko-KR" altLang="en-US"/>
          </a:p>
        </p:txBody>
      </p:sp>
    </p:spTree>
    <p:extLst>
      <p:ext uri="{BB962C8B-B14F-4D97-AF65-F5344CB8AC3E}">
        <p14:creationId xmlns:p14="http://schemas.microsoft.com/office/powerpoint/2010/main" val="20397350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7B4CD16B-4307-458A-BA4E-7534A505B22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14</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50" charset="-127"/>
              <a:cs typeface="+mn-cs"/>
            </a:endParaRPr>
          </a:p>
        </p:txBody>
      </p:sp>
    </p:spTree>
    <p:extLst>
      <p:ext uri="{BB962C8B-B14F-4D97-AF65-F5344CB8AC3E}">
        <p14:creationId xmlns:p14="http://schemas.microsoft.com/office/powerpoint/2010/main" val="26365811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7B4CD16B-4307-458A-BA4E-7534A505B227}" type="slidenum">
              <a:rPr lang="ko-KR" altLang="en-US" smtClean="0"/>
              <a:t>21</a:t>
            </a:fld>
            <a:endParaRPr lang="ko-KR" altLang="en-US"/>
          </a:p>
        </p:txBody>
      </p:sp>
    </p:spTree>
    <p:extLst>
      <p:ext uri="{BB962C8B-B14F-4D97-AF65-F5344CB8AC3E}">
        <p14:creationId xmlns:p14="http://schemas.microsoft.com/office/powerpoint/2010/main" val="3987243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7B4CD16B-4307-458A-BA4E-7534A505B227}" type="slidenum">
              <a:rPr lang="ko-KR" altLang="en-US" smtClean="0"/>
              <a:t>24</a:t>
            </a:fld>
            <a:endParaRPr lang="ko-KR" altLang="en-US"/>
          </a:p>
        </p:txBody>
      </p:sp>
    </p:spTree>
    <p:extLst>
      <p:ext uri="{BB962C8B-B14F-4D97-AF65-F5344CB8AC3E}">
        <p14:creationId xmlns:p14="http://schemas.microsoft.com/office/powerpoint/2010/main" val="34418626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7B4CD16B-4307-458A-BA4E-7534A505B227}" type="slidenum">
              <a:rPr lang="ko-KR" altLang="en-US" smtClean="0"/>
              <a:t>28</a:t>
            </a:fld>
            <a:endParaRPr lang="ko-KR" altLang="en-US"/>
          </a:p>
        </p:txBody>
      </p:sp>
    </p:spTree>
    <p:extLst>
      <p:ext uri="{BB962C8B-B14F-4D97-AF65-F5344CB8AC3E}">
        <p14:creationId xmlns:p14="http://schemas.microsoft.com/office/powerpoint/2010/main" val="13663467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7B4CD16B-4307-458A-BA4E-7534A505B22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31</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50" charset="-127"/>
              <a:cs typeface="+mn-cs"/>
            </a:endParaRPr>
          </a:p>
        </p:txBody>
      </p:sp>
    </p:spTree>
    <p:extLst>
      <p:ext uri="{BB962C8B-B14F-4D97-AF65-F5344CB8AC3E}">
        <p14:creationId xmlns:p14="http://schemas.microsoft.com/office/powerpoint/2010/main" val="35059615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5"/>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7B4CD16B-4307-458A-BA4E-7534A505B22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33</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50" charset="-127"/>
              <a:cs typeface="+mn-cs"/>
            </a:endParaRPr>
          </a:p>
        </p:txBody>
      </p:sp>
    </p:spTree>
    <p:extLst>
      <p:ext uri="{BB962C8B-B14F-4D97-AF65-F5344CB8AC3E}">
        <p14:creationId xmlns:p14="http://schemas.microsoft.com/office/powerpoint/2010/main" val="1719566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oleObject" Target="../embeddings/oleObject4.bin"/><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2.emf"/><Relationship Id="rId5" Type="http://schemas.openxmlformats.org/officeDocument/2006/relationships/oleObject" Target="../embeddings/oleObject3.bin"/><Relationship Id="rId4"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p>
            <a:r>
              <a:rPr lang="ko-KR" altLang="en-US"/>
              <a:t>마스터 제목 스타일 편집</a:t>
            </a:r>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356350"/>
            <a:ext cx="2133600" cy="365125"/>
          </a:xfrm>
          <a:prstGeom prst="rect">
            <a:avLst/>
          </a:prstGeom>
        </p:spPr>
        <p:txBody>
          <a:bodyPr/>
          <a:lstStyle/>
          <a:p>
            <a:fld id="{FB30EDBD-1C2D-4C1E-B459-B60219FAB484}" type="datetimeFigureOut">
              <a:rPr lang="ko-KR" altLang="en-US" smtClean="0"/>
              <a:pPr/>
              <a:t>2021-12-13</a:t>
            </a:fld>
            <a:endParaRPr lang="ko-KR" altLang="en-US" dirty="0"/>
          </a:p>
        </p:txBody>
      </p:sp>
      <p:sp>
        <p:nvSpPr>
          <p:cNvPr id="5" name="바닥글 개체 틀 4"/>
          <p:cNvSpPr>
            <a:spLocks noGrp="1"/>
          </p:cNvSpPr>
          <p:nvPr>
            <p:ph type="ftr" sz="quarter" idx="11"/>
          </p:nvPr>
        </p:nvSpPr>
        <p:spPr>
          <a:xfrm>
            <a:off x="3124200" y="6356350"/>
            <a:ext cx="2895600" cy="365125"/>
          </a:xfrm>
          <a:prstGeom prst="rect">
            <a:avLst/>
          </a:prstGeom>
        </p:spPr>
        <p:txBody>
          <a:bodyPr/>
          <a:lstStyle/>
          <a:p>
            <a:endParaRPr lang="ko-KR" altLang="en-US" dirty="0"/>
          </a:p>
        </p:txBody>
      </p:sp>
      <p:sp>
        <p:nvSpPr>
          <p:cNvPr id="6" name="슬라이드 번호 개체 틀 5"/>
          <p:cNvSpPr>
            <a:spLocks noGrp="1"/>
          </p:cNvSpPr>
          <p:nvPr>
            <p:ph type="sldNum" sz="quarter" idx="12"/>
          </p:nvPr>
        </p:nvSpPr>
        <p:spPr>
          <a:xfrm>
            <a:off x="6553200" y="6356350"/>
            <a:ext cx="2133600" cy="365125"/>
          </a:xfrm>
          <a:prstGeom prst="rect">
            <a:avLst/>
          </a:prstGeom>
        </p:spPr>
        <p:txBody>
          <a:bodyPr/>
          <a:lstStyle/>
          <a:p>
            <a:fld id="{4BEDD84E-25D4-4983-8AA1-2863C96F08D9}" type="slidenum">
              <a:rPr lang="ko-KR" altLang="en-US" smtClean="0"/>
              <a:pPr/>
              <a:t>‹#›</a:t>
            </a:fld>
            <a:endParaRPr lang="ko-KR"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제목 및 내용">
    <p:spTree>
      <p:nvGrpSpPr>
        <p:cNvPr id="1" name=""/>
        <p:cNvGrpSpPr/>
        <p:nvPr/>
      </p:nvGrpSpPr>
      <p:grpSpPr>
        <a:xfrm>
          <a:off x="0" y="0"/>
          <a:ext cx="0" cy="0"/>
          <a:chOff x="0" y="0"/>
          <a:chExt cx="0" cy="0"/>
        </a:xfrm>
      </p:grpSpPr>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a:xfrm>
            <a:off x="457200" y="6356350"/>
            <a:ext cx="2133600" cy="365125"/>
          </a:xfrm>
          <a:prstGeom prst="rect">
            <a:avLst/>
          </a:prstGeom>
        </p:spPr>
        <p:txBody>
          <a:bodyPr/>
          <a:lstStyle/>
          <a:p>
            <a:fld id="{FB30EDBD-1C2D-4C1E-B459-B60219FAB484}" type="datetimeFigureOut">
              <a:rPr lang="ko-KR" altLang="en-US" smtClean="0"/>
              <a:pPr/>
              <a:t>2021-12-13</a:t>
            </a:fld>
            <a:endParaRPr lang="ko-KR" altLang="en-US" dirty="0"/>
          </a:p>
        </p:txBody>
      </p:sp>
      <p:sp>
        <p:nvSpPr>
          <p:cNvPr id="5" name="바닥글 개체 틀 4"/>
          <p:cNvSpPr>
            <a:spLocks noGrp="1"/>
          </p:cNvSpPr>
          <p:nvPr>
            <p:ph type="ftr" sz="quarter" idx="11"/>
          </p:nvPr>
        </p:nvSpPr>
        <p:spPr>
          <a:xfrm>
            <a:off x="3124200" y="6356350"/>
            <a:ext cx="2895600" cy="365125"/>
          </a:xfrm>
          <a:prstGeom prst="rect">
            <a:avLst/>
          </a:prstGeom>
        </p:spPr>
        <p:txBody>
          <a:bodyPr/>
          <a:lstStyle/>
          <a:p>
            <a:endParaRPr lang="ko-KR" altLang="en-US" dirty="0"/>
          </a:p>
        </p:txBody>
      </p:sp>
      <p:sp>
        <p:nvSpPr>
          <p:cNvPr id="6" name="슬라이드 번호 개체 틀 5"/>
          <p:cNvSpPr>
            <a:spLocks noGrp="1"/>
          </p:cNvSpPr>
          <p:nvPr>
            <p:ph type="sldNum" sz="quarter" idx="12"/>
          </p:nvPr>
        </p:nvSpPr>
        <p:spPr>
          <a:xfrm>
            <a:off x="6553200" y="6356350"/>
            <a:ext cx="2133600" cy="365125"/>
          </a:xfrm>
          <a:prstGeom prst="rect">
            <a:avLst/>
          </a:prstGeom>
        </p:spPr>
        <p:txBody>
          <a:bodyPr/>
          <a:lstStyle/>
          <a:p>
            <a:fld id="{4BEDD84E-25D4-4983-8AA1-2863C96F08D9}" type="slidenum">
              <a:rPr lang="ko-KR" altLang="en-US" smtClean="0"/>
              <a:pPr/>
              <a:t>‹#›</a:t>
            </a:fld>
            <a:endParaRPr lang="ko-KR" altLang="en-US" dirty="0"/>
          </a:p>
        </p:txBody>
      </p:sp>
      <p:sp>
        <p:nvSpPr>
          <p:cNvPr id="9" name="Rectangle 2">
            <a:extLst>
              <a:ext uri="{FF2B5EF4-FFF2-40B4-BE49-F238E27FC236}">
                <a16:creationId xmlns:a16="http://schemas.microsoft.com/office/drawing/2014/main" id="{480768E4-96CB-4714-8BB4-0757EBA582BC}"/>
              </a:ext>
            </a:extLst>
          </p:cNvPr>
          <p:cNvSpPr>
            <a:spLocks noChangeArrowheads="1"/>
          </p:cNvSpPr>
          <p:nvPr userDrawn="1"/>
        </p:nvSpPr>
        <p:spPr bwMode="auto">
          <a:xfrm>
            <a:off x="273000" y="0"/>
            <a:ext cx="8619480" cy="432000"/>
          </a:xfrm>
          <a:prstGeom prst="rect">
            <a:avLst/>
          </a:prstGeom>
          <a:solidFill>
            <a:srgbClr val="0C2340"/>
          </a:solidFill>
          <a:ln>
            <a:noFill/>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ko-KR" sz="1800" b="0" i="0" u="none" strike="noStrike" kern="0" cap="none" spc="0" normalizeH="0" baseline="0" noProof="0" dirty="0">
              <a:ln>
                <a:noFill/>
              </a:ln>
              <a:solidFill>
                <a:srgbClr val="000000"/>
              </a:solidFill>
              <a:effectLst/>
              <a:uLnTx/>
              <a:uFillTx/>
              <a:latin typeface="Arial Narrow"/>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356350"/>
            <a:ext cx="2133600" cy="365125"/>
          </a:xfrm>
          <a:prstGeom prst="rect">
            <a:avLst/>
          </a:prstGeom>
        </p:spPr>
        <p:txBody>
          <a:bodyPr/>
          <a:lstStyle/>
          <a:p>
            <a:fld id="{FB30EDBD-1C2D-4C1E-B459-B60219FAB484}" type="datetimeFigureOut">
              <a:rPr lang="ko-KR" altLang="en-US" smtClean="0"/>
              <a:pPr/>
              <a:t>2021-12-13</a:t>
            </a:fld>
            <a:endParaRPr lang="ko-KR" altLang="en-US" dirty="0"/>
          </a:p>
        </p:txBody>
      </p:sp>
      <p:sp>
        <p:nvSpPr>
          <p:cNvPr id="5" name="바닥글 개체 틀 4"/>
          <p:cNvSpPr>
            <a:spLocks noGrp="1"/>
          </p:cNvSpPr>
          <p:nvPr>
            <p:ph type="ftr" sz="quarter" idx="11"/>
          </p:nvPr>
        </p:nvSpPr>
        <p:spPr>
          <a:xfrm>
            <a:off x="3124200" y="6356350"/>
            <a:ext cx="2895600" cy="365125"/>
          </a:xfrm>
          <a:prstGeom prst="rect">
            <a:avLst/>
          </a:prstGeom>
        </p:spPr>
        <p:txBody>
          <a:bodyPr/>
          <a:lstStyle/>
          <a:p>
            <a:endParaRPr lang="ko-KR" altLang="en-US" dirty="0"/>
          </a:p>
        </p:txBody>
      </p:sp>
      <p:sp>
        <p:nvSpPr>
          <p:cNvPr id="6" name="슬라이드 번호 개체 틀 5"/>
          <p:cNvSpPr>
            <a:spLocks noGrp="1"/>
          </p:cNvSpPr>
          <p:nvPr>
            <p:ph type="sldNum" sz="quarter" idx="12"/>
          </p:nvPr>
        </p:nvSpPr>
        <p:spPr>
          <a:xfrm>
            <a:off x="6553200" y="6356350"/>
            <a:ext cx="2133600" cy="365125"/>
          </a:xfrm>
          <a:prstGeom prst="rect">
            <a:avLst/>
          </a:prstGeom>
        </p:spPr>
        <p:txBody>
          <a:bodyPr/>
          <a:lstStyle/>
          <a:p>
            <a:fld id="{4BEDD84E-25D4-4983-8AA1-2863C96F08D9}" type="slidenum">
              <a:rPr lang="ko-KR" altLang="en-US" smtClean="0"/>
              <a:pPr/>
              <a:t>‹#›</a:t>
            </a:fld>
            <a:endParaRPr lang="ko-KR"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356350"/>
            <a:ext cx="2133600" cy="365125"/>
          </a:xfrm>
          <a:prstGeom prst="rect">
            <a:avLst/>
          </a:prstGeom>
        </p:spPr>
        <p:txBody>
          <a:bodyPr/>
          <a:lstStyle/>
          <a:p>
            <a:fld id="{FB30EDBD-1C2D-4C1E-B459-B60219FAB484}" type="datetimeFigureOut">
              <a:rPr lang="ko-KR" altLang="en-US" smtClean="0"/>
              <a:pPr/>
              <a:t>2021-12-13</a:t>
            </a:fld>
            <a:endParaRPr lang="ko-KR" altLang="en-US" dirty="0"/>
          </a:p>
        </p:txBody>
      </p:sp>
      <p:sp>
        <p:nvSpPr>
          <p:cNvPr id="6" name="바닥글 개체 틀 5"/>
          <p:cNvSpPr>
            <a:spLocks noGrp="1"/>
          </p:cNvSpPr>
          <p:nvPr>
            <p:ph type="ftr" sz="quarter" idx="11"/>
          </p:nvPr>
        </p:nvSpPr>
        <p:spPr>
          <a:xfrm>
            <a:off x="3124200" y="6356350"/>
            <a:ext cx="2895600" cy="365125"/>
          </a:xfrm>
          <a:prstGeom prst="rect">
            <a:avLst/>
          </a:prstGeom>
        </p:spPr>
        <p:txBody>
          <a:bodyPr/>
          <a:lstStyle/>
          <a:p>
            <a:endParaRPr lang="ko-KR" altLang="en-US" dirty="0"/>
          </a:p>
        </p:txBody>
      </p:sp>
      <p:sp>
        <p:nvSpPr>
          <p:cNvPr id="7" name="슬라이드 번호 개체 틀 6"/>
          <p:cNvSpPr>
            <a:spLocks noGrp="1"/>
          </p:cNvSpPr>
          <p:nvPr>
            <p:ph type="sldNum" sz="quarter" idx="12"/>
          </p:nvPr>
        </p:nvSpPr>
        <p:spPr>
          <a:xfrm>
            <a:off x="6553200" y="6356350"/>
            <a:ext cx="2133600" cy="365125"/>
          </a:xfrm>
          <a:prstGeom prst="rect">
            <a:avLst/>
          </a:prstGeom>
        </p:spPr>
        <p:txBody>
          <a:bodyPr/>
          <a:lstStyle/>
          <a:p>
            <a:fld id="{4BEDD84E-25D4-4983-8AA1-2863C96F08D9}" type="slidenum">
              <a:rPr lang="ko-KR" altLang="en-US" smtClean="0"/>
              <a:pPr/>
              <a:t>‹#›</a:t>
            </a:fld>
            <a:endParaRPr lang="ko-KR"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356350"/>
            <a:ext cx="2133600" cy="365125"/>
          </a:xfrm>
          <a:prstGeom prst="rect">
            <a:avLst/>
          </a:prstGeom>
        </p:spPr>
        <p:txBody>
          <a:bodyPr/>
          <a:lstStyle/>
          <a:p>
            <a:fld id="{FB30EDBD-1C2D-4C1E-B459-B60219FAB484}" type="datetimeFigureOut">
              <a:rPr lang="ko-KR" altLang="en-US" smtClean="0"/>
              <a:pPr/>
              <a:t>2021-12-13</a:t>
            </a:fld>
            <a:endParaRPr lang="ko-KR" altLang="en-US" dirty="0"/>
          </a:p>
        </p:txBody>
      </p:sp>
      <p:sp>
        <p:nvSpPr>
          <p:cNvPr id="8" name="바닥글 개체 틀 7"/>
          <p:cNvSpPr>
            <a:spLocks noGrp="1"/>
          </p:cNvSpPr>
          <p:nvPr>
            <p:ph type="ftr" sz="quarter" idx="11"/>
          </p:nvPr>
        </p:nvSpPr>
        <p:spPr>
          <a:xfrm>
            <a:off x="3124200" y="6356350"/>
            <a:ext cx="2895600" cy="365125"/>
          </a:xfrm>
          <a:prstGeom prst="rect">
            <a:avLst/>
          </a:prstGeom>
        </p:spPr>
        <p:txBody>
          <a:bodyPr/>
          <a:lstStyle/>
          <a:p>
            <a:endParaRPr lang="ko-KR" altLang="en-US" dirty="0"/>
          </a:p>
        </p:txBody>
      </p:sp>
      <p:sp>
        <p:nvSpPr>
          <p:cNvPr id="9" name="슬라이드 번호 개체 틀 8"/>
          <p:cNvSpPr>
            <a:spLocks noGrp="1"/>
          </p:cNvSpPr>
          <p:nvPr>
            <p:ph type="sldNum" sz="quarter" idx="12"/>
          </p:nvPr>
        </p:nvSpPr>
        <p:spPr>
          <a:xfrm>
            <a:off x="6553200" y="6356350"/>
            <a:ext cx="2133600" cy="365125"/>
          </a:xfrm>
          <a:prstGeom prst="rect">
            <a:avLst/>
          </a:prstGeom>
        </p:spPr>
        <p:txBody>
          <a:bodyPr/>
          <a:lstStyle/>
          <a:p>
            <a:fld id="{4BEDD84E-25D4-4983-8AA1-2863C96F08D9}" type="slidenum">
              <a:rPr lang="ko-KR" altLang="en-US" smtClean="0"/>
              <a:pPr/>
              <a:t>‹#›</a:t>
            </a:fld>
            <a:endParaRPr lang="ko-KR"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a:xfrm>
            <a:off x="457200" y="6356350"/>
            <a:ext cx="2133600" cy="365125"/>
          </a:xfrm>
          <a:prstGeom prst="rect">
            <a:avLst/>
          </a:prstGeom>
        </p:spPr>
        <p:txBody>
          <a:bodyPr/>
          <a:lstStyle/>
          <a:p>
            <a:fld id="{FB30EDBD-1C2D-4C1E-B459-B60219FAB484}" type="datetimeFigureOut">
              <a:rPr lang="ko-KR" altLang="en-US" smtClean="0"/>
              <a:pPr/>
              <a:t>2021-12-13</a:t>
            </a:fld>
            <a:endParaRPr lang="ko-KR" altLang="en-US" dirty="0"/>
          </a:p>
        </p:txBody>
      </p:sp>
      <p:sp>
        <p:nvSpPr>
          <p:cNvPr id="4" name="바닥글 개체 틀 3"/>
          <p:cNvSpPr>
            <a:spLocks noGrp="1"/>
          </p:cNvSpPr>
          <p:nvPr>
            <p:ph type="ftr" sz="quarter" idx="11"/>
          </p:nvPr>
        </p:nvSpPr>
        <p:spPr>
          <a:xfrm>
            <a:off x="3124200" y="6356350"/>
            <a:ext cx="2895600" cy="365125"/>
          </a:xfrm>
          <a:prstGeom prst="rect">
            <a:avLst/>
          </a:prstGeom>
        </p:spPr>
        <p:txBody>
          <a:bodyPr/>
          <a:lstStyle/>
          <a:p>
            <a:endParaRPr lang="ko-KR" altLang="en-US" dirty="0"/>
          </a:p>
        </p:txBody>
      </p:sp>
      <p:sp>
        <p:nvSpPr>
          <p:cNvPr id="5" name="슬라이드 번호 개체 틀 4"/>
          <p:cNvSpPr>
            <a:spLocks noGrp="1"/>
          </p:cNvSpPr>
          <p:nvPr>
            <p:ph type="sldNum" sz="quarter" idx="12"/>
          </p:nvPr>
        </p:nvSpPr>
        <p:spPr>
          <a:xfrm>
            <a:off x="6553200" y="6356350"/>
            <a:ext cx="2133600" cy="365125"/>
          </a:xfrm>
          <a:prstGeom prst="rect">
            <a:avLst/>
          </a:prstGeom>
        </p:spPr>
        <p:txBody>
          <a:bodyPr/>
          <a:lstStyle/>
          <a:p>
            <a:fld id="{4BEDD84E-25D4-4983-8AA1-2863C96F08D9}" type="slidenum">
              <a:rPr lang="ko-KR" altLang="en-US" smtClean="0"/>
              <a:pPr/>
              <a:t>‹#›</a:t>
            </a:fld>
            <a:endParaRPr lang="ko-KR"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a:t>마스터 제목 스타일 편집</a:t>
            </a:r>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a:xfrm>
            <a:off x="457200" y="6356350"/>
            <a:ext cx="2133600" cy="365125"/>
          </a:xfrm>
          <a:prstGeom prst="rect">
            <a:avLst/>
          </a:prstGeom>
        </p:spPr>
        <p:txBody>
          <a:bodyPr/>
          <a:lstStyle/>
          <a:p>
            <a:fld id="{FB30EDBD-1C2D-4C1E-B459-B60219FAB484}" type="datetimeFigureOut">
              <a:rPr lang="ko-KR" altLang="en-US" smtClean="0"/>
              <a:pPr/>
              <a:t>2021-12-13</a:t>
            </a:fld>
            <a:endParaRPr lang="ko-KR" altLang="en-US" dirty="0"/>
          </a:p>
        </p:txBody>
      </p:sp>
      <p:sp>
        <p:nvSpPr>
          <p:cNvPr id="6" name="바닥글 개체 틀 5"/>
          <p:cNvSpPr>
            <a:spLocks noGrp="1"/>
          </p:cNvSpPr>
          <p:nvPr>
            <p:ph type="ftr" sz="quarter" idx="11"/>
          </p:nvPr>
        </p:nvSpPr>
        <p:spPr>
          <a:xfrm>
            <a:off x="3124200" y="6356350"/>
            <a:ext cx="2895600" cy="365125"/>
          </a:xfrm>
          <a:prstGeom prst="rect">
            <a:avLst/>
          </a:prstGeom>
        </p:spPr>
        <p:txBody>
          <a:bodyPr/>
          <a:lstStyle/>
          <a:p>
            <a:endParaRPr lang="ko-KR" altLang="en-US" dirty="0"/>
          </a:p>
        </p:txBody>
      </p:sp>
      <p:sp>
        <p:nvSpPr>
          <p:cNvPr id="7" name="슬라이드 번호 개체 틀 6"/>
          <p:cNvSpPr>
            <a:spLocks noGrp="1"/>
          </p:cNvSpPr>
          <p:nvPr>
            <p:ph type="sldNum" sz="quarter" idx="12"/>
          </p:nvPr>
        </p:nvSpPr>
        <p:spPr>
          <a:xfrm>
            <a:off x="6553200" y="6356350"/>
            <a:ext cx="2133600" cy="365125"/>
          </a:xfrm>
          <a:prstGeom prst="rect">
            <a:avLst/>
          </a:prstGeom>
        </p:spPr>
        <p:txBody>
          <a:bodyPr/>
          <a:lstStyle/>
          <a:p>
            <a:fld id="{4BEDD84E-25D4-4983-8AA1-2863C96F08D9}" type="slidenum">
              <a:rPr lang="ko-KR" altLang="en-US" smtClean="0"/>
              <a:pPr/>
              <a:t>‹#›</a:t>
            </a:fld>
            <a:endParaRPr lang="ko-KR"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a:t>마스터 제목 스타일 편집</a:t>
            </a:r>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dirty="0"/>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a:xfrm>
            <a:off x="457200" y="6356350"/>
            <a:ext cx="2133600" cy="365125"/>
          </a:xfrm>
          <a:prstGeom prst="rect">
            <a:avLst/>
          </a:prstGeom>
        </p:spPr>
        <p:txBody>
          <a:bodyPr/>
          <a:lstStyle/>
          <a:p>
            <a:fld id="{FB30EDBD-1C2D-4C1E-B459-B60219FAB484}" type="datetimeFigureOut">
              <a:rPr lang="ko-KR" altLang="en-US" smtClean="0"/>
              <a:pPr/>
              <a:t>2021-12-13</a:t>
            </a:fld>
            <a:endParaRPr lang="ko-KR" altLang="en-US" dirty="0"/>
          </a:p>
        </p:txBody>
      </p:sp>
      <p:sp>
        <p:nvSpPr>
          <p:cNvPr id="6" name="바닥글 개체 틀 5"/>
          <p:cNvSpPr>
            <a:spLocks noGrp="1"/>
          </p:cNvSpPr>
          <p:nvPr>
            <p:ph type="ftr" sz="quarter" idx="11"/>
          </p:nvPr>
        </p:nvSpPr>
        <p:spPr>
          <a:xfrm>
            <a:off x="3124200" y="6356350"/>
            <a:ext cx="2895600" cy="365125"/>
          </a:xfrm>
          <a:prstGeom prst="rect">
            <a:avLst/>
          </a:prstGeom>
        </p:spPr>
        <p:txBody>
          <a:bodyPr/>
          <a:lstStyle/>
          <a:p>
            <a:endParaRPr lang="ko-KR" altLang="en-US" dirty="0"/>
          </a:p>
        </p:txBody>
      </p:sp>
      <p:sp>
        <p:nvSpPr>
          <p:cNvPr id="7" name="슬라이드 번호 개체 틀 6"/>
          <p:cNvSpPr>
            <a:spLocks noGrp="1"/>
          </p:cNvSpPr>
          <p:nvPr>
            <p:ph type="sldNum" sz="quarter" idx="12"/>
          </p:nvPr>
        </p:nvSpPr>
        <p:spPr>
          <a:xfrm>
            <a:off x="6553200" y="6356350"/>
            <a:ext cx="2133600" cy="365125"/>
          </a:xfrm>
          <a:prstGeom prst="rect">
            <a:avLst/>
          </a:prstGeom>
        </p:spPr>
        <p:txBody>
          <a:bodyPr/>
          <a:lstStyle/>
          <a:p>
            <a:fld id="{4BEDD84E-25D4-4983-8AA1-2863C96F08D9}" type="slidenum">
              <a:rPr lang="ko-KR" altLang="en-US" smtClean="0"/>
              <a:pPr/>
              <a:t>‹#›</a:t>
            </a:fld>
            <a:endParaRPr lang="ko-KR"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a:xfrm>
            <a:off x="457200" y="6356350"/>
            <a:ext cx="2133600" cy="365125"/>
          </a:xfrm>
          <a:prstGeom prst="rect">
            <a:avLst/>
          </a:prstGeom>
        </p:spPr>
        <p:txBody>
          <a:bodyPr/>
          <a:lstStyle/>
          <a:p>
            <a:fld id="{FB30EDBD-1C2D-4C1E-B459-B60219FAB484}" type="datetimeFigureOut">
              <a:rPr lang="ko-KR" altLang="en-US" smtClean="0"/>
              <a:pPr/>
              <a:t>2021-12-13</a:t>
            </a:fld>
            <a:endParaRPr lang="ko-KR" altLang="en-US" dirty="0"/>
          </a:p>
        </p:txBody>
      </p:sp>
      <p:sp>
        <p:nvSpPr>
          <p:cNvPr id="5" name="바닥글 개체 틀 4"/>
          <p:cNvSpPr>
            <a:spLocks noGrp="1"/>
          </p:cNvSpPr>
          <p:nvPr>
            <p:ph type="ftr" sz="quarter" idx="11"/>
          </p:nvPr>
        </p:nvSpPr>
        <p:spPr>
          <a:xfrm>
            <a:off x="3124200" y="6356350"/>
            <a:ext cx="2895600" cy="365125"/>
          </a:xfrm>
          <a:prstGeom prst="rect">
            <a:avLst/>
          </a:prstGeom>
        </p:spPr>
        <p:txBody>
          <a:bodyPr/>
          <a:lstStyle/>
          <a:p>
            <a:endParaRPr lang="ko-KR" altLang="en-US" dirty="0"/>
          </a:p>
        </p:txBody>
      </p:sp>
      <p:sp>
        <p:nvSpPr>
          <p:cNvPr id="6" name="슬라이드 번호 개체 틀 5"/>
          <p:cNvSpPr>
            <a:spLocks noGrp="1"/>
          </p:cNvSpPr>
          <p:nvPr>
            <p:ph type="sldNum" sz="quarter" idx="12"/>
          </p:nvPr>
        </p:nvSpPr>
        <p:spPr>
          <a:xfrm>
            <a:off x="6553200" y="6356350"/>
            <a:ext cx="2133600" cy="365125"/>
          </a:xfrm>
          <a:prstGeom prst="rect">
            <a:avLst/>
          </a:prstGeom>
        </p:spPr>
        <p:txBody>
          <a:bodyPr/>
          <a:lstStyle/>
          <a:p>
            <a:fld id="{4BEDD84E-25D4-4983-8AA1-2863C96F08D9}" type="slidenum">
              <a:rPr lang="ko-KR" altLang="en-US" smtClean="0"/>
              <a:pPr/>
              <a:t>‹#›</a:t>
            </a:fld>
            <a:endParaRPr lang="ko-KR"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a:xfrm>
            <a:off x="457200" y="6356350"/>
            <a:ext cx="2133600" cy="365125"/>
          </a:xfrm>
          <a:prstGeom prst="rect">
            <a:avLst/>
          </a:prstGeom>
        </p:spPr>
        <p:txBody>
          <a:bodyPr/>
          <a:lstStyle/>
          <a:p>
            <a:fld id="{FB30EDBD-1C2D-4C1E-B459-B60219FAB484}" type="datetimeFigureOut">
              <a:rPr lang="ko-KR" altLang="en-US" smtClean="0"/>
              <a:pPr/>
              <a:t>2021-12-13</a:t>
            </a:fld>
            <a:endParaRPr lang="ko-KR" altLang="en-US" dirty="0"/>
          </a:p>
        </p:txBody>
      </p:sp>
      <p:sp>
        <p:nvSpPr>
          <p:cNvPr id="5" name="바닥글 개체 틀 4"/>
          <p:cNvSpPr>
            <a:spLocks noGrp="1"/>
          </p:cNvSpPr>
          <p:nvPr>
            <p:ph type="ftr" sz="quarter" idx="11"/>
          </p:nvPr>
        </p:nvSpPr>
        <p:spPr>
          <a:xfrm>
            <a:off x="3124200" y="6356350"/>
            <a:ext cx="2895600" cy="365125"/>
          </a:xfrm>
          <a:prstGeom prst="rect">
            <a:avLst/>
          </a:prstGeom>
        </p:spPr>
        <p:txBody>
          <a:bodyPr/>
          <a:lstStyle/>
          <a:p>
            <a:endParaRPr lang="ko-KR" altLang="en-US" dirty="0"/>
          </a:p>
        </p:txBody>
      </p:sp>
      <p:sp>
        <p:nvSpPr>
          <p:cNvPr id="6" name="슬라이드 번호 개체 틀 5"/>
          <p:cNvSpPr>
            <a:spLocks noGrp="1"/>
          </p:cNvSpPr>
          <p:nvPr>
            <p:ph type="sldNum" sz="quarter" idx="12"/>
          </p:nvPr>
        </p:nvSpPr>
        <p:spPr>
          <a:xfrm>
            <a:off x="6553200" y="6356350"/>
            <a:ext cx="2133600" cy="365125"/>
          </a:xfrm>
          <a:prstGeom prst="rect">
            <a:avLst/>
          </a:prstGeom>
        </p:spPr>
        <p:txBody>
          <a:bodyPr/>
          <a:lstStyle/>
          <a:p>
            <a:fld id="{4BEDD84E-25D4-4983-8AA1-2863C96F08D9}" type="slidenum">
              <a:rPr lang="ko-KR" altLang="en-US" smtClean="0"/>
              <a:pPr/>
              <a:t>‹#›</a:t>
            </a:fld>
            <a:endParaRPr lang="ko-KR"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표지">
    <p:spTree>
      <p:nvGrpSpPr>
        <p:cNvPr id="1" name=""/>
        <p:cNvGrpSpPr/>
        <p:nvPr/>
      </p:nvGrpSpPr>
      <p:grpSpPr>
        <a:xfrm>
          <a:off x="0" y="0"/>
          <a:ext cx="0" cy="0"/>
          <a:chOff x="0" y="0"/>
          <a:chExt cx="0" cy="0"/>
        </a:xfrm>
      </p:grpSpPr>
      <p:cxnSp>
        <p:nvCxnSpPr>
          <p:cNvPr id="8" name="직선 연결선 7"/>
          <p:cNvCxnSpPr/>
          <p:nvPr userDrawn="1"/>
        </p:nvCxnSpPr>
        <p:spPr bwMode="auto">
          <a:xfrm>
            <a:off x="252000" y="2570135"/>
            <a:ext cx="8640000" cy="0"/>
          </a:xfrm>
          <a:prstGeom prst="line">
            <a:avLst/>
          </a:prstGeom>
          <a:solidFill>
            <a:schemeClr val="accent1"/>
          </a:solidFill>
          <a:ln w="76200" cap="flat" cmpd="sng" algn="ctr">
            <a:solidFill>
              <a:schemeClr val="accent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1423541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간지">
    <p:spTree>
      <p:nvGrpSpPr>
        <p:cNvPr id="1" name=""/>
        <p:cNvGrpSpPr/>
        <p:nvPr/>
      </p:nvGrpSpPr>
      <p:grpSpPr>
        <a:xfrm>
          <a:off x="0" y="0"/>
          <a:ext cx="0" cy="0"/>
          <a:chOff x="0" y="0"/>
          <a:chExt cx="0" cy="0"/>
        </a:xfrm>
      </p:grpSpPr>
      <p:sp>
        <p:nvSpPr>
          <p:cNvPr id="6" name="바닥글 개체 틀 1"/>
          <p:cNvSpPr txBox="1">
            <a:spLocks/>
          </p:cNvSpPr>
          <p:nvPr userDrawn="1"/>
        </p:nvSpPr>
        <p:spPr>
          <a:xfrm>
            <a:off x="1142831" y="6666280"/>
            <a:ext cx="3544240" cy="140616"/>
          </a:xfrm>
          <a:prstGeom prst="rect">
            <a:avLst/>
          </a:prstGeom>
        </p:spPr>
        <p:txBody>
          <a:bodyPr wrap="none" lIns="0" tIns="0" rIns="0" bIns="0" anchor="ctr">
            <a:spAutoFit/>
          </a:bodyPr>
          <a:lstStyle>
            <a:defPPr>
              <a:defRPr lang="ko-KR"/>
            </a:defPPr>
            <a:lvl1pPr algn="r" fontAlgn="ctr">
              <a:lnSpc>
                <a:spcPct val="110000"/>
              </a:lnSpc>
              <a:defRPr sz="900">
                <a:solidFill>
                  <a:schemeClr val="bg2"/>
                </a:solidFill>
                <a:latin typeface="맑은 고딕" pitchFamily="50" charset="-127"/>
                <a:ea typeface="맑은 고딕" pitchFamily="50" charset="-127"/>
              </a:defRPr>
            </a:lvl1pPr>
            <a:lvl2pPr algn="ctr" fontAlgn="ctr">
              <a:lnSpc>
                <a:spcPct val="110000"/>
              </a:lnSpc>
              <a:defRPr sz="1300">
                <a:solidFill>
                  <a:srgbClr val="000000"/>
                </a:solidFill>
                <a:latin typeface="맑은 고딕" pitchFamily="50" charset="-127"/>
                <a:ea typeface="맑은 고딕" pitchFamily="50" charset="-127"/>
              </a:defRPr>
            </a:lvl2pPr>
            <a:lvl3pPr algn="ctr" fontAlgn="ctr">
              <a:lnSpc>
                <a:spcPct val="110000"/>
              </a:lnSpc>
              <a:defRPr sz="1300">
                <a:solidFill>
                  <a:srgbClr val="000000"/>
                </a:solidFill>
                <a:latin typeface="맑은 고딕" pitchFamily="50" charset="-127"/>
                <a:ea typeface="맑은 고딕" pitchFamily="50" charset="-127"/>
              </a:defRPr>
            </a:lvl3pPr>
            <a:lvl4pPr algn="ctr" fontAlgn="ctr">
              <a:lnSpc>
                <a:spcPct val="110000"/>
              </a:lnSpc>
              <a:defRPr sz="1300">
                <a:solidFill>
                  <a:srgbClr val="000000"/>
                </a:solidFill>
                <a:latin typeface="맑은 고딕" pitchFamily="50" charset="-127"/>
                <a:ea typeface="맑은 고딕" pitchFamily="50" charset="-127"/>
              </a:defRPr>
            </a:lvl4pPr>
            <a:lvl5pPr algn="ctr" fontAlgn="ctr">
              <a:lnSpc>
                <a:spcPct val="110000"/>
              </a:lnSpc>
              <a:defRPr sz="1300">
                <a:solidFill>
                  <a:srgbClr val="000000"/>
                </a:solidFill>
                <a:latin typeface="맑은 고딕" pitchFamily="50" charset="-127"/>
                <a:ea typeface="맑은 고딕" pitchFamily="50" charset="-127"/>
              </a:defRPr>
            </a:lvl5pPr>
            <a:lvl6pPr>
              <a:defRPr sz="1300">
                <a:solidFill>
                  <a:srgbClr val="000000"/>
                </a:solidFill>
                <a:latin typeface="맑은 고딕" pitchFamily="50" charset="-127"/>
                <a:ea typeface="맑은 고딕" pitchFamily="50" charset="-127"/>
              </a:defRPr>
            </a:lvl6pPr>
            <a:lvl7pPr>
              <a:defRPr sz="1300">
                <a:solidFill>
                  <a:srgbClr val="000000"/>
                </a:solidFill>
                <a:latin typeface="맑은 고딕" pitchFamily="50" charset="-127"/>
                <a:ea typeface="맑은 고딕" pitchFamily="50" charset="-127"/>
              </a:defRPr>
            </a:lvl7pPr>
            <a:lvl8pPr>
              <a:defRPr sz="1300">
                <a:solidFill>
                  <a:srgbClr val="000000"/>
                </a:solidFill>
                <a:latin typeface="맑은 고딕" pitchFamily="50" charset="-127"/>
                <a:ea typeface="맑은 고딕" pitchFamily="50" charset="-127"/>
              </a:defRPr>
            </a:lvl8pPr>
            <a:lvl9pPr>
              <a:defRPr sz="1300">
                <a:solidFill>
                  <a:srgbClr val="000000"/>
                </a:solidFill>
                <a:latin typeface="맑은 고딕" pitchFamily="50" charset="-127"/>
                <a:ea typeface="맑은 고딕" pitchFamily="50" charset="-127"/>
              </a:defRPr>
            </a:lvl9pPr>
          </a:lstStyle>
          <a:p>
            <a:pPr lvl="0" algn="l"/>
            <a:r>
              <a:rPr lang="ko-KR" altLang="ko-KR" sz="831" dirty="0">
                <a:solidFill>
                  <a:schemeClr val="bg2"/>
                </a:solidFill>
              </a:rPr>
              <a:t>이 정보</a:t>
            </a:r>
            <a:r>
              <a:rPr lang="en-US" altLang="ko-KR" sz="831" dirty="0">
                <a:solidFill>
                  <a:schemeClr val="bg2"/>
                </a:solidFill>
              </a:rPr>
              <a:t>(</a:t>
            </a:r>
            <a:r>
              <a:rPr lang="ko-KR" altLang="ko-KR" sz="831" dirty="0">
                <a:solidFill>
                  <a:schemeClr val="bg2"/>
                </a:solidFill>
              </a:rPr>
              <a:t>문서</a:t>
            </a:r>
            <a:r>
              <a:rPr lang="en-US" altLang="ko-KR" sz="831" dirty="0">
                <a:solidFill>
                  <a:schemeClr val="bg2"/>
                </a:solidFill>
              </a:rPr>
              <a:t>)</a:t>
            </a:r>
            <a:r>
              <a:rPr lang="ko-KR" altLang="ko-KR" sz="831" dirty="0">
                <a:solidFill>
                  <a:schemeClr val="bg2"/>
                </a:solidFill>
              </a:rPr>
              <a:t>는 대림산업의 자산으로서</a:t>
            </a:r>
            <a:r>
              <a:rPr lang="en-US" altLang="ko-KR" sz="831" dirty="0">
                <a:solidFill>
                  <a:schemeClr val="bg2"/>
                </a:solidFill>
              </a:rPr>
              <a:t>, </a:t>
            </a:r>
            <a:r>
              <a:rPr lang="ko-KR" altLang="ko-KR" sz="831" dirty="0">
                <a:solidFill>
                  <a:schemeClr val="bg2"/>
                </a:solidFill>
              </a:rPr>
              <a:t>허가 없는 사외반출을 금지합니다</a:t>
            </a:r>
            <a:r>
              <a:rPr lang="en-US" altLang="ko-KR" sz="831" dirty="0">
                <a:solidFill>
                  <a:schemeClr val="bg2"/>
                </a:solidFill>
              </a:rPr>
              <a:t>.</a:t>
            </a:r>
            <a:endParaRPr lang="ko-KR" altLang="ko-KR" sz="831" dirty="0">
              <a:solidFill>
                <a:schemeClr val="bg2"/>
              </a:solidFill>
            </a:endParaRPr>
          </a:p>
        </p:txBody>
      </p:sp>
      <p:pic>
        <p:nvPicPr>
          <p:cNvPr id="4" name="Picture 2" descr="C:\Users\20121487\Downloads\CI\CI.jpg"/>
          <p:cNvPicPr>
            <a:picLocks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7529" y="6668937"/>
            <a:ext cx="993600" cy="144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30697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내용">
    <p:spTree>
      <p:nvGrpSpPr>
        <p:cNvPr id="1" name=""/>
        <p:cNvGrpSpPr/>
        <p:nvPr/>
      </p:nvGrpSpPr>
      <p:grpSpPr>
        <a:xfrm>
          <a:off x="0" y="0"/>
          <a:ext cx="0" cy="0"/>
          <a:chOff x="0" y="0"/>
          <a:chExt cx="0" cy="0"/>
        </a:xfrm>
      </p:grpSpPr>
      <p:sp>
        <p:nvSpPr>
          <p:cNvPr id="8" name="Rectangle 18"/>
          <p:cNvSpPr>
            <a:spLocks noChangeArrowheads="1"/>
          </p:cNvSpPr>
          <p:nvPr userDrawn="1"/>
        </p:nvSpPr>
        <p:spPr bwMode="auto">
          <a:xfrm>
            <a:off x="8737467" y="6659447"/>
            <a:ext cx="341440" cy="142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r" eaLnBrk="0" fontAlgn="b" latinLnBrk="0" hangingPunct="0"/>
            <a:fld id="{FEB5F6A5-EF32-478A-91D3-6932E69F7DCE}" type="slidenum">
              <a:rPr lang="en-US" altLang="ko-KR" sz="923" b="1" smtClean="0">
                <a:latin typeface="맑은 고딕" pitchFamily="50" charset="-127"/>
                <a:ea typeface="맑은 고딕" pitchFamily="50" charset="-127"/>
              </a:rPr>
              <a:pPr algn="r" eaLnBrk="0" fontAlgn="b" latinLnBrk="0" hangingPunct="0"/>
              <a:t>‹#›</a:t>
            </a:fld>
            <a:r>
              <a:rPr lang="en-US" altLang="ko-KR" sz="923" b="1" dirty="0">
                <a:latin typeface="맑은 고딕" pitchFamily="50" charset="-127"/>
                <a:ea typeface="맑은 고딕" pitchFamily="50" charset="-127"/>
              </a:rPr>
              <a:t>/57</a:t>
            </a:r>
          </a:p>
        </p:txBody>
      </p:sp>
      <p:sp>
        <p:nvSpPr>
          <p:cNvPr id="9" name="제목 1"/>
          <p:cNvSpPr>
            <a:spLocks noGrp="1"/>
          </p:cNvSpPr>
          <p:nvPr>
            <p:ph type="title" hasCustomPrompt="1"/>
          </p:nvPr>
        </p:nvSpPr>
        <p:spPr>
          <a:xfrm>
            <a:off x="252001" y="66546"/>
            <a:ext cx="969350" cy="300009"/>
          </a:xfrm>
          <a:prstGeom prst="rect">
            <a:avLst/>
          </a:prstGeom>
          <a:solidFill>
            <a:schemeClr val="accent3"/>
          </a:solidFill>
        </p:spPr>
        <p:txBody>
          <a:bodyPr wrap="none" lIns="72000" tIns="36000" rIns="72000" bIns="36000" anchor="ctr">
            <a:spAutoFit/>
          </a:bodyPr>
          <a:lstStyle>
            <a:lvl1pPr algn="l" eaLnBrk="1" latinLnBrk="0" hangingPunct="1">
              <a:defRPr>
                <a:solidFill>
                  <a:schemeClr val="bg1"/>
                </a:solidFill>
                <a:latin typeface="맑은 고딕" pitchFamily="50" charset="-127"/>
                <a:ea typeface="맑은 고딕" pitchFamily="50" charset="-127"/>
              </a:defRPr>
            </a:lvl1pPr>
          </a:lstStyle>
          <a:p>
            <a:r>
              <a:rPr lang="ko-KR" altLang="en-US" dirty="0" err="1"/>
              <a:t>장표</a:t>
            </a:r>
            <a:r>
              <a:rPr lang="ko-KR" altLang="en-US" dirty="0"/>
              <a:t> 제목</a:t>
            </a:r>
          </a:p>
        </p:txBody>
      </p:sp>
      <p:sp>
        <p:nvSpPr>
          <p:cNvPr id="10" name="텍스트 개체 틀 24"/>
          <p:cNvSpPr>
            <a:spLocks noGrp="1"/>
          </p:cNvSpPr>
          <p:nvPr>
            <p:ph type="body" sz="quarter" idx="12" hasCustomPrompt="1"/>
          </p:nvPr>
        </p:nvSpPr>
        <p:spPr>
          <a:xfrm>
            <a:off x="252000" y="505223"/>
            <a:ext cx="8640000" cy="300009"/>
          </a:xfrm>
          <a:prstGeom prst="rect">
            <a:avLst/>
          </a:prstGeom>
        </p:spPr>
        <p:txBody>
          <a:bodyPr lIns="72000" tIns="36000" rIns="72000" bIns="36000">
            <a:spAutoFit/>
          </a:bodyPr>
          <a:lstStyle>
            <a:lvl1pPr marL="0" indent="0" eaLnBrk="1" latinLnBrk="0" hangingPunct="1">
              <a:buFontTx/>
              <a:buNone/>
              <a:defRPr sz="1477" b="1" baseline="0">
                <a:latin typeface="Arial" pitchFamily="34" charset="0"/>
                <a:ea typeface="HY헤드라인M" pitchFamily="18" charset="-127"/>
                <a:cs typeface="Arial" pitchFamily="34" charset="0"/>
              </a:defRPr>
            </a:lvl1pPr>
            <a:lvl5pPr marL="1688165" indent="0">
              <a:buNone/>
              <a:defRPr/>
            </a:lvl5pPr>
          </a:lstStyle>
          <a:p>
            <a:pPr lvl="0"/>
            <a:r>
              <a:rPr lang="ko-KR" altLang="en-US" dirty="0"/>
              <a:t>본문의 핵심사항을 요약 </a:t>
            </a:r>
            <a:r>
              <a:rPr lang="en-US" altLang="ko-KR" dirty="0"/>
              <a:t>/ </a:t>
            </a:r>
            <a:r>
              <a:rPr lang="ko-KR" altLang="en-US" dirty="0"/>
              <a:t>강조하는</a:t>
            </a:r>
            <a:r>
              <a:rPr lang="en-US" altLang="ko-KR" dirty="0"/>
              <a:t>, 2</a:t>
            </a:r>
            <a:r>
              <a:rPr lang="ko-KR" altLang="en-US" dirty="0"/>
              <a:t>줄 이내의 </a:t>
            </a:r>
            <a:r>
              <a:rPr lang="en-US" altLang="ko-KR" dirty="0"/>
              <a:t>Headline</a:t>
            </a:r>
            <a:endParaRPr lang="ko-KR" altLang="en-US" dirty="0"/>
          </a:p>
        </p:txBody>
      </p:sp>
      <p:sp>
        <p:nvSpPr>
          <p:cNvPr id="14" name="텍스트 개체 틀 4"/>
          <p:cNvSpPr>
            <a:spLocks noGrp="1"/>
          </p:cNvSpPr>
          <p:nvPr>
            <p:ph type="body" sz="quarter" idx="3" hasCustomPrompt="1"/>
          </p:nvPr>
        </p:nvSpPr>
        <p:spPr>
          <a:xfrm>
            <a:off x="7055425" y="102038"/>
            <a:ext cx="1836575" cy="243199"/>
          </a:xfrm>
          <a:prstGeom prst="rect">
            <a:avLst/>
          </a:prstGeom>
          <a:solidFill>
            <a:schemeClr val="accent3"/>
          </a:solidFill>
        </p:spPr>
        <p:txBody>
          <a:bodyPr wrap="none" lIns="72000" tIns="36000" rIns="72000" bIns="36000" anchor="b">
            <a:spAutoFit/>
          </a:bodyPr>
          <a:lstStyle>
            <a:lvl1pPr marL="0" indent="0" algn="r">
              <a:buNone/>
              <a:defRPr sz="1108" b="1">
                <a:solidFill>
                  <a:schemeClr val="bg1"/>
                </a:solidFill>
              </a:defRPr>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ko-KR" altLang="en-US" dirty="0"/>
              <a:t>보고서</a:t>
            </a:r>
            <a:r>
              <a:rPr lang="en-US" altLang="ko-KR" dirty="0"/>
              <a:t>/</a:t>
            </a:r>
            <a:r>
              <a:rPr lang="ko-KR" altLang="en-US" dirty="0" err="1"/>
              <a:t>챕터</a:t>
            </a:r>
            <a:r>
              <a:rPr lang="ko-KR" altLang="en-US" dirty="0"/>
              <a:t> 제목 </a:t>
            </a:r>
            <a:r>
              <a:rPr lang="en-US" altLang="ko-KR" dirty="0"/>
              <a:t>(</a:t>
            </a:r>
            <a:r>
              <a:rPr lang="ko-KR" altLang="en-US" dirty="0"/>
              <a:t>선택적</a:t>
            </a:r>
            <a:r>
              <a:rPr lang="en-US" altLang="ko-KR" dirty="0"/>
              <a:t>)</a:t>
            </a:r>
          </a:p>
        </p:txBody>
      </p:sp>
    </p:spTree>
    <p:extLst>
      <p:ext uri="{BB962C8B-B14F-4D97-AF65-F5344CB8AC3E}">
        <p14:creationId xmlns:p14="http://schemas.microsoft.com/office/powerpoint/2010/main" val="16227134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표지">
    <p:spTree>
      <p:nvGrpSpPr>
        <p:cNvPr id="1" name=""/>
        <p:cNvGrpSpPr/>
        <p:nvPr/>
      </p:nvGrpSpPr>
      <p:grpSpPr>
        <a:xfrm>
          <a:off x="0" y="0"/>
          <a:ext cx="0" cy="0"/>
          <a:chOff x="0" y="0"/>
          <a:chExt cx="0" cy="0"/>
        </a:xfrm>
      </p:grpSpPr>
      <p:cxnSp>
        <p:nvCxnSpPr>
          <p:cNvPr id="8" name="직선 연결선 7"/>
          <p:cNvCxnSpPr/>
          <p:nvPr/>
        </p:nvCxnSpPr>
        <p:spPr bwMode="auto">
          <a:xfrm>
            <a:off x="252000" y="2570135"/>
            <a:ext cx="8640000" cy="0"/>
          </a:xfrm>
          <a:prstGeom prst="line">
            <a:avLst/>
          </a:prstGeom>
          <a:solidFill>
            <a:schemeClr val="accent1"/>
          </a:solidFill>
          <a:ln w="76200" cap="flat" cmpd="sng" algn="ctr">
            <a:solidFill>
              <a:schemeClr val="accent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 name="직선 연결선 2"/>
          <p:cNvCxnSpPr/>
          <p:nvPr userDrawn="1"/>
        </p:nvCxnSpPr>
        <p:spPr bwMode="auto">
          <a:xfrm>
            <a:off x="252000" y="2570135"/>
            <a:ext cx="8640000" cy="0"/>
          </a:xfrm>
          <a:prstGeom prst="line">
            <a:avLst/>
          </a:prstGeom>
          <a:solidFill>
            <a:schemeClr val="accent1"/>
          </a:solidFill>
          <a:ln w="76200" cap="flat" cmpd="sng" algn="ctr">
            <a:solidFill>
              <a:schemeClr val="accent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5322818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내용">
    <p:spTree>
      <p:nvGrpSpPr>
        <p:cNvPr id="1" name=""/>
        <p:cNvGrpSpPr/>
        <p:nvPr/>
      </p:nvGrpSpPr>
      <p:grpSpPr>
        <a:xfrm>
          <a:off x="0" y="0"/>
          <a:ext cx="0" cy="0"/>
          <a:chOff x="0" y="0"/>
          <a:chExt cx="0" cy="0"/>
        </a:xfrm>
      </p:grpSpPr>
      <p:graphicFrame>
        <p:nvGraphicFramePr>
          <p:cNvPr id="6" name="개체 5" hidden="1"/>
          <p:cNvGraphicFramePr>
            <a:graphicFrameLocks noChangeAspect="1"/>
          </p:cNvGraphicFramePr>
          <p:nvPr>
            <p:custDataLst>
              <p:tags r:id="rId2"/>
            </p:custDataLst>
          </p:nvPr>
        </p:nvGraphicFramePr>
        <p:xfrm>
          <a:off x="1466" y="1588"/>
          <a:ext cx="1466" cy="1588"/>
        </p:xfrm>
        <a:graphic>
          <a:graphicData uri="http://schemas.openxmlformats.org/presentationml/2006/ole">
            <mc:AlternateContent xmlns:mc="http://schemas.openxmlformats.org/markup-compatibility/2006">
              <mc:Choice xmlns:v="urn:schemas-microsoft-com:vml" Requires="v">
                <p:oleObj spid="_x0000_s5616" name="think-cell Slide" r:id="rId5" imgW="383" imgH="384" progId="TCLayout.ActiveDocument.1">
                  <p:embed/>
                </p:oleObj>
              </mc:Choice>
              <mc:Fallback>
                <p:oleObj name="think-cell Slide" r:id="rId5" imgW="383" imgH="384" progId="TCLayout.ActiveDocument.1">
                  <p:embed/>
                  <p:pic>
                    <p:nvPicPr>
                      <p:cNvPr id="6" name="개체 5" hidden="1"/>
                      <p:cNvPicPr/>
                      <p:nvPr/>
                    </p:nvPicPr>
                    <p:blipFill>
                      <a:blip r:embed="rId6"/>
                      <a:stretch>
                        <a:fillRect/>
                      </a:stretch>
                    </p:blipFill>
                    <p:spPr>
                      <a:xfrm>
                        <a:off x="1466" y="1588"/>
                        <a:ext cx="1466" cy="1588"/>
                      </a:xfrm>
                      <a:prstGeom prst="rect">
                        <a:avLst/>
                      </a:prstGeom>
                    </p:spPr>
                  </p:pic>
                </p:oleObj>
              </mc:Fallback>
            </mc:AlternateContent>
          </a:graphicData>
        </a:graphic>
      </p:graphicFrame>
      <p:sp>
        <p:nvSpPr>
          <p:cNvPr id="9" name="제목 1"/>
          <p:cNvSpPr>
            <a:spLocks noGrp="1"/>
          </p:cNvSpPr>
          <p:nvPr>
            <p:ph type="title" hasCustomPrompt="1"/>
          </p:nvPr>
        </p:nvSpPr>
        <p:spPr>
          <a:xfrm>
            <a:off x="252001" y="66546"/>
            <a:ext cx="945305" cy="300009"/>
          </a:xfrm>
          <a:prstGeom prst="rect">
            <a:avLst/>
          </a:prstGeom>
          <a:solidFill>
            <a:schemeClr val="accent3"/>
          </a:solidFill>
        </p:spPr>
        <p:txBody>
          <a:bodyPr wrap="none" lIns="72000" tIns="36000" rIns="72000" bIns="36000" anchor="ctr">
            <a:spAutoFit/>
          </a:bodyPr>
          <a:lstStyle>
            <a:lvl1pPr algn="l" eaLnBrk="1" latinLnBrk="0" hangingPunct="1">
              <a:defRPr baseline="0">
                <a:solidFill>
                  <a:schemeClr val="bg1"/>
                </a:solidFill>
                <a:latin typeface="Arial Narrow" panose="020B0606020202030204" pitchFamily="34" charset="0"/>
                <a:ea typeface="맑은 고딕" pitchFamily="50" charset="-127"/>
              </a:defRPr>
            </a:lvl1pPr>
          </a:lstStyle>
          <a:p>
            <a:r>
              <a:rPr lang="ko-KR" altLang="en-US" dirty="0"/>
              <a:t>장표 제목</a:t>
            </a:r>
          </a:p>
        </p:txBody>
      </p:sp>
      <p:sp>
        <p:nvSpPr>
          <p:cNvPr id="10" name="텍스트 개체 틀 24"/>
          <p:cNvSpPr>
            <a:spLocks noGrp="1"/>
          </p:cNvSpPr>
          <p:nvPr>
            <p:ph type="body" sz="quarter" idx="12" hasCustomPrompt="1"/>
          </p:nvPr>
        </p:nvSpPr>
        <p:spPr>
          <a:xfrm>
            <a:off x="252000" y="505223"/>
            <a:ext cx="8640000" cy="300009"/>
          </a:xfrm>
          <a:prstGeom prst="rect">
            <a:avLst/>
          </a:prstGeom>
        </p:spPr>
        <p:txBody>
          <a:bodyPr wrap="square" lIns="72000" tIns="36000" rIns="72000" bIns="36000">
            <a:spAutoFit/>
          </a:bodyPr>
          <a:lstStyle>
            <a:lvl1pPr marL="0" indent="0" eaLnBrk="1" latinLnBrk="0" hangingPunct="1">
              <a:buFontTx/>
              <a:buNone/>
              <a:defRPr sz="1477" b="1" baseline="0">
                <a:latin typeface="Arial Narrow" panose="020B0606020202030204" pitchFamily="34" charset="0"/>
                <a:ea typeface="+mn-ea"/>
                <a:cs typeface="Arial" pitchFamily="34" charset="0"/>
              </a:defRPr>
            </a:lvl1pPr>
            <a:lvl5pPr marL="1688165" indent="0">
              <a:buNone/>
              <a:defRPr/>
            </a:lvl5pPr>
          </a:lstStyle>
          <a:p>
            <a:pPr lvl="0"/>
            <a:r>
              <a:rPr lang="ko-KR" altLang="en-US" dirty="0"/>
              <a:t>핵심사항을 요약 </a:t>
            </a:r>
            <a:r>
              <a:rPr lang="en-US" altLang="ko-KR" dirty="0"/>
              <a:t>/ </a:t>
            </a:r>
            <a:r>
              <a:rPr lang="ko-KR" altLang="en-US" dirty="0"/>
              <a:t>강조하는</a:t>
            </a:r>
            <a:r>
              <a:rPr lang="en-US" altLang="ko-KR" dirty="0"/>
              <a:t>, 2</a:t>
            </a:r>
            <a:r>
              <a:rPr lang="ko-KR" altLang="en-US" dirty="0"/>
              <a:t>줄 이내의 </a:t>
            </a:r>
            <a:r>
              <a:rPr lang="en-US" altLang="ko-KR" dirty="0"/>
              <a:t>Headline (</a:t>
            </a:r>
            <a:r>
              <a:rPr lang="ko-KR" altLang="en-US" dirty="0"/>
              <a:t>굵게</a:t>
            </a:r>
            <a:r>
              <a:rPr lang="en-US" altLang="ko-KR" dirty="0"/>
              <a:t>, 16pt, </a:t>
            </a:r>
            <a:r>
              <a:rPr lang="ko-KR" altLang="en-US" dirty="0"/>
              <a:t>한글</a:t>
            </a:r>
            <a:r>
              <a:rPr lang="en-US" altLang="ko-KR" dirty="0"/>
              <a:t>(</a:t>
            </a:r>
            <a:r>
              <a:rPr lang="ko-KR" altLang="en-US" dirty="0"/>
              <a:t>맑은 고딕</a:t>
            </a:r>
            <a:r>
              <a:rPr lang="en-US" altLang="ko-KR" dirty="0"/>
              <a:t>), </a:t>
            </a:r>
            <a:r>
              <a:rPr lang="ko-KR" altLang="en-US" dirty="0"/>
              <a:t>영문</a:t>
            </a:r>
            <a:r>
              <a:rPr lang="en-US" altLang="ko-KR" dirty="0"/>
              <a:t>/</a:t>
            </a:r>
            <a:r>
              <a:rPr lang="ko-KR" altLang="en-US" dirty="0"/>
              <a:t>숫자</a:t>
            </a:r>
            <a:r>
              <a:rPr lang="en-US" altLang="ko-KR" dirty="0"/>
              <a:t>(Arial Narrow))</a:t>
            </a:r>
            <a:endParaRPr lang="ko-KR" altLang="en-US" dirty="0"/>
          </a:p>
        </p:txBody>
      </p:sp>
      <p:sp>
        <p:nvSpPr>
          <p:cNvPr id="14" name="텍스트 개체 틀 4"/>
          <p:cNvSpPr>
            <a:spLocks noGrp="1"/>
          </p:cNvSpPr>
          <p:nvPr>
            <p:ph type="body" sz="quarter" idx="3" hasCustomPrompt="1"/>
          </p:nvPr>
        </p:nvSpPr>
        <p:spPr>
          <a:xfrm>
            <a:off x="7124356" y="102038"/>
            <a:ext cx="1767645" cy="243199"/>
          </a:xfrm>
          <a:prstGeom prst="rect">
            <a:avLst/>
          </a:prstGeom>
          <a:solidFill>
            <a:schemeClr val="accent3"/>
          </a:solidFill>
        </p:spPr>
        <p:txBody>
          <a:bodyPr wrap="none" lIns="72000" tIns="36000" rIns="72000" bIns="36000" anchor="b">
            <a:spAutoFit/>
          </a:bodyPr>
          <a:lstStyle>
            <a:lvl1pPr marL="0" indent="0" algn="r">
              <a:buNone/>
              <a:defRPr sz="1108" b="1" baseline="0">
                <a:solidFill>
                  <a:schemeClr val="bg1"/>
                </a:solidFill>
                <a:latin typeface="Arial Narrow" panose="020B0606020202030204" pitchFamily="34" charset="0"/>
              </a:defRPr>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en-US" altLang="ko-KR" dirty="0"/>
              <a:t>(</a:t>
            </a:r>
            <a:r>
              <a:rPr lang="ko-KR" altLang="en-US" dirty="0"/>
              <a:t>선택적</a:t>
            </a:r>
            <a:r>
              <a:rPr lang="en-US" altLang="ko-KR" dirty="0"/>
              <a:t>) OOOO</a:t>
            </a:r>
            <a:r>
              <a:rPr lang="ko-KR" altLang="en-US" dirty="0"/>
              <a:t>팀</a:t>
            </a:r>
            <a:r>
              <a:rPr lang="en-US" altLang="ko-KR" dirty="0"/>
              <a:t>, ’21.00.00.</a:t>
            </a:r>
          </a:p>
        </p:txBody>
      </p:sp>
      <p:sp>
        <p:nvSpPr>
          <p:cNvPr id="7" name="Rectangle 18"/>
          <p:cNvSpPr>
            <a:spLocks noChangeArrowheads="1"/>
          </p:cNvSpPr>
          <p:nvPr/>
        </p:nvSpPr>
        <p:spPr bwMode="auto">
          <a:xfrm>
            <a:off x="8616763" y="6561349"/>
            <a:ext cx="275717" cy="142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r" eaLnBrk="0" fontAlgn="b" latinLnBrk="0" hangingPunct="0"/>
            <a:fld id="{FEB5F6A5-EF32-478A-91D3-6932E69F7DCE}" type="slidenum">
              <a:rPr lang="en-US" altLang="ko-KR" sz="923" b="1" smtClean="0">
                <a:latin typeface="맑은 고딕" pitchFamily="50" charset="-127"/>
                <a:ea typeface="맑은 고딕" pitchFamily="50" charset="-127"/>
              </a:rPr>
              <a:pPr algn="r" eaLnBrk="0" fontAlgn="b" latinLnBrk="0" hangingPunct="0"/>
              <a:t>‹#›</a:t>
            </a:fld>
            <a:r>
              <a:rPr lang="en-US" altLang="ko-KR" sz="923" b="1" dirty="0">
                <a:latin typeface="맑은 고딕" pitchFamily="50" charset="-127"/>
                <a:ea typeface="맑은 고딕" pitchFamily="50" charset="-127"/>
              </a:rPr>
              <a:t>/#</a:t>
            </a:r>
          </a:p>
        </p:txBody>
      </p:sp>
      <p:graphicFrame>
        <p:nvGraphicFramePr>
          <p:cNvPr id="8" name="개체 7" hidden="1"/>
          <p:cNvGraphicFramePr>
            <a:graphicFrameLocks noChangeAspect="1"/>
          </p:cNvGraphicFramePr>
          <p:nvPr userDrawn="1">
            <p:custDataLst>
              <p:tags r:id="rId3"/>
            </p:custDataLst>
          </p:nvPr>
        </p:nvGraphicFramePr>
        <p:xfrm>
          <a:off x="1466" y="1588"/>
          <a:ext cx="1466" cy="1588"/>
        </p:xfrm>
        <a:graphic>
          <a:graphicData uri="http://schemas.openxmlformats.org/presentationml/2006/ole">
            <mc:AlternateContent xmlns:mc="http://schemas.openxmlformats.org/markup-compatibility/2006">
              <mc:Choice xmlns:v="urn:schemas-microsoft-com:vml" Requires="v">
                <p:oleObj spid="_x0000_s5617" name="think-cell Slide" r:id="rId7" imgW="383" imgH="384" progId="TCLayout.ActiveDocument.1">
                  <p:embed/>
                </p:oleObj>
              </mc:Choice>
              <mc:Fallback>
                <p:oleObj name="think-cell Slide" r:id="rId7" imgW="383" imgH="384" progId="TCLayout.ActiveDocument.1">
                  <p:embed/>
                  <p:pic>
                    <p:nvPicPr>
                      <p:cNvPr id="8" name="개체 7" hidden="1"/>
                      <p:cNvPicPr/>
                      <p:nvPr/>
                    </p:nvPicPr>
                    <p:blipFill>
                      <a:blip r:embed="rId6"/>
                      <a:stretch>
                        <a:fillRect/>
                      </a:stretch>
                    </p:blipFill>
                    <p:spPr>
                      <a:xfrm>
                        <a:off x="1466" y="1588"/>
                        <a:ext cx="1466" cy="1588"/>
                      </a:xfrm>
                      <a:prstGeom prst="rect">
                        <a:avLst/>
                      </a:prstGeom>
                    </p:spPr>
                  </p:pic>
                </p:oleObj>
              </mc:Fallback>
            </mc:AlternateContent>
          </a:graphicData>
        </a:graphic>
      </p:graphicFrame>
    </p:spTree>
    <p:extLst>
      <p:ext uri="{BB962C8B-B14F-4D97-AF65-F5344CB8AC3E}">
        <p14:creationId xmlns:p14="http://schemas.microsoft.com/office/powerpoint/2010/main" val="32147057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제목 및 내용">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50377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표지">
    <p:spTree>
      <p:nvGrpSpPr>
        <p:cNvPr id="1" name=""/>
        <p:cNvGrpSpPr/>
        <p:nvPr/>
      </p:nvGrpSpPr>
      <p:grpSpPr>
        <a:xfrm>
          <a:off x="0" y="0"/>
          <a:ext cx="0" cy="0"/>
          <a:chOff x="0" y="0"/>
          <a:chExt cx="0" cy="0"/>
        </a:xfrm>
      </p:grpSpPr>
      <p:cxnSp>
        <p:nvCxnSpPr>
          <p:cNvPr id="8" name="직선 연결선 7"/>
          <p:cNvCxnSpPr/>
          <p:nvPr userDrawn="1"/>
        </p:nvCxnSpPr>
        <p:spPr bwMode="auto">
          <a:xfrm>
            <a:off x="252000" y="2570135"/>
            <a:ext cx="8640000" cy="0"/>
          </a:xfrm>
          <a:prstGeom prst="line">
            <a:avLst/>
          </a:prstGeom>
          <a:solidFill>
            <a:schemeClr val="accent1"/>
          </a:solidFill>
          <a:ln w="76200" cap="flat" cmpd="sng" algn="ctr">
            <a:solidFill>
              <a:schemeClr val="accent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275309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간지">
    <p:spTree>
      <p:nvGrpSpPr>
        <p:cNvPr id="1" name=""/>
        <p:cNvGrpSpPr/>
        <p:nvPr/>
      </p:nvGrpSpPr>
      <p:grpSpPr>
        <a:xfrm>
          <a:off x="0" y="0"/>
          <a:ext cx="0" cy="0"/>
          <a:chOff x="0" y="0"/>
          <a:chExt cx="0" cy="0"/>
        </a:xfrm>
      </p:grpSpPr>
      <p:sp>
        <p:nvSpPr>
          <p:cNvPr id="6" name="바닥글 개체 틀 1"/>
          <p:cNvSpPr txBox="1">
            <a:spLocks/>
          </p:cNvSpPr>
          <p:nvPr userDrawn="1"/>
        </p:nvSpPr>
        <p:spPr>
          <a:xfrm>
            <a:off x="1142831" y="6666280"/>
            <a:ext cx="3544240" cy="140616"/>
          </a:xfrm>
          <a:prstGeom prst="rect">
            <a:avLst/>
          </a:prstGeom>
        </p:spPr>
        <p:txBody>
          <a:bodyPr wrap="none" lIns="0" tIns="0" rIns="0" bIns="0" anchor="ctr">
            <a:spAutoFit/>
          </a:bodyPr>
          <a:lstStyle>
            <a:defPPr>
              <a:defRPr lang="ko-KR"/>
            </a:defPPr>
            <a:lvl1pPr algn="r" fontAlgn="ctr">
              <a:lnSpc>
                <a:spcPct val="110000"/>
              </a:lnSpc>
              <a:defRPr sz="900">
                <a:solidFill>
                  <a:schemeClr val="bg2"/>
                </a:solidFill>
                <a:latin typeface="맑은 고딕" pitchFamily="50" charset="-127"/>
                <a:ea typeface="맑은 고딕" pitchFamily="50" charset="-127"/>
              </a:defRPr>
            </a:lvl1pPr>
            <a:lvl2pPr algn="ctr" fontAlgn="ctr">
              <a:lnSpc>
                <a:spcPct val="110000"/>
              </a:lnSpc>
              <a:defRPr sz="1300">
                <a:solidFill>
                  <a:srgbClr val="000000"/>
                </a:solidFill>
                <a:latin typeface="맑은 고딕" pitchFamily="50" charset="-127"/>
                <a:ea typeface="맑은 고딕" pitchFamily="50" charset="-127"/>
              </a:defRPr>
            </a:lvl2pPr>
            <a:lvl3pPr algn="ctr" fontAlgn="ctr">
              <a:lnSpc>
                <a:spcPct val="110000"/>
              </a:lnSpc>
              <a:defRPr sz="1300">
                <a:solidFill>
                  <a:srgbClr val="000000"/>
                </a:solidFill>
                <a:latin typeface="맑은 고딕" pitchFamily="50" charset="-127"/>
                <a:ea typeface="맑은 고딕" pitchFamily="50" charset="-127"/>
              </a:defRPr>
            </a:lvl3pPr>
            <a:lvl4pPr algn="ctr" fontAlgn="ctr">
              <a:lnSpc>
                <a:spcPct val="110000"/>
              </a:lnSpc>
              <a:defRPr sz="1300">
                <a:solidFill>
                  <a:srgbClr val="000000"/>
                </a:solidFill>
                <a:latin typeface="맑은 고딕" pitchFamily="50" charset="-127"/>
                <a:ea typeface="맑은 고딕" pitchFamily="50" charset="-127"/>
              </a:defRPr>
            </a:lvl4pPr>
            <a:lvl5pPr algn="ctr" fontAlgn="ctr">
              <a:lnSpc>
                <a:spcPct val="110000"/>
              </a:lnSpc>
              <a:defRPr sz="1300">
                <a:solidFill>
                  <a:srgbClr val="000000"/>
                </a:solidFill>
                <a:latin typeface="맑은 고딕" pitchFamily="50" charset="-127"/>
                <a:ea typeface="맑은 고딕" pitchFamily="50" charset="-127"/>
              </a:defRPr>
            </a:lvl5pPr>
            <a:lvl6pPr>
              <a:defRPr sz="1300">
                <a:solidFill>
                  <a:srgbClr val="000000"/>
                </a:solidFill>
                <a:latin typeface="맑은 고딕" pitchFamily="50" charset="-127"/>
                <a:ea typeface="맑은 고딕" pitchFamily="50" charset="-127"/>
              </a:defRPr>
            </a:lvl6pPr>
            <a:lvl7pPr>
              <a:defRPr sz="1300">
                <a:solidFill>
                  <a:srgbClr val="000000"/>
                </a:solidFill>
                <a:latin typeface="맑은 고딕" pitchFamily="50" charset="-127"/>
                <a:ea typeface="맑은 고딕" pitchFamily="50" charset="-127"/>
              </a:defRPr>
            </a:lvl7pPr>
            <a:lvl8pPr>
              <a:defRPr sz="1300">
                <a:solidFill>
                  <a:srgbClr val="000000"/>
                </a:solidFill>
                <a:latin typeface="맑은 고딕" pitchFamily="50" charset="-127"/>
                <a:ea typeface="맑은 고딕" pitchFamily="50" charset="-127"/>
              </a:defRPr>
            </a:lvl8pPr>
            <a:lvl9pPr>
              <a:defRPr sz="1300">
                <a:solidFill>
                  <a:srgbClr val="000000"/>
                </a:solidFill>
                <a:latin typeface="맑은 고딕" pitchFamily="50" charset="-127"/>
                <a:ea typeface="맑은 고딕" pitchFamily="50" charset="-127"/>
              </a:defRPr>
            </a:lvl9pPr>
          </a:lstStyle>
          <a:p>
            <a:pPr lvl="0" algn="l"/>
            <a:r>
              <a:rPr lang="ko-KR" altLang="ko-KR" sz="831" dirty="0">
                <a:solidFill>
                  <a:schemeClr val="bg2"/>
                </a:solidFill>
              </a:rPr>
              <a:t>이 정보</a:t>
            </a:r>
            <a:r>
              <a:rPr lang="en-US" altLang="ko-KR" sz="831" dirty="0">
                <a:solidFill>
                  <a:schemeClr val="bg2"/>
                </a:solidFill>
              </a:rPr>
              <a:t>(</a:t>
            </a:r>
            <a:r>
              <a:rPr lang="ko-KR" altLang="ko-KR" sz="831" dirty="0">
                <a:solidFill>
                  <a:schemeClr val="bg2"/>
                </a:solidFill>
              </a:rPr>
              <a:t>문서</a:t>
            </a:r>
            <a:r>
              <a:rPr lang="en-US" altLang="ko-KR" sz="831" dirty="0">
                <a:solidFill>
                  <a:schemeClr val="bg2"/>
                </a:solidFill>
              </a:rPr>
              <a:t>)</a:t>
            </a:r>
            <a:r>
              <a:rPr lang="ko-KR" altLang="ko-KR" sz="831" dirty="0">
                <a:solidFill>
                  <a:schemeClr val="bg2"/>
                </a:solidFill>
              </a:rPr>
              <a:t>는 대림산업의 자산으로서</a:t>
            </a:r>
            <a:r>
              <a:rPr lang="en-US" altLang="ko-KR" sz="831" dirty="0">
                <a:solidFill>
                  <a:schemeClr val="bg2"/>
                </a:solidFill>
              </a:rPr>
              <a:t>, </a:t>
            </a:r>
            <a:r>
              <a:rPr lang="ko-KR" altLang="ko-KR" sz="831" dirty="0">
                <a:solidFill>
                  <a:schemeClr val="bg2"/>
                </a:solidFill>
              </a:rPr>
              <a:t>허가 없는 사외반출을 금지합니다</a:t>
            </a:r>
            <a:r>
              <a:rPr lang="en-US" altLang="ko-KR" sz="831" dirty="0">
                <a:solidFill>
                  <a:schemeClr val="bg2"/>
                </a:solidFill>
              </a:rPr>
              <a:t>.</a:t>
            </a:r>
            <a:endParaRPr lang="ko-KR" altLang="ko-KR" sz="831" dirty="0">
              <a:solidFill>
                <a:schemeClr val="bg2"/>
              </a:solidFill>
            </a:endParaRPr>
          </a:p>
        </p:txBody>
      </p:sp>
      <p:pic>
        <p:nvPicPr>
          <p:cNvPr id="4" name="Picture 2" descr="C:\Users\20121487\Downloads\CI\CI.jpg"/>
          <p:cNvPicPr>
            <a:picLocks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7529" y="6668937"/>
            <a:ext cx="993600" cy="144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41838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내용">
    <p:spTree>
      <p:nvGrpSpPr>
        <p:cNvPr id="1" name=""/>
        <p:cNvGrpSpPr/>
        <p:nvPr/>
      </p:nvGrpSpPr>
      <p:grpSpPr>
        <a:xfrm>
          <a:off x="0" y="0"/>
          <a:ext cx="0" cy="0"/>
          <a:chOff x="0" y="0"/>
          <a:chExt cx="0" cy="0"/>
        </a:xfrm>
      </p:grpSpPr>
      <p:sp>
        <p:nvSpPr>
          <p:cNvPr id="8" name="Rectangle 18"/>
          <p:cNvSpPr>
            <a:spLocks noChangeArrowheads="1"/>
          </p:cNvSpPr>
          <p:nvPr userDrawn="1"/>
        </p:nvSpPr>
        <p:spPr bwMode="auto">
          <a:xfrm>
            <a:off x="8737467" y="6659447"/>
            <a:ext cx="341440" cy="142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r" eaLnBrk="0" fontAlgn="b" latinLnBrk="0" hangingPunct="0"/>
            <a:fld id="{FEB5F6A5-EF32-478A-91D3-6932E69F7DCE}" type="slidenum">
              <a:rPr lang="en-US" altLang="ko-KR" sz="923" b="1" smtClean="0">
                <a:latin typeface="맑은 고딕" pitchFamily="50" charset="-127"/>
                <a:ea typeface="맑은 고딕" pitchFamily="50" charset="-127"/>
              </a:rPr>
              <a:pPr algn="r" eaLnBrk="0" fontAlgn="b" latinLnBrk="0" hangingPunct="0"/>
              <a:t>‹#›</a:t>
            </a:fld>
            <a:r>
              <a:rPr lang="en-US" altLang="ko-KR" sz="923" b="1" dirty="0">
                <a:latin typeface="맑은 고딕" pitchFamily="50" charset="-127"/>
                <a:ea typeface="맑은 고딕" pitchFamily="50" charset="-127"/>
              </a:rPr>
              <a:t>/60</a:t>
            </a:r>
          </a:p>
        </p:txBody>
      </p:sp>
      <p:sp>
        <p:nvSpPr>
          <p:cNvPr id="9" name="제목 1"/>
          <p:cNvSpPr>
            <a:spLocks noGrp="1"/>
          </p:cNvSpPr>
          <p:nvPr>
            <p:ph type="title" hasCustomPrompt="1"/>
          </p:nvPr>
        </p:nvSpPr>
        <p:spPr>
          <a:xfrm>
            <a:off x="252001" y="66546"/>
            <a:ext cx="969350" cy="300009"/>
          </a:xfrm>
          <a:prstGeom prst="rect">
            <a:avLst/>
          </a:prstGeom>
          <a:solidFill>
            <a:schemeClr val="accent3"/>
          </a:solidFill>
        </p:spPr>
        <p:txBody>
          <a:bodyPr wrap="none" lIns="72000" tIns="36000" rIns="72000" bIns="36000" anchor="ctr">
            <a:spAutoFit/>
          </a:bodyPr>
          <a:lstStyle>
            <a:lvl1pPr algn="l" eaLnBrk="1" latinLnBrk="0" hangingPunct="1">
              <a:defRPr>
                <a:solidFill>
                  <a:schemeClr val="bg1"/>
                </a:solidFill>
                <a:latin typeface="맑은 고딕" pitchFamily="50" charset="-127"/>
                <a:ea typeface="맑은 고딕" pitchFamily="50" charset="-127"/>
              </a:defRPr>
            </a:lvl1pPr>
          </a:lstStyle>
          <a:p>
            <a:r>
              <a:rPr lang="ko-KR" altLang="en-US" dirty="0" err="1"/>
              <a:t>장표</a:t>
            </a:r>
            <a:r>
              <a:rPr lang="ko-KR" altLang="en-US" dirty="0"/>
              <a:t> 제목</a:t>
            </a:r>
          </a:p>
        </p:txBody>
      </p:sp>
      <p:sp>
        <p:nvSpPr>
          <p:cNvPr id="10" name="텍스트 개체 틀 24"/>
          <p:cNvSpPr>
            <a:spLocks noGrp="1"/>
          </p:cNvSpPr>
          <p:nvPr>
            <p:ph type="body" sz="quarter" idx="12" hasCustomPrompt="1"/>
          </p:nvPr>
        </p:nvSpPr>
        <p:spPr>
          <a:xfrm>
            <a:off x="252000" y="505223"/>
            <a:ext cx="8640000" cy="300009"/>
          </a:xfrm>
          <a:prstGeom prst="rect">
            <a:avLst/>
          </a:prstGeom>
        </p:spPr>
        <p:txBody>
          <a:bodyPr lIns="72000" tIns="36000" rIns="72000" bIns="36000">
            <a:spAutoFit/>
          </a:bodyPr>
          <a:lstStyle>
            <a:lvl1pPr marL="0" indent="0" eaLnBrk="1" latinLnBrk="0" hangingPunct="1">
              <a:buFontTx/>
              <a:buNone/>
              <a:defRPr sz="1477" b="1" baseline="0">
                <a:latin typeface="Arial" pitchFamily="34" charset="0"/>
                <a:ea typeface="HY헤드라인M" pitchFamily="18" charset="-127"/>
                <a:cs typeface="Arial" pitchFamily="34" charset="0"/>
              </a:defRPr>
            </a:lvl1pPr>
            <a:lvl5pPr marL="1688165" indent="0">
              <a:buNone/>
              <a:defRPr/>
            </a:lvl5pPr>
          </a:lstStyle>
          <a:p>
            <a:pPr lvl="0"/>
            <a:r>
              <a:rPr lang="ko-KR" altLang="en-US" dirty="0"/>
              <a:t>본문의 핵심사항을 요약 </a:t>
            </a:r>
            <a:r>
              <a:rPr lang="en-US" altLang="ko-KR" dirty="0"/>
              <a:t>/ </a:t>
            </a:r>
            <a:r>
              <a:rPr lang="ko-KR" altLang="en-US" dirty="0"/>
              <a:t>강조하는</a:t>
            </a:r>
            <a:r>
              <a:rPr lang="en-US" altLang="ko-KR" dirty="0"/>
              <a:t>, 2</a:t>
            </a:r>
            <a:r>
              <a:rPr lang="ko-KR" altLang="en-US" dirty="0"/>
              <a:t>줄 이내의 </a:t>
            </a:r>
            <a:r>
              <a:rPr lang="en-US" altLang="ko-KR" dirty="0"/>
              <a:t>Headline</a:t>
            </a:r>
            <a:endParaRPr lang="ko-KR" altLang="en-US" dirty="0"/>
          </a:p>
        </p:txBody>
      </p:sp>
      <p:sp>
        <p:nvSpPr>
          <p:cNvPr id="14" name="텍스트 개체 틀 4"/>
          <p:cNvSpPr>
            <a:spLocks noGrp="1"/>
          </p:cNvSpPr>
          <p:nvPr>
            <p:ph type="body" sz="quarter" idx="3" hasCustomPrompt="1"/>
          </p:nvPr>
        </p:nvSpPr>
        <p:spPr>
          <a:xfrm>
            <a:off x="7055425" y="102038"/>
            <a:ext cx="1836575" cy="243199"/>
          </a:xfrm>
          <a:prstGeom prst="rect">
            <a:avLst/>
          </a:prstGeom>
          <a:solidFill>
            <a:schemeClr val="accent3"/>
          </a:solidFill>
        </p:spPr>
        <p:txBody>
          <a:bodyPr wrap="none" lIns="72000" tIns="36000" rIns="72000" bIns="36000" anchor="b">
            <a:spAutoFit/>
          </a:bodyPr>
          <a:lstStyle>
            <a:lvl1pPr marL="0" indent="0" algn="r">
              <a:buNone/>
              <a:defRPr sz="1108" b="1">
                <a:solidFill>
                  <a:schemeClr val="bg1"/>
                </a:solidFill>
              </a:defRPr>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ko-KR" altLang="en-US" dirty="0"/>
              <a:t>보고서</a:t>
            </a:r>
            <a:r>
              <a:rPr lang="en-US" altLang="ko-KR" dirty="0"/>
              <a:t>/</a:t>
            </a:r>
            <a:r>
              <a:rPr lang="ko-KR" altLang="en-US" dirty="0" err="1"/>
              <a:t>챕터</a:t>
            </a:r>
            <a:r>
              <a:rPr lang="ko-KR" altLang="en-US" dirty="0"/>
              <a:t> 제목 </a:t>
            </a:r>
            <a:r>
              <a:rPr lang="en-US" altLang="ko-KR" dirty="0"/>
              <a:t>(</a:t>
            </a:r>
            <a:r>
              <a:rPr lang="ko-KR" altLang="en-US" dirty="0"/>
              <a:t>선택적</a:t>
            </a:r>
            <a:r>
              <a:rPr lang="en-US" altLang="ko-KR" dirty="0"/>
              <a:t>)</a:t>
            </a:r>
          </a:p>
        </p:txBody>
      </p:sp>
    </p:spTree>
    <p:extLst>
      <p:ext uri="{BB962C8B-B14F-4D97-AF65-F5344CB8AC3E}">
        <p14:creationId xmlns:p14="http://schemas.microsoft.com/office/powerpoint/2010/main" val="1037987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slideLayout" Target="../slideLayouts/slideLayout17.xml"/><Relationship Id="rId7" Type="http://schemas.openxmlformats.org/officeDocument/2006/relationships/tags" Target="../tags/tag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tags" Target="../tags/tag1.xml"/><Relationship Id="rId5" Type="http://schemas.openxmlformats.org/officeDocument/2006/relationships/vmlDrawing" Target="../drawings/vmlDrawing1.vml"/><Relationship Id="rId10" Type="http://schemas.openxmlformats.org/officeDocument/2006/relationships/oleObject" Target="../embeddings/oleObject2.bin"/><Relationship Id="rId4" Type="http://schemas.openxmlformats.org/officeDocument/2006/relationships/theme" Target="../theme/theme3.xml"/><Relationship Id="rId9" Type="http://schemas.openxmlformats.org/officeDocument/2006/relationships/image" Target="../media/image2.emf"/></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8" name="슬라이드 번호 개체 틀 5"/>
          <p:cNvSpPr>
            <a:spLocks noGrp="1"/>
          </p:cNvSpPr>
          <p:nvPr/>
        </p:nvSpPr>
        <p:spPr>
          <a:xfrm>
            <a:off x="3500430" y="6650182"/>
            <a:ext cx="2133600" cy="215777"/>
          </a:xfrm>
          <a:prstGeom prst="rect">
            <a:avLst/>
          </a:prstGeom>
        </p:spPr>
        <p:txBody>
          <a:bodyPr vert="horz" lIns="91440" tIns="45720" rIns="91440" bIns="45720" rtlCol="0" anchor="ct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fld id="{420DEFEE-5D4B-4FFF-92AA-017DB3B5B658}" type="slidenum">
              <a:rPr lang="ko-KR" altLang="en-US" sz="1200" b="0" smtClean="0"/>
              <a:pPr algn="ctr"/>
              <a:t>‹#›</a:t>
            </a:fld>
            <a:endParaRPr lang="ko-KR" altLang="en-US" sz="1200" b="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ChangeArrowheads="1"/>
          </p:cNvSpPr>
          <p:nvPr/>
        </p:nvSpPr>
        <p:spPr bwMode="auto">
          <a:xfrm>
            <a:off x="252000" y="0"/>
            <a:ext cx="8640000" cy="432000"/>
          </a:xfrm>
          <a:prstGeom prst="rect">
            <a:avLst/>
          </a:prstGeom>
          <a:solidFill>
            <a:srgbClr val="1B2E5A"/>
          </a:solidFill>
          <a:ln>
            <a:noFill/>
          </a:ln>
          <a:effectLst/>
        </p:spPr>
        <p:txBody>
          <a:bodyPr wrap="none" anchor="ctr"/>
          <a:lstStyle/>
          <a:p>
            <a:pPr algn="ctr"/>
            <a:endParaRPr lang="ko-KR" altLang="ko-KR" sz="1662" dirty="0">
              <a:ea typeface="맑은 고딕" pitchFamily="50" charset="-127"/>
            </a:endParaRPr>
          </a:p>
        </p:txBody>
      </p:sp>
    </p:spTree>
    <p:extLst>
      <p:ext uri="{BB962C8B-B14F-4D97-AF65-F5344CB8AC3E}">
        <p14:creationId xmlns:p14="http://schemas.microsoft.com/office/powerpoint/2010/main" val="23384369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lgn="ctr" defTabSz="844083" rtl="0" eaLnBrk="1" latinLnBrk="1" hangingPunct="1">
        <a:spcBef>
          <a:spcPct val="0"/>
        </a:spcBef>
        <a:buNone/>
        <a:defRPr kumimoji="1" lang="ko-KR" altLang="en-US" sz="1477" b="1" kern="1200" baseline="0">
          <a:solidFill>
            <a:schemeClr val="tx1"/>
          </a:solidFill>
          <a:latin typeface="Arial" pitchFamily="34" charset="0"/>
          <a:ea typeface="HY헤드라인M" pitchFamily="18" charset="-127"/>
          <a:cs typeface="Arial" pitchFamily="34" charset="0"/>
        </a:defRPr>
      </a:lvl1pPr>
    </p:titleStyle>
    <p:bodyStyle>
      <a:lvl1pPr marL="316531" indent="-316531" algn="l" defTabSz="844083" rtl="0" eaLnBrk="1" latinLnBrk="1" hangingPunct="1">
        <a:spcBef>
          <a:spcPct val="20000"/>
        </a:spcBef>
        <a:buSzPct val="70000"/>
        <a:buFont typeface="Wingdings" pitchFamily="2" charset="2"/>
        <a:buChar char=""/>
        <a:defRPr kumimoji="1" lang="ko-KR" altLang="en-US" sz="1108" kern="1200" smtClean="0">
          <a:solidFill>
            <a:schemeClr val="tx1"/>
          </a:solidFill>
          <a:latin typeface="맑은 고딕" pitchFamily="50" charset="-127"/>
          <a:ea typeface="맑은 고딕" pitchFamily="50" charset="-127"/>
          <a:cs typeface="+mn-cs"/>
        </a:defRPr>
      </a:lvl1pPr>
      <a:lvl2pPr marL="685817" indent="-263776" algn="l" defTabSz="844083" rtl="0" eaLnBrk="1" latinLnBrk="1" hangingPunct="1">
        <a:spcBef>
          <a:spcPct val="20000"/>
        </a:spcBef>
        <a:buFont typeface="Arial" pitchFamily="34" charset="0"/>
        <a:buChar char="–"/>
        <a:defRPr kumimoji="1" lang="ko-KR" altLang="en-US" sz="1015" kern="1200" smtClean="0">
          <a:solidFill>
            <a:schemeClr val="tx1"/>
          </a:solidFill>
          <a:latin typeface="맑은 고딕" pitchFamily="50" charset="-127"/>
          <a:ea typeface="맑은 고딕" pitchFamily="50" charset="-127"/>
          <a:cs typeface="+mn-cs"/>
        </a:defRPr>
      </a:lvl2pPr>
      <a:lvl3pPr marL="1055103" indent="-211021" algn="l" defTabSz="844083" rtl="0" eaLnBrk="1" latinLnBrk="1" hangingPunct="1">
        <a:spcBef>
          <a:spcPct val="20000"/>
        </a:spcBef>
        <a:buFont typeface="Arial" pitchFamily="34" charset="0"/>
        <a:buChar char="•"/>
        <a:defRPr kumimoji="1" lang="ko-KR" altLang="en-US" sz="923" kern="1200" smtClean="0">
          <a:solidFill>
            <a:schemeClr val="tx1"/>
          </a:solidFill>
          <a:latin typeface="맑은 고딕" pitchFamily="50" charset="-127"/>
          <a:ea typeface="맑은 고딕" pitchFamily="50" charset="-127"/>
          <a:cs typeface="+mn-cs"/>
        </a:defRPr>
      </a:lvl3pPr>
      <a:lvl4pPr marL="1477145" indent="-211021" algn="l" defTabSz="844083" rtl="0" eaLnBrk="1" latinLnBrk="1" hangingPunct="1">
        <a:spcBef>
          <a:spcPct val="20000"/>
        </a:spcBef>
        <a:buFont typeface="Arial" pitchFamily="34" charset="0"/>
        <a:buChar char="–"/>
        <a:defRPr kumimoji="1" lang="ko-KR" altLang="en-US" sz="831" kern="1200" smtClean="0">
          <a:solidFill>
            <a:schemeClr val="tx1"/>
          </a:solidFill>
          <a:latin typeface="맑은 고딕" pitchFamily="50" charset="-127"/>
          <a:ea typeface="맑은 고딕" pitchFamily="50" charset="-127"/>
          <a:cs typeface="+mn-cs"/>
        </a:defRPr>
      </a:lvl4pPr>
      <a:lvl5pPr marL="1899186" indent="-211021" algn="l" defTabSz="844083" rtl="0" eaLnBrk="1" latinLnBrk="1" hangingPunct="1">
        <a:spcBef>
          <a:spcPct val="20000"/>
        </a:spcBef>
        <a:buFont typeface="Arial" pitchFamily="34" charset="0"/>
        <a:buChar char="»"/>
        <a:defRPr kumimoji="1" lang="ko-KR" altLang="en-US" sz="1292" kern="1200">
          <a:solidFill>
            <a:schemeClr val="tx1"/>
          </a:solidFill>
          <a:latin typeface="+mn-lt"/>
          <a:ea typeface="돋움" pitchFamily="50" charset="-127"/>
          <a:cs typeface="+mn-cs"/>
        </a:defRPr>
      </a:lvl5pPr>
      <a:lvl6pPr marL="2321227" indent="-211021" algn="l" defTabSz="844083" rtl="0" eaLnBrk="1" latinLnBrk="1" hangingPunct="1">
        <a:spcBef>
          <a:spcPct val="20000"/>
        </a:spcBef>
        <a:buFont typeface="Arial" pitchFamily="34" charset="0"/>
        <a:buChar char="•"/>
        <a:defRPr sz="1846" kern="1200">
          <a:solidFill>
            <a:schemeClr val="tx1"/>
          </a:solidFill>
          <a:latin typeface="+mn-lt"/>
          <a:ea typeface="+mn-ea"/>
          <a:cs typeface="+mn-cs"/>
        </a:defRPr>
      </a:lvl6pPr>
      <a:lvl7pPr marL="2743269" indent="-211021" algn="l" defTabSz="844083" rtl="0" eaLnBrk="1" latinLnBrk="1" hangingPunct="1">
        <a:spcBef>
          <a:spcPct val="20000"/>
        </a:spcBef>
        <a:buFont typeface="Arial" pitchFamily="34" charset="0"/>
        <a:buChar char="•"/>
        <a:defRPr sz="1846" kern="1200">
          <a:solidFill>
            <a:schemeClr val="tx1"/>
          </a:solidFill>
          <a:latin typeface="+mn-lt"/>
          <a:ea typeface="+mn-ea"/>
          <a:cs typeface="+mn-cs"/>
        </a:defRPr>
      </a:lvl7pPr>
      <a:lvl8pPr marL="3165310" indent="-211021" algn="l" defTabSz="844083" rtl="0" eaLnBrk="1" latinLnBrk="1" hangingPunct="1">
        <a:spcBef>
          <a:spcPct val="20000"/>
        </a:spcBef>
        <a:buFont typeface="Arial" pitchFamily="34" charset="0"/>
        <a:buChar char="•"/>
        <a:defRPr sz="1846" kern="1200">
          <a:solidFill>
            <a:schemeClr val="tx1"/>
          </a:solidFill>
          <a:latin typeface="+mn-lt"/>
          <a:ea typeface="+mn-ea"/>
          <a:cs typeface="+mn-cs"/>
        </a:defRPr>
      </a:lvl8pPr>
      <a:lvl9pPr marL="3587351" indent="-211021" algn="l" defTabSz="844083" rtl="0" eaLnBrk="1" latinLnBrk="1" hangingPunct="1">
        <a:spcBef>
          <a:spcPct val="20000"/>
        </a:spcBef>
        <a:buFont typeface="Arial" pitchFamily="34" charset="0"/>
        <a:buChar char="•"/>
        <a:defRPr sz="1846" kern="1200">
          <a:solidFill>
            <a:schemeClr val="tx1"/>
          </a:solidFill>
          <a:latin typeface="+mn-lt"/>
          <a:ea typeface="+mn-ea"/>
          <a:cs typeface="+mn-cs"/>
        </a:defRPr>
      </a:lvl9pPr>
    </p:bodyStyle>
    <p:otherStyle>
      <a:defPPr>
        <a:defRPr lang="ko-KR"/>
      </a:defPPr>
      <a:lvl1pPr marL="0" algn="l" defTabSz="844083" rtl="0" eaLnBrk="1" latinLnBrk="1" hangingPunct="1">
        <a:defRPr sz="1662" kern="1200">
          <a:solidFill>
            <a:schemeClr val="tx1"/>
          </a:solidFill>
          <a:latin typeface="+mn-lt"/>
          <a:ea typeface="+mn-ea"/>
          <a:cs typeface="+mn-cs"/>
        </a:defRPr>
      </a:lvl1pPr>
      <a:lvl2pPr marL="422041" algn="l" defTabSz="844083" rtl="0" eaLnBrk="1" latinLnBrk="1" hangingPunct="1">
        <a:defRPr sz="1662" kern="1200">
          <a:solidFill>
            <a:schemeClr val="tx1"/>
          </a:solidFill>
          <a:latin typeface="+mn-lt"/>
          <a:ea typeface="+mn-ea"/>
          <a:cs typeface="+mn-cs"/>
        </a:defRPr>
      </a:lvl2pPr>
      <a:lvl3pPr marL="844083" algn="l" defTabSz="844083" rtl="0" eaLnBrk="1" latinLnBrk="1" hangingPunct="1">
        <a:defRPr sz="1662" kern="1200">
          <a:solidFill>
            <a:schemeClr val="tx1"/>
          </a:solidFill>
          <a:latin typeface="+mn-lt"/>
          <a:ea typeface="+mn-ea"/>
          <a:cs typeface="+mn-cs"/>
        </a:defRPr>
      </a:lvl3pPr>
      <a:lvl4pPr marL="1266124" algn="l" defTabSz="844083" rtl="0" eaLnBrk="1" latinLnBrk="1" hangingPunct="1">
        <a:defRPr sz="1662" kern="1200">
          <a:solidFill>
            <a:schemeClr val="tx1"/>
          </a:solidFill>
          <a:latin typeface="+mn-lt"/>
          <a:ea typeface="+mn-ea"/>
          <a:cs typeface="+mn-cs"/>
        </a:defRPr>
      </a:lvl4pPr>
      <a:lvl5pPr marL="1688165" algn="l" defTabSz="844083" rtl="0" eaLnBrk="1" latinLnBrk="1" hangingPunct="1">
        <a:defRPr sz="1662" kern="1200">
          <a:solidFill>
            <a:schemeClr val="tx1"/>
          </a:solidFill>
          <a:latin typeface="+mn-lt"/>
          <a:ea typeface="+mn-ea"/>
          <a:cs typeface="+mn-cs"/>
        </a:defRPr>
      </a:lvl5pPr>
      <a:lvl6pPr marL="2110207" algn="l" defTabSz="844083" rtl="0" eaLnBrk="1" latinLnBrk="1" hangingPunct="1">
        <a:defRPr sz="1662" kern="1200">
          <a:solidFill>
            <a:schemeClr val="tx1"/>
          </a:solidFill>
          <a:latin typeface="+mn-lt"/>
          <a:ea typeface="+mn-ea"/>
          <a:cs typeface="+mn-cs"/>
        </a:defRPr>
      </a:lvl6pPr>
      <a:lvl7pPr marL="2532248" algn="l" defTabSz="844083" rtl="0" eaLnBrk="1" latinLnBrk="1" hangingPunct="1">
        <a:defRPr sz="1662" kern="1200">
          <a:solidFill>
            <a:schemeClr val="tx1"/>
          </a:solidFill>
          <a:latin typeface="+mn-lt"/>
          <a:ea typeface="+mn-ea"/>
          <a:cs typeface="+mn-cs"/>
        </a:defRPr>
      </a:lvl7pPr>
      <a:lvl8pPr marL="2954289" algn="l" defTabSz="844083" rtl="0" eaLnBrk="1" latinLnBrk="1" hangingPunct="1">
        <a:defRPr sz="1662" kern="1200">
          <a:solidFill>
            <a:schemeClr val="tx1"/>
          </a:solidFill>
          <a:latin typeface="+mn-lt"/>
          <a:ea typeface="+mn-ea"/>
          <a:cs typeface="+mn-cs"/>
        </a:defRPr>
      </a:lvl8pPr>
      <a:lvl9pPr marL="3376331" algn="l" defTabSz="844083" rtl="0" eaLnBrk="1" latinLnBrk="1" hangingPunct="1">
        <a:defRPr sz="1662"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 name="개체 1" hidden="1"/>
          <p:cNvGraphicFramePr>
            <a:graphicFrameLocks noChangeAspect="1"/>
          </p:cNvGraphicFramePr>
          <p:nvPr>
            <p:custDataLst>
              <p:tags r:id="rId6"/>
            </p:custDataLst>
          </p:nvPr>
        </p:nvGraphicFramePr>
        <p:xfrm>
          <a:off x="1466" y="1588"/>
          <a:ext cx="1466" cy="1588"/>
        </p:xfrm>
        <a:graphic>
          <a:graphicData uri="http://schemas.openxmlformats.org/presentationml/2006/ole">
            <mc:AlternateContent xmlns:mc="http://schemas.openxmlformats.org/markup-compatibility/2006">
              <mc:Choice xmlns:v="urn:schemas-microsoft-com:vml" Requires="v">
                <p:oleObj spid="_x0000_s4592" name="think-cell Slide" r:id="rId8" imgW="383" imgH="384" progId="TCLayout.ActiveDocument.1">
                  <p:embed/>
                </p:oleObj>
              </mc:Choice>
              <mc:Fallback>
                <p:oleObj name="think-cell Slide" r:id="rId8" imgW="383" imgH="384" progId="TCLayout.ActiveDocument.1">
                  <p:embed/>
                  <p:pic>
                    <p:nvPicPr>
                      <p:cNvPr id="2" name="개체 1" hidden="1"/>
                      <p:cNvPicPr/>
                      <p:nvPr/>
                    </p:nvPicPr>
                    <p:blipFill>
                      <a:blip r:embed="rId9"/>
                      <a:stretch>
                        <a:fillRect/>
                      </a:stretch>
                    </p:blipFill>
                    <p:spPr>
                      <a:xfrm>
                        <a:off x="1466" y="1588"/>
                        <a:ext cx="1466" cy="1588"/>
                      </a:xfrm>
                      <a:prstGeom prst="rect">
                        <a:avLst/>
                      </a:prstGeom>
                    </p:spPr>
                  </p:pic>
                </p:oleObj>
              </mc:Fallback>
            </mc:AlternateContent>
          </a:graphicData>
        </a:graphic>
      </p:graphicFrame>
      <p:sp>
        <p:nvSpPr>
          <p:cNvPr id="7" name="Rectangle 2"/>
          <p:cNvSpPr>
            <a:spLocks noChangeArrowheads="1"/>
          </p:cNvSpPr>
          <p:nvPr/>
        </p:nvSpPr>
        <p:spPr bwMode="auto">
          <a:xfrm>
            <a:off x="252000" y="0"/>
            <a:ext cx="8640000" cy="432000"/>
          </a:xfrm>
          <a:prstGeom prst="rect">
            <a:avLst/>
          </a:prstGeom>
          <a:solidFill>
            <a:schemeClr val="accent3"/>
          </a:solidFill>
          <a:ln>
            <a:noFill/>
          </a:ln>
          <a:effectLst/>
        </p:spPr>
        <p:txBody>
          <a:bodyPr wrap="none" anchor="ctr"/>
          <a:lstStyle/>
          <a:p>
            <a:pPr algn="ctr"/>
            <a:endParaRPr lang="ko-KR" altLang="ko-KR" sz="1662" dirty="0">
              <a:ea typeface="맑은 고딕" pitchFamily="50" charset="-127"/>
            </a:endParaRPr>
          </a:p>
        </p:txBody>
      </p:sp>
      <p:graphicFrame>
        <p:nvGraphicFramePr>
          <p:cNvPr id="6" name="개체 5" hidden="1"/>
          <p:cNvGraphicFramePr>
            <a:graphicFrameLocks noChangeAspect="1"/>
          </p:cNvGraphicFramePr>
          <p:nvPr userDrawn="1">
            <p:custDataLst>
              <p:tags r:id="rId7"/>
            </p:custDataLst>
          </p:nvPr>
        </p:nvGraphicFramePr>
        <p:xfrm>
          <a:off x="1466" y="1588"/>
          <a:ext cx="1466" cy="1588"/>
        </p:xfrm>
        <a:graphic>
          <a:graphicData uri="http://schemas.openxmlformats.org/presentationml/2006/ole">
            <mc:AlternateContent xmlns:mc="http://schemas.openxmlformats.org/markup-compatibility/2006">
              <mc:Choice xmlns:v="urn:schemas-microsoft-com:vml" Requires="v">
                <p:oleObj spid="_x0000_s4593" name="think-cell Slide" r:id="rId10" imgW="383" imgH="384" progId="TCLayout.ActiveDocument.1">
                  <p:embed/>
                </p:oleObj>
              </mc:Choice>
              <mc:Fallback>
                <p:oleObj name="think-cell Slide" r:id="rId10" imgW="383" imgH="384" progId="TCLayout.ActiveDocument.1">
                  <p:embed/>
                  <p:pic>
                    <p:nvPicPr>
                      <p:cNvPr id="6" name="개체 5" hidden="1"/>
                      <p:cNvPicPr/>
                      <p:nvPr/>
                    </p:nvPicPr>
                    <p:blipFill>
                      <a:blip r:embed="rId9"/>
                      <a:stretch>
                        <a:fillRect/>
                      </a:stretch>
                    </p:blipFill>
                    <p:spPr>
                      <a:xfrm>
                        <a:off x="1466" y="1588"/>
                        <a:ext cx="1466" cy="1588"/>
                      </a:xfrm>
                      <a:prstGeom prst="rect">
                        <a:avLst/>
                      </a:prstGeom>
                    </p:spPr>
                  </p:pic>
                </p:oleObj>
              </mc:Fallback>
            </mc:AlternateContent>
          </a:graphicData>
        </a:graphic>
      </p:graphicFrame>
    </p:spTree>
    <p:extLst>
      <p:ext uri="{BB962C8B-B14F-4D97-AF65-F5344CB8AC3E}">
        <p14:creationId xmlns:p14="http://schemas.microsoft.com/office/powerpoint/2010/main" val="323231048"/>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txStyles>
    <p:titleStyle>
      <a:lvl1pPr algn="ctr" defTabSz="844083" rtl="0" eaLnBrk="1" latinLnBrk="1" hangingPunct="1">
        <a:spcBef>
          <a:spcPct val="0"/>
        </a:spcBef>
        <a:buNone/>
        <a:defRPr kumimoji="1" lang="ko-KR" altLang="en-US" sz="1477" b="1" kern="1200" baseline="0">
          <a:solidFill>
            <a:schemeClr val="tx1"/>
          </a:solidFill>
          <a:latin typeface="Arial" pitchFamily="34" charset="0"/>
          <a:ea typeface="HY헤드라인M" pitchFamily="18" charset="-127"/>
          <a:cs typeface="Arial" pitchFamily="34" charset="0"/>
        </a:defRPr>
      </a:lvl1pPr>
    </p:titleStyle>
    <p:bodyStyle>
      <a:lvl1pPr marL="316531" indent="-316531" algn="l" defTabSz="844083" rtl="0" eaLnBrk="1" latinLnBrk="1" hangingPunct="1">
        <a:spcBef>
          <a:spcPct val="20000"/>
        </a:spcBef>
        <a:buSzPct val="70000"/>
        <a:buFont typeface="Wingdings" pitchFamily="2" charset="2"/>
        <a:buChar char=""/>
        <a:defRPr kumimoji="1" lang="ko-KR" altLang="en-US" sz="1108" kern="1200" smtClean="0">
          <a:solidFill>
            <a:schemeClr val="tx1"/>
          </a:solidFill>
          <a:latin typeface="맑은 고딕" pitchFamily="50" charset="-127"/>
          <a:ea typeface="맑은 고딕" pitchFamily="50" charset="-127"/>
          <a:cs typeface="+mn-cs"/>
        </a:defRPr>
      </a:lvl1pPr>
      <a:lvl2pPr marL="685817" indent="-263776" algn="l" defTabSz="844083" rtl="0" eaLnBrk="1" latinLnBrk="1" hangingPunct="1">
        <a:spcBef>
          <a:spcPct val="20000"/>
        </a:spcBef>
        <a:buFont typeface="Arial" pitchFamily="34" charset="0"/>
        <a:buChar char="–"/>
        <a:defRPr kumimoji="1" lang="ko-KR" altLang="en-US" sz="1015" kern="1200" smtClean="0">
          <a:solidFill>
            <a:schemeClr val="tx1"/>
          </a:solidFill>
          <a:latin typeface="맑은 고딕" pitchFamily="50" charset="-127"/>
          <a:ea typeface="맑은 고딕" pitchFamily="50" charset="-127"/>
          <a:cs typeface="+mn-cs"/>
        </a:defRPr>
      </a:lvl2pPr>
      <a:lvl3pPr marL="1055103" indent="-211021" algn="l" defTabSz="844083" rtl="0" eaLnBrk="1" latinLnBrk="1" hangingPunct="1">
        <a:spcBef>
          <a:spcPct val="20000"/>
        </a:spcBef>
        <a:buFont typeface="Arial" pitchFamily="34" charset="0"/>
        <a:buChar char="•"/>
        <a:defRPr kumimoji="1" lang="ko-KR" altLang="en-US" sz="923" kern="1200" smtClean="0">
          <a:solidFill>
            <a:schemeClr val="tx1"/>
          </a:solidFill>
          <a:latin typeface="맑은 고딕" pitchFamily="50" charset="-127"/>
          <a:ea typeface="맑은 고딕" pitchFamily="50" charset="-127"/>
          <a:cs typeface="+mn-cs"/>
        </a:defRPr>
      </a:lvl3pPr>
      <a:lvl4pPr marL="1477145" indent="-211021" algn="l" defTabSz="844083" rtl="0" eaLnBrk="1" latinLnBrk="1" hangingPunct="1">
        <a:spcBef>
          <a:spcPct val="20000"/>
        </a:spcBef>
        <a:buFont typeface="Arial" pitchFamily="34" charset="0"/>
        <a:buChar char="–"/>
        <a:defRPr kumimoji="1" lang="ko-KR" altLang="en-US" sz="831" kern="1200" smtClean="0">
          <a:solidFill>
            <a:schemeClr val="tx1"/>
          </a:solidFill>
          <a:latin typeface="맑은 고딕" pitchFamily="50" charset="-127"/>
          <a:ea typeface="맑은 고딕" pitchFamily="50" charset="-127"/>
          <a:cs typeface="+mn-cs"/>
        </a:defRPr>
      </a:lvl4pPr>
      <a:lvl5pPr marL="1899186" indent="-211021" algn="l" defTabSz="844083" rtl="0" eaLnBrk="1" latinLnBrk="1" hangingPunct="1">
        <a:spcBef>
          <a:spcPct val="20000"/>
        </a:spcBef>
        <a:buFont typeface="Arial" pitchFamily="34" charset="0"/>
        <a:buChar char="»"/>
        <a:defRPr kumimoji="1" lang="ko-KR" altLang="en-US" sz="1292" kern="1200">
          <a:solidFill>
            <a:schemeClr val="tx1"/>
          </a:solidFill>
          <a:latin typeface="+mn-lt"/>
          <a:ea typeface="돋움" pitchFamily="50" charset="-127"/>
          <a:cs typeface="+mn-cs"/>
        </a:defRPr>
      </a:lvl5pPr>
      <a:lvl6pPr marL="2321227" indent="-211021" algn="l" defTabSz="844083" rtl="0" eaLnBrk="1" latinLnBrk="1" hangingPunct="1">
        <a:spcBef>
          <a:spcPct val="20000"/>
        </a:spcBef>
        <a:buFont typeface="Arial" pitchFamily="34" charset="0"/>
        <a:buChar char="•"/>
        <a:defRPr sz="1846" kern="1200">
          <a:solidFill>
            <a:schemeClr val="tx1"/>
          </a:solidFill>
          <a:latin typeface="+mn-lt"/>
          <a:ea typeface="+mn-ea"/>
          <a:cs typeface="+mn-cs"/>
        </a:defRPr>
      </a:lvl6pPr>
      <a:lvl7pPr marL="2743269" indent="-211021" algn="l" defTabSz="844083" rtl="0" eaLnBrk="1" latinLnBrk="1" hangingPunct="1">
        <a:spcBef>
          <a:spcPct val="20000"/>
        </a:spcBef>
        <a:buFont typeface="Arial" pitchFamily="34" charset="0"/>
        <a:buChar char="•"/>
        <a:defRPr sz="1846" kern="1200">
          <a:solidFill>
            <a:schemeClr val="tx1"/>
          </a:solidFill>
          <a:latin typeface="+mn-lt"/>
          <a:ea typeface="+mn-ea"/>
          <a:cs typeface="+mn-cs"/>
        </a:defRPr>
      </a:lvl7pPr>
      <a:lvl8pPr marL="3165310" indent="-211021" algn="l" defTabSz="844083" rtl="0" eaLnBrk="1" latinLnBrk="1" hangingPunct="1">
        <a:spcBef>
          <a:spcPct val="20000"/>
        </a:spcBef>
        <a:buFont typeface="Arial" pitchFamily="34" charset="0"/>
        <a:buChar char="•"/>
        <a:defRPr sz="1846" kern="1200">
          <a:solidFill>
            <a:schemeClr val="tx1"/>
          </a:solidFill>
          <a:latin typeface="+mn-lt"/>
          <a:ea typeface="+mn-ea"/>
          <a:cs typeface="+mn-cs"/>
        </a:defRPr>
      </a:lvl8pPr>
      <a:lvl9pPr marL="3587351" indent="-211021" algn="l" defTabSz="844083" rtl="0" eaLnBrk="1" latinLnBrk="1" hangingPunct="1">
        <a:spcBef>
          <a:spcPct val="20000"/>
        </a:spcBef>
        <a:buFont typeface="Arial" pitchFamily="34" charset="0"/>
        <a:buChar char="•"/>
        <a:defRPr sz="1846" kern="1200">
          <a:solidFill>
            <a:schemeClr val="tx1"/>
          </a:solidFill>
          <a:latin typeface="+mn-lt"/>
          <a:ea typeface="+mn-ea"/>
          <a:cs typeface="+mn-cs"/>
        </a:defRPr>
      </a:lvl9pPr>
    </p:bodyStyle>
    <p:otherStyle>
      <a:defPPr>
        <a:defRPr lang="ko-KR"/>
      </a:defPPr>
      <a:lvl1pPr marL="0" algn="l" defTabSz="844083" rtl="0" eaLnBrk="1" latinLnBrk="1" hangingPunct="1">
        <a:defRPr sz="1662" kern="1200">
          <a:solidFill>
            <a:schemeClr val="tx1"/>
          </a:solidFill>
          <a:latin typeface="+mn-lt"/>
          <a:ea typeface="+mn-ea"/>
          <a:cs typeface="+mn-cs"/>
        </a:defRPr>
      </a:lvl1pPr>
      <a:lvl2pPr marL="422041" algn="l" defTabSz="844083" rtl="0" eaLnBrk="1" latinLnBrk="1" hangingPunct="1">
        <a:defRPr sz="1662" kern="1200">
          <a:solidFill>
            <a:schemeClr val="tx1"/>
          </a:solidFill>
          <a:latin typeface="+mn-lt"/>
          <a:ea typeface="+mn-ea"/>
          <a:cs typeface="+mn-cs"/>
        </a:defRPr>
      </a:lvl2pPr>
      <a:lvl3pPr marL="844083" algn="l" defTabSz="844083" rtl="0" eaLnBrk="1" latinLnBrk="1" hangingPunct="1">
        <a:defRPr sz="1662" kern="1200">
          <a:solidFill>
            <a:schemeClr val="tx1"/>
          </a:solidFill>
          <a:latin typeface="+mn-lt"/>
          <a:ea typeface="+mn-ea"/>
          <a:cs typeface="+mn-cs"/>
        </a:defRPr>
      </a:lvl3pPr>
      <a:lvl4pPr marL="1266124" algn="l" defTabSz="844083" rtl="0" eaLnBrk="1" latinLnBrk="1" hangingPunct="1">
        <a:defRPr sz="1662" kern="1200">
          <a:solidFill>
            <a:schemeClr val="tx1"/>
          </a:solidFill>
          <a:latin typeface="+mn-lt"/>
          <a:ea typeface="+mn-ea"/>
          <a:cs typeface="+mn-cs"/>
        </a:defRPr>
      </a:lvl4pPr>
      <a:lvl5pPr marL="1688165" algn="l" defTabSz="844083" rtl="0" eaLnBrk="1" latinLnBrk="1" hangingPunct="1">
        <a:defRPr sz="1662" kern="1200">
          <a:solidFill>
            <a:schemeClr val="tx1"/>
          </a:solidFill>
          <a:latin typeface="+mn-lt"/>
          <a:ea typeface="+mn-ea"/>
          <a:cs typeface="+mn-cs"/>
        </a:defRPr>
      </a:lvl5pPr>
      <a:lvl6pPr marL="2110207" algn="l" defTabSz="844083" rtl="0" eaLnBrk="1" latinLnBrk="1" hangingPunct="1">
        <a:defRPr sz="1662" kern="1200">
          <a:solidFill>
            <a:schemeClr val="tx1"/>
          </a:solidFill>
          <a:latin typeface="+mn-lt"/>
          <a:ea typeface="+mn-ea"/>
          <a:cs typeface="+mn-cs"/>
        </a:defRPr>
      </a:lvl6pPr>
      <a:lvl7pPr marL="2532248" algn="l" defTabSz="844083" rtl="0" eaLnBrk="1" latinLnBrk="1" hangingPunct="1">
        <a:defRPr sz="1662" kern="1200">
          <a:solidFill>
            <a:schemeClr val="tx1"/>
          </a:solidFill>
          <a:latin typeface="+mn-lt"/>
          <a:ea typeface="+mn-ea"/>
          <a:cs typeface="+mn-cs"/>
        </a:defRPr>
      </a:lvl7pPr>
      <a:lvl8pPr marL="2954289" algn="l" defTabSz="844083" rtl="0" eaLnBrk="1" latinLnBrk="1" hangingPunct="1">
        <a:defRPr sz="1662" kern="1200">
          <a:solidFill>
            <a:schemeClr val="tx1"/>
          </a:solidFill>
          <a:latin typeface="+mn-lt"/>
          <a:ea typeface="+mn-ea"/>
          <a:cs typeface="+mn-cs"/>
        </a:defRPr>
      </a:lvl8pPr>
      <a:lvl9pPr marL="3376331" algn="l" defTabSz="844083" rtl="0" eaLnBrk="1" latinLnBrk="1" hangingPunct="1">
        <a:defRPr sz="1662"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ChangeArrowheads="1"/>
          </p:cNvSpPr>
          <p:nvPr/>
        </p:nvSpPr>
        <p:spPr bwMode="auto">
          <a:xfrm>
            <a:off x="252000" y="0"/>
            <a:ext cx="8640000" cy="432000"/>
          </a:xfrm>
          <a:prstGeom prst="rect">
            <a:avLst/>
          </a:prstGeom>
          <a:solidFill>
            <a:srgbClr val="1B2E5A"/>
          </a:solidFill>
          <a:ln>
            <a:noFill/>
          </a:ln>
          <a:effectLst/>
        </p:spPr>
        <p:txBody>
          <a:bodyPr wrap="none" anchor="ctr"/>
          <a:lstStyle/>
          <a:p>
            <a:pPr algn="ctr"/>
            <a:endParaRPr lang="ko-KR" altLang="ko-KR" sz="1662" dirty="0">
              <a:ea typeface="맑은 고딕" pitchFamily="50" charset="-127"/>
            </a:endParaRPr>
          </a:p>
        </p:txBody>
      </p:sp>
    </p:spTree>
    <p:extLst>
      <p:ext uri="{BB962C8B-B14F-4D97-AF65-F5344CB8AC3E}">
        <p14:creationId xmlns:p14="http://schemas.microsoft.com/office/powerpoint/2010/main" val="411826088"/>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txStyles>
    <p:titleStyle>
      <a:lvl1pPr algn="ctr" defTabSz="844083" rtl="0" eaLnBrk="1" latinLnBrk="1" hangingPunct="1">
        <a:spcBef>
          <a:spcPct val="0"/>
        </a:spcBef>
        <a:buNone/>
        <a:defRPr kumimoji="1" lang="ko-KR" altLang="en-US" sz="1477" b="1" kern="1200" baseline="0">
          <a:solidFill>
            <a:schemeClr val="tx1"/>
          </a:solidFill>
          <a:latin typeface="Arial" pitchFamily="34" charset="0"/>
          <a:ea typeface="HY헤드라인M" pitchFamily="18" charset="-127"/>
          <a:cs typeface="Arial" pitchFamily="34" charset="0"/>
        </a:defRPr>
      </a:lvl1pPr>
    </p:titleStyle>
    <p:bodyStyle>
      <a:lvl1pPr marL="316531" indent="-316531" algn="l" defTabSz="844083" rtl="0" eaLnBrk="1" latinLnBrk="1" hangingPunct="1">
        <a:spcBef>
          <a:spcPct val="20000"/>
        </a:spcBef>
        <a:buSzPct val="70000"/>
        <a:buFont typeface="Wingdings" pitchFamily="2" charset="2"/>
        <a:buChar char=""/>
        <a:defRPr kumimoji="1" lang="ko-KR" altLang="en-US" sz="1108" kern="1200" smtClean="0">
          <a:solidFill>
            <a:schemeClr val="tx1"/>
          </a:solidFill>
          <a:latin typeface="맑은 고딕" pitchFamily="50" charset="-127"/>
          <a:ea typeface="맑은 고딕" pitchFamily="50" charset="-127"/>
          <a:cs typeface="+mn-cs"/>
        </a:defRPr>
      </a:lvl1pPr>
      <a:lvl2pPr marL="685817" indent="-263776" algn="l" defTabSz="844083" rtl="0" eaLnBrk="1" latinLnBrk="1" hangingPunct="1">
        <a:spcBef>
          <a:spcPct val="20000"/>
        </a:spcBef>
        <a:buFont typeface="Arial" pitchFamily="34" charset="0"/>
        <a:buChar char="–"/>
        <a:defRPr kumimoji="1" lang="ko-KR" altLang="en-US" sz="1015" kern="1200" smtClean="0">
          <a:solidFill>
            <a:schemeClr val="tx1"/>
          </a:solidFill>
          <a:latin typeface="맑은 고딕" pitchFamily="50" charset="-127"/>
          <a:ea typeface="맑은 고딕" pitchFamily="50" charset="-127"/>
          <a:cs typeface="+mn-cs"/>
        </a:defRPr>
      </a:lvl2pPr>
      <a:lvl3pPr marL="1055103" indent="-211021" algn="l" defTabSz="844083" rtl="0" eaLnBrk="1" latinLnBrk="1" hangingPunct="1">
        <a:spcBef>
          <a:spcPct val="20000"/>
        </a:spcBef>
        <a:buFont typeface="Arial" pitchFamily="34" charset="0"/>
        <a:buChar char="•"/>
        <a:defRPr kumimoji="1" lang="ko-KR" altLang="en-US" sz="923" kern="1200" smtClean="0">
          <a:solidFill>
            <a:schemeClr val="tx1"/>
          </a:solidFill>
          <a:latin typeface="맑은 고딕" pitchFamily="50" charset="-127"/>
          <a:ea typeface="맑은 고딕" pitchFamily="50" charset="-127"/>
          <a:cs typeface="+mn-cs"/>
        </a:defRPr>
      </a:lvl3pPr>
      <a:lvl4pPr marL="1477145" indent="-211021" algn="l" defTabSz="844083" rtl="0" eaLnBrk="1" latinLnBrk="1" hangingPunct="1">
        <a:spcBef>
          <a:spcPct val="20000"/>
        </a:spcBef>
        <a:buFont typeface="Arial" pitchFamily="34" charset="0"/>
        <a:buChar char="–"/>
        <a:defRPr kumimoji="1" lang="ko-KR" altLang="en-US" sz="831" kern="1200" smtClean="0">
          <a:solidFill>
            <a:schemeClr val="tx1"/>
          </a:solidFill>
          <a:latin typeface="맑은 고딕" pitchFamily="50" charset="-127"/>
          <a:ea typeface="맑은 고딕" pitchFamily="50" charset="-127"/>
          <a:cs typeface="+mn-cs"/>
        </a:defRPr>
      </a:lvl4pPr>
      <a:lvl5pPr marL="1899186" indent="-211021" algn="l" defTabSz="844083" rtl="0" eaLnBrk="1" latinLnBrk="1" hangingPunct="1">
        <a:spcBef>
          <a:spcPct val="20000"/>
        </a:spcBef>
        <a:buFont typeface="Arial" pitchFamily="34" charset="0"/>
        <a:buChar char="»"/>
        <a:defRPr kumimoji="1" lang="ko-KR" altLang="en-US" sz="1292" kern="1200">
          <a:solidFill>
            <a:schemeClr val="tx1"/>
          </a:solidFill>
          <a:latin typeface="+mn-lt"/>
          <a:ea typeface="돋움" pitchFamily="50" charset="-127"/>
          <a:cs typeface="+mn-cs"/>
        </a:defRPr>
      </a:lvl5pPr>
      <a:lvl6pPr marL="2321227" indent="-211021" algn="l" defTabSz="844083" rtl="0" eaLnBrk="1" latinLnBrk="1" hangingPunct="1">
        <a:spcBef>
          <a:spcPct val="20000"/>
        </a:spcBef>
        <a:buFont typeface="Arial" pitchFamily="34" charset="0"/>
        <a:buChar char="•"/>
        <a:defRPr sz="1846" kern="1200">
          <a:solidFill>
            <a:schemeClr val="tx1"/>
          </a:solidFill>
          <a:latin typeface="+mn-lt"/>
          <a:ea typeface="+mn-ea"/>
          <a:cs typeface="+mn-cs"/>
        </a:defRPr>
      </a:lvl6pPr>
      <a:lvl7pPr marL="2743269" indent="-211021" algn="l" defTabSz="844083" rtl="0" eaLnBrk="1" latinLnBrk="1" hangingPunct="1">
        <a:spcBef>
          <a:spcPct val="20000"/>
        </a:spcBef>
        <a:buFont typeface="Arial" pitchFamily="34" charset="0"/>
        <a:buChar char="•"/>
        <a:defRPr sz="1846" kern="1200">
          <a:solidFill>
            <a:schemeClr val="tx1"/>
          </a:solidFill>
          <a:latin typeface="+mn-lt"/>
          <a:ea typeface="+mn-ea"/>
          <a:cs typeface="+mn-cs"/>
        </a:defRPr>
      </a:lvl7pPr>
      <a:lvl8pPr marL="3165310" indent="-211021" algn="l" defTabSz="844083" rtl="0" eaLnBrk="1" latinLnBrk="1" hangingPunct="1">
        <a:spcBef>
          <a:spcPct val="20000"/>
        </a:spcBef>
        <a:buFont typeface="Arial" pitchFamily="34" charset="0"/>
        <a:buChar char="•"/>
        <a:defRPr sz="1846" kern="1200">
          <a:solidFill>
            <a:schemeClr val="tx1"/>
          </a:solidFill>
          <a:latin typeface="+mn-lt"/>
          <a:ea typeface="+mn-ea"/>
          <a:cs typeface="+mn-cs"/>
        </a:defRPr>
      </a:lvl8pPr>
      <a:lvl9pPr marL="3587351" indent="-211021" algn="l" defTabSz="844083" rtl="0" eaLnBrk="1" latinLnBrk="1" hangingPunct="1">
        <a:spcBef>
          <a:spcPct val="20000"/>
        </a:spcBef>
        <a:buFont typeface="Arial" pitchFamily="34" charset="0"/>
        <a:buChar char="•"/>
        <a:defRPr sz="1846" kern="1200">
          <a:solidFill>
            <a:schemeClr val="tx1"/>
          </a:solidFill>
          <a:latin typeface="+mn-lt"/>
          <a:ea typeface="+mn-ea"/>
          <a:cs typeface="+mn-cs"/>
        </a:defRPr>
      </a:lvl9pPr>
    </p:bodyStyle>
    <p:otherStyle>
      <a:defPPr>
        <a:defRPr lang="ko-KR"/>
      </a:defPPr>
      <a:lvl1pPr marL="0" algn="l" defTabSz="844083" rtl="0" eaLnBrk="1" latinLnBrk="1" hangingPunct="1">
        <a:defRPr sz="1662" kern="1200">
          <a:solidFill>
            <a:schemeClr val="tx1"/>
          </a:solidFill>
          <a:latin typeface="+mn-lt"/>
          <a:ea typeface="+mn-ea"/>
          <a:cs typeface="+mn-cs"/>
        </a:defRPr>
      </a:lvl1pPr>
      <a:lvl2pPr marL="422041" algn="l" defTabSz="844083" rtl="0" eaLnBrk="1" latinLnBrk="1" hangingPunct="1">
        <a:defRPr sz="1662" kern="1200">
          <a:solidFill>
            <a:schemeClr val="tx1"/>
          </a:solidFill>
          <a:latin typeface="+mn-lt"/>
          <a:ea typeface="+mn-ea"/>
          <a:cs typeface="+mn-cs"/>
        </a:defRPr>
      </a:lvl2pPr>
      <a:lvl3pPr marL="844083" algn="l" defTabSz="844083" rtl="0" eaLnBrk="1" latinLnBrk="1" hangingPunct="1">
        <a:defRPr sz="1662" kern="1200">
          <a:solidFill>
            <a:schemeClr val="tx1"/>
          </a:solidFill>
          <a:latin typeface="+mn-lt"/>
          <a:ea typeface="+mn-ea"/>
          <a:cs typeface="+mn-cs"/>
        </a:defRPr>
      </a:lvl3pPr>
      <a:lvl4pPr marL="1266124" algn="l" defTabSz="844083" rtl="0" eaLnBrk="1" latinLnBrk="1" hangingPunct="1">
        <a:defRPr sz="1662" kern="1200">
          <a:solidFill>
            <a:schemeClr val="tx1"/>
          </a:solidFill>
          <a:latin typeface="+mn-lt"/>
          <a:ea typeface="+mn-ea"/>
          <a:cs typeface="+mn-cs"/>
        </a:defRPr>
      </a:lvl4pPr>
      <a:lvl5pPr marL="1688165" algn="l" defTabSz="844083" rtl="0" eaLnBrk="1" latinLnBrk="1" hangingPunct="1">
        <a:defRPr sz="1662" kern="1200">
          <a:solidFill>
            <a:schemeClr val="tx1"/>
          </a:solidFill>
          <a:latin typeface="+mn-lt"/>
          <a:ea typeface="+mn-ea"/>
          <a:cs typeface="+mn-cs"/>
        </a:defRPr>
      </a:lvl5pPr>
      <a:lvl6pPr marL="2110207" algn="l" defTabSz="844083" rtl="0" eaLnBrk="1" latinLnBrk="1" hangingPunct="1">
        <a:defRPr sz="1662" kern="1200">
          <a:solidFill>
            <a:schemeClr val="tx1"/>
          </a:solidFill>
          <a:latin typeface="+mn-lt"/>
          <a:ea typeface="+mn-ea"/>
          <a:cs typeface="+mn-cs"/>
        </a:defRPr>
      </a:lvl6pPr>
      <a:lvl7pPr marL="2532248" algn="l" defTabSz="844083" rtl="0" eaLnBrk="1" latinLnBrk="1" hangingPunct="1">
        <a:defRPr sz="1662" kern="1200">
          <a:solidFill>
            <a:schemeClr val="tx1"/>
          </a:solidFill>
          <a:latin typeface="+mn-lt"/>
          <a:ea typeface="+mn-ea"/>
          <a:cs typeface="+mn-cs"/>
        </a:defRPr>
      </a:lvl7pPr>
      <a:lvl8pPr marL="2954289" algn="l" defTabSz="844083" rtl="0" eaLnBrk="1" latinLnBrk="1" hangingPunct="1">
        <a:defRPr sz="1662" kern="1200">
          <a:solidFill>
            <a:schemeClr val="tx1"/>
          </a:solidFill>
          <a:latin typeface="+mn-lt"/>
          <a:ea typeface="+mn-ea"/>
          <a:cs typeface="+mn-cs"/>
        </a:defRPr>
      </a:lvl8pPr>
      <a:lvl9pPr marL="3376331" algn="l" defTabSz="844083" rtl="0" eaLnBrk="1" latinLnBrk="1" hangingPunct="1">
        <a:defRPr sz="166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17.wmf"/><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19.wmf"/><Relationship Id="rId4" Type="http://schemas.openxmlformats.org/officeDocument/2006/relationships/diagramLayout" Target="../diagrams/layout1.xml"/><Relationship Id="rId9" Type="http://schemas.openxmlformats.org/officeDocument/2006/relationships/image" Target="../media/image18.w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tags" Target="../tags/tag5.xml"/><Relationship Id="rId1" Type="http://schemas.openxmlformats.org/officeDocument/2006/relationships/vmlDrawing" Target="../drawings/vmlDrawing3.vml"/><Relationship Id="rId5" Type="http://schemas.openxmlformats.org/officeDocument/2006/relationships/image" Target="../media/image2.emf"/><Relationship Id="rId4" Type="http://schemas.openxmlformats.org/officeDocument/2006/relationships/oleObject" Target="../embeddings/oleObject5.bin"/></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4"/>
          <p:cNvSpPr>
            <a:spLocks noGrp="1"/>
          </p:cNvSpPr>
          <p:nvPr>
            <p:ph type="title" idx="4294967295"/>
          </p:nvPr>
        </p:nvSpPr>
        <p:spPr>
          <a:xfrm>
            <a:off x="326835" y="1897883"/>
            <a:ext cx="8490330" cy="523005"/>
          </a:xfrm>
          <a:prstGeom prst="rect">
            <a:avLst/>
          </a:prstGeom>
        </p:spPr>
        <p:txBody>
          <a:bodyPr lIns="33231" tIns="33231" rIns="33231" bIns="33231" anchor="b"/>
          <a:lstStyle/>
          <a:p>
            <a:pPr algn="l" eaLnBrk="0" fontAlgn="base" hangingPunct="0">
              <a:spcAft>
                <a:spcPct val="0"/>
              </a:spcAft>
            </a:pPr>
            <a:r>
              <a:rPr kumimoji="0" lang="ko-KR" altLang="en-US" sz="2600" spc="-111" dirty="0">
                <a:solidFill>
                  <a:srgbClr val="002040"/>
                </a:solidFill>
                <a:latin typeface="맑은 고딕" pitchFamily="50" charset="-127"/>
                <a:ea typeface="맑은 고딕" pitchFamily="50" charset="-127"/>
                <a:cs typeface="+mj-cs"/>
              </a:rPr>
              <a:t>상생채권신탁을 통한 정산감정 및 상생협력 활성화 방안</a:t>
            </a:r>
          </a:p>
        </p:txBody>
      </p:sp>
      <p:sp>
        <p:nvSpPr>
          <p:cNvPr id="10" name="직사각형 9"/>
          <p:cNvSpPr/>
          <p:nvPr/>
        </p:nvSpPr>
        <p:spPr>
          <a:xfrm>
            <a:off x="326835" y="2761417"/>
            <a:ext cx="2620695" cy="469272"/>
          </a:xfrm>
          <a:prstGeom prst="rect">
            <a:avLst/>
          </a:prstGeom>
        </p:spPr>
        <p:txBody>
          <a:bodyPr wrap="none" lIns="33231" tIns="33231" rIns="33231" bIns="33231">
            <a:spAutoFit/>
          </a:bodyPr>
          <a:lstStyle/>
          <a:p>
            <a:pPr defTabSz="844083" fontAlgn="base">
              <a:lnSpc>
                <a:spcPct val="150000"/>
              </a:lnSpc>
              <a:spcBef>
                <a:spcPct val="0"/>
              </a:spcBef>
              <a:spcAft>
                <a:spcPct val="0"/>
              </a:spcAft>
            </a:pPr>
            <a:r>
              <a:rPr kumimoji="1" lang="en-US" altLang="ko-KR" sz="2000" b="1" dirty="0">
                <a:solidFill>
                  <a:srgbClr val="000000"/>
                </a:solidFill>
                <a:latin typeface="맑은 고딕" pitchFamily="50" charset="-127"/>
                <a:ea typeface="맑은 고딕" pitchFamily="50" charset="-127"/>
              </a:rPr>
              <a:t>DL</a:t>
            </a:r>
            <a:r>
              <a:rPr kumimoji="1" lang="ko-KR" altLang="en-US" sz="2000" b="1" dirty="0" err="1">
                <a:solidFill>
                  <a:srgbClr val="000000"/>
                </a:solidFill>
                <a:latin typeface="맑은 고딕" pitchFamily="50" charset="-127"/>
                <a:ea typeface="맑은 고딕" pitchFamily="50" charset="-127"/>
              </a:rPr>
              <a:t>이앤씨</a:t>
            </a:r>
            <a:r>
              <a:rPr kumimoji="1" lang="ko-KR" altLang="en-US" sz="2000" b="1" dirty="0">
                <a:solidFill>
                  <a:srgbClr val="000000"/>
                </a:solidFill>
                <a:latin typeface="맑은 고딕" pitchFamily="50" charset="-127"/>
                <a:ea typeface="맑은 고딕" pitchFamily="50" charset="-127"/>
              </a:rPr>
              <a:t> 김순태 부장</a:t>
            </a:r>
            <a:endParaRPr kumimoji="1" lang="en-US" altLang="ko-KR" sz="2000" b="1" dirty="0">
              <a:solidFill>
                <a:srgbClr val="000000"/>
              </a:solidFill>
              <a:latin typeface="맑은 고딕" pitchFamily="50" charset="-127"/>
              <a:ea typeface="맑은 고딕" pitchFamily="50" charset="-127"/>
            </a:endParaRPr>
          </a:p>
        </p:txBody>
      </p:sp>
    </p:spTree>
    <p:extLst>
      <p:ext uri="{BB962C8B-B14F-4D97-AF65-F5344CB8AC3E}">
        <p14:creationId xmlns:p14="http://schemas.microsoft.com/office/powerpoint/2010/main" val="3584496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63"/>
          <p:cNvSpPr>
            <a:spLocks noChangeArrowheads="1"/>
          </p:cNvSpPr>
          <p:nvPr/>
        </p:nvSpPr>
        <p:spPr bwMode="ltGray">
          <a:xfrm>
            <a:off x="1511660" y="692696"/>
            <a:ext cx="6120680" cy="4680520"/>
          </a:xfrm>
          <a:prstGeom prst="rect">
            <a:avLst/>
          </a:prstGeom>
          <a:solidFill>
            <a:schemeClr val="bg1"/>
          </a:solidFill>
          <a:ln w="9525" algn="ctr">
            <a:solidFill>
              <a:srgbClr val="B2B2B2"/>
            </a:solidFill>
            <a:miter lim="800000"/>
            <a:headEnd/>
            <a:tailEnd/>
          </a:ln>
        </p:spPr>
        <p:txBody>
          <a:bodyPr wrap="none" anchor="ctr"/>
          <a:lstStyle>
            <a:lvl1pPr eaLnBrk="0" hangingPunct="0">
              <a:defRPr sz="1400" b="1">
                <a:solidFill>
                  <a:schemeClr val="tx1"/>
                </a:solidFill>
                <a:latin typeface="Arial" charset="0"/>
                <a:ea typeface="맑은 고딕" pitchFamily="50" charset="-127"/>
              </a:defRPr>
            </a:lvl1pPr>
            <a:lvl2pPr marL="742950" indent="-285750" eaLnBrk="0" hangingPunct="0">
              <a:defRPr sz="1400" b="1">
                <a:solidFill>
                  <a:schemeClr val="tx1"/>
                </a:solidFill>
                <a:latin typeface="Arial" charset="0"/>
                <a:ea typeface="맑은 고딕" pitchFamily="50" charset="-127"/>
              </a:defRPr>
            </a:lvl2pPr>
            <a:lvl3pPr marL="1143000" indent="-228600" eaLnBrk="0" hangingPunct="0">
              <a:defRPr sz="1400" b="1">
                <a:solidFill>
                  <a:schemeClr val="tx1"/>
                </a:solidFill>
                <a:latin typeface="Arial" charset="0"/>
                <a:ea typeface="맑은 고딕" pitchFamily="50" charset="-127"/>
              </a:defRPr>
            </a:lvl3pPr>
            <a:lvl4pPr marL="1600200" indent="-228600" eaLnBrk="0" hangingPunct="0">
              <a:defRPr sz="1400" b="1">
                <a:solidFill>
                  <a:schemeClr val="tx1"/>
                </a:solidFill>
                <a:latin typeface="Arial" charset="0"/>
                <a:ea typeface="맑은 고딕" pitchFamily="50" charset="-127"/>
              </a:defRPr>
            </a:lvl4pPr>
            <a:lvl5pPr marL="2057400" indent="-228600" eaLnBrk="0" hangingPunct="0">
              <a:defRPr sz="1400" b="1">
                <a:solidFill>
                  <a:schemeClr val="tx1"/>
                </a:solidFill>
                <a:latin typeface="Arial" charset="0"/>
                <a:ea typeface="맑은 고딕" pitchFamily="50" charset="-127"/>
              </a:defRPr>
            </a:lvl5pPr>
            <a:lvl6pPr marL="2514600" indent="-228600" algn="ctr" eaLnBrk="0" fontAlgn="base" hangingPunct="0">
              <a:spcBef>
                <a:spcPct val="0"/>
              </a:spcBef>
              <a:spcAft>
                <a:spcPct val="0"/>
              </a:spcAft>
              <a:defRPr sz="1400" b="1">
                <a:solidFill>
                  <a:schemeClr val="tx1"/>
                </a:solidFill>
                <a:latin typeface="Arial" charset="0"/>
                <a:ea typeface="맑은 고딕" pitchFamily="50" charset="-127"/>
              </a:defRPr>
            </a:lvl6pPr>
            <a:lvl7pPr marL="2971800" indent="-228600" algn="ctr" eaLnBrk="0" fontAlgn="base" hangingPunct="0">
              <a:spcBef>
                <a:spcPct val="0"/>
              </a:spcBef>
              <a:spcAft>
                <a:spcPct val="0"/>
              </a:spcAft>
              <a:defRPr sz="1400" b="1">
                <a:solidFill>
                  <a:schemeClr val="tx1"/>
                </a:solidFill>
                <a:latin typeface="Arial" charset="0"/>
                <a:ea typeface="맑은 고딕" pitchFamily="50" charset="-127"/>
              </a:defRPr>
            </a:lvl7pPr>
            <a:lvl8pPr marL="3429000" indent="-228600" algn="ctr" eaLnBrk="0" fontAlgn="base" hangingPunct="0">
              <a:spcBef>
                <a:spcPct val="0"/>
              </a:spcBef>
              <a:spcAft>
                <a:spcPct val="0"/>
              </a:spcAft>
              <a:defRPr sz="1400" b="1">
                <a:solidFill>
                  <a:schemeClr val="tx1"/>
                </a:solidFill>
                <a:latin typeface="Arial" charset="0"/>
                <a:ea typeface="맑은 고딕" pitchFamily="50" charset="-127"/>
              </a:defRPr>
            </a:lvl8pPr>
            <a:lvl9pPr marL="3886200" indent="-228600" algn="ctr" eaLnBrk="0" fontAlgn="base" hangingPunct="0">
              <a:spcBef>
                <a:spcPct val="0"/>
              </a:spcBef>
              <a:spcAft>
                <a:spcPct val="0"/>
              </a:spcAft>
              <a:defRPr sz="1400" b="1">
                <a:solidFill>
                  <a:schemeClr val="tx1"/>
                </a:solidFill>
                <a:latin typeface="Arial" charset="0"/>
                <a:ea typeface="맑은 고딕" pitchFamily="50" charset="-127"/>
              </a:defRPr>
            </a:lvl9pPr>
          </a:lstStyle>
          <a:p>
            <a:pPr eaLnBrk="1" latinLnBrk="1" hangingPunct="1"/>
            <a:endParaRPr lang="ko-KR" altLang="ko-KR">
              <a:solidFill>
                <a:srgbClr val="000000"/>
              </a:solidFill>
            </a:endParaRPr>
          </a:p>
        </p:txBody>
      </p:sp>
      <p:sp>
        <p:nvSpPr>
          <p:cNvPr id="5" name="Text Box 162"/>
          <p:cNvSpPr txBox="1">
            <a:spLocks noChangeArrowheads="1"/>
          </p:cNvSpPr>
          <p:nvPr/>
        </p:nvSpPr>
        <p:spPr bwMode="ltGray">
          <a:xfrm>
            <a:off x="2339752" y="980728"/>
            <a:ext cx="4885915" cy="3943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sz="1400" b="1">
                <a:solidFill>
                  <a:schemeClr val="tx1"/>
                </a:solidFill>
                <a:latin typeface="Arial" charset="0"/>
                <a:ea typeface="맑은 고딕" pitchFamily="50" charset="-127"/>
              </a:defRPr>
            </a:lvl1pPr>
            <a:lvl2pPr marL="742950" indent="-285750" eaLnBrk="0" hangingPunct="0">
              <a:defRPr sz="1400" b="1">
                <a:solidFill>
                  <a:schemeClr val="tx1"/>
                </a:solidFill>
                <a:latin typeface="Arial" charset="0"/>
                <a:ea typeface="맑은 고딕" pitchFamily="50" charset="-127"/>
              </a:defRPr>
            </a:lvl2pPr>
            <a:lvl3pPr marL="1143000" indent="-228600" eaLnBrk="0" hangingPunct="0">
              <a:defRPr sz="1400" b="1">
                <a:solidFill>
                  <a:schemeClr val="tx1"/>
                </a:solidFill>
                <a:latin typeface="Arial" charset="0"/>
                <a:ea typeface="맑은 고딕" pitchFamily="50" charset="-127"/>
              </a:defRPr>
            </a:lvl3pPr>
            <a:lvl4pPr marL="1600200" indent="-228600" eaLnBrk="0" hangingPunct="0">
              <a:defRPr sz="1400" b="1">
                <a:solidFill>
                  <a:schemeClr val="tx1"/>
                </a:solidFill>
                <a:latin typeface="Arial" charset="0"/>
                <a:ea typeface="맑은 고딕" pitchFamily="50" charset="-127"/>
              </a:defRPr>
            </a:lvl4pPr>
            <a:lvl5pPr marL="2057400" indent="-228600" eaLnBrk="0" hangingPunct="0">
              <a:defRPr sz="1400" b="1">
                <a:solidFill>
                  <a:schemeClr val="tx1"/>
                </a:solidFill>
                <a:latin typeface="Arial" charset="0"/>
                <a:ea typeface="맑은 고딕" pitchFamily="50" charset="-127"/>
              </a:defRPr>
            </a:lvl5pPr>
            <a:lvl6pPr marL="2514600" indent="-228600" algn="ctr" eaLnBrk="0" fontAlgn="base" hangingPunct="0">
              <a:spcBef>
                <a:spcPct val="0"/>
              </a:spcBef>
              <a:spcAft>
                <a:spcPct val="0"/>
              </a:spcAft>
              <a:defRPr sz="1400" b="1">
                <a:solidFill>
                  <a:schemeClr val="tx1"/>
                </a:solidFill>
                <a:latin typeface="Arial" charset="0"/>
                <a:ea typeface="맑은 고딕" pitchFamily="50" charset="-127"/>
              </a:defRPr>
            </a:lvl6pPr>
            <a:lvl7pPr marL="2971800" indent="-228600" algn="ctr" eaLnBrk="0" fontAlgn="base" hangingPunct="0">
              <a:spcBef>
                <a:spcPct val="0"/>
              </a:spcBef>
              <a:spcAft>
                <a:spcPct val="0"/>
              </a:spcAft>
              <a:defRPr sz="1400" b="1">
                <a:solidFill>
                  <a:schemeClr val="tx1"/>
                </a:solidFill>
                <a:latin typeface="Arial" charset="0"/>
                <a:ea typeface="맑은 고딕" pitchFamily="50" charset="-127"/>
              </a:defRPr>
            </a:lvl7pPr>
            <a:lvl8pPr marL="3429000" indent="-228600" algn="ctr" eaLnBrk="0" fontAlgn="base" hangingPunct="0">
              <a:spcBef>
                <a:spcPct val="0"/>
              </a:spcBef>
              <a:spcAft>
                <a:spcPct val="0"/>
              </a:spcAft>
              <a:defRPr sz="1400" b="1">
                <a:solidFill>
                  <a:schemeClr val="tx1"/>
                </a:solidFill>
                <a:latin typeface="Arial" charset="0"/>
                <a:ea typeface="맑은 고딕" pitchFamily="50" charset="-127"/>
              </a:defRPr>
            </a:lvl8pPr>
            <a:lvl9pPr marL="3886200" indent="-228600" algn="ctr" eaLnBrk="0" fontAlgn="base" hangingPunct="0">
              <a:spcBef>
                <a:spcPct val="0"/>
              </a:spcBef>
              <a:spcAft>
                <a:spcPct val="0"/>
              </a:spcAft>
              <a:defRPr sz="1400" b="1">
                <a:solidFill>
                  <a:schemeClr val="tx1"/>
                </a:solidFill>
                <a:latin typeface="Arial" charset="0"/>
                <a:ea typeface="맑은 고딕" pitchFamily="50" charset="-127"/>
              </a:defRPr>
            </a:lvl9pPr>
          </a:lstStyle>
          <a:p>
            <a:pPr marL="285750" indent="-285750" eaLnBrk="1" hangingPunct="1">
              <a:lnSpc>
                <a:spcPct val="200000"/>
              </a:lnSpc>
              <a:spcBef>
                <a:spcPct val="50000"/>
              </a:spcBef>
              <a:buFont typeface="Wingdings" panose="05000000000000000000" pitchFamily="2" charset="2"/>
              <a:buChar char="§"/>
            </a:pPr>
            <a:r>
              <a:rPr lang="ko-KR" altLang="en-US" sz="1500" dirty="0">
                <a:solidFill>
                  <a:srgbClr val="000000"/>
                </a:solidFill>
                <a:latin typeface="맑은 고딕" pitchFamily="50" charset="-127"/>
              </a:rPr>
              <a:t>공사대금 지급체계의 문제점</a:t>
            </a:r>
            <a:endParaRPr lang="en-US" altLang="ko-KR" sz="1500" dirty="0">
              <a:solidFill>
                <a:srgbClr val="000000"/>
              </a:solidFill>
              <a:latin typeface="맑은 고딕" pitchFamily="50" charset="-127"/>
            </a:endParaRPr>
          </a:p>
          <a:p>
            <a:pPr marL="285750" indent="-285750" eaLnBrk="1" hangingPunct="1">
              <a:lnSpc>
                <a:spcPct val="200000"/>
              </a:lnSpc>
              <a:spcBef>
                <a:spcPct val="50000"/>
              </a:spcBef>
              <a:buFont typeface="Wingdings" panose="05000000000000000000" pitchFamily="2" charset="2"/>
              <a:buChar char="§"/>
            </a:pPr>
            <a:r>
              <a:rPr lang="ko-KR" altLang="en-US" sz="1500" dirty="0">
                <a:solidFill>
                  <a:srgbClr val="000000"/>
                </a:solidFill>
                <a:latin typeface="맑은 고딕" pitchFamily="50" charset="-127"/>
              </a:rPr>
              <a:t>금전채권신탁제도의 활용</a:t>
            </a:r>
            <a:endParaRPr lang="en-US" altLang="ko-KR" sz="1500" dirty="0">
              <a:solidFill>
                <a:srgbClr val="000000"/>
              </a:solidFill>
              <a:latin typeface="맑은 고딕" pitchFamily="50" charset="-127"/>
            </a:endParaRPr>
          </a:p>
          <a:p>
            <a:pPr marL="285750" indent="-285750" eaLnBrk="1" hangingPunct="1">
              <a:lnSpc>
                <a:spcPct val="200000"/>
              </a:lnSpc>
              <a:spcBef>
                <a:spcPct val="50000"/>
              </a:spcBef>
              <a:buFont typeface="Wingdings" panose="05000000000000000000" pitchFamily="2" charset="2"/>
              <a:buChar char="§"/>
            </a:pPr>
            <a:r>
              <a:rPr lang="en-US" altLang="ko-KR" sz="1500" dirty="0">
                <a:solidFill>
                  <a:srgbClr val="000000"/>
                </a:solidFill>
                <a:latin typeface="맑은 고딕" pitchFamily="50" charset="-127"/>
              </a:rPr>
              <a:t> </a:t>
            </a:r>
            <a:r>
              <a:rPr lang="ko-KR" altLang="en-US" sz="1500" dirty="0">
                <a:solidFill>
                  <a:srgbClr val="000000"/>
                </a:solidFill>
                <a:latin typeface="맑은 고딕" pitchFamily="50" charset="-127"/>
              </a:rPr>
              <a:t>상생</a:t>
            </a:r>
            <a:r>
              <a:rPr lang="en-US" altLang="ko-KR" sz="1500" dirty="0">
                <a:solidFill>
                  <a:srgbClr val="000000"/>
                </a:solidFill>
                <a:latin typeface="맑은 고딕" pitchFamily="50" charset="-127"/>
              </a:rPr>
              <a:t>(</a:t>
            </a:r>
            <a:r>
              <a:rPr lang="ko-KR" altLang="en-US" sz="1500" dirty="0">
                <a:solidFill>
                  <a:srgbClr val="000000"/>
                </a:solidFill>
                <a:latin typeface="맑은 고딕" pitchFamily="50" charset="-127"/>
              </a:rPr>
              <a:t>하도급대금</a:t>
            </a:r>
            <a:r>
              <a:rPr lang="en-US" altLang="ko-KR" sz="1500" dirty="0">
                <a:solidFill>
                  <a:srgbClr val="000000"/>
                </a:solidFill>
                <a:latin typeface="맑은 고딕" pitchFamily="50" charset="-127"/>
              </a:rPr>
              <a:t>)</a:t>
            </a:r>
            <a:r>
              <a:rPr lang="ko-KR" altLang="en-US" sz="1500" dirty="0">
                <a:solidFill>
                  <a:srgbClr val="000000"/>
                </a:solidFill>
                <a:latin typeface="맑은 고딕" pitchFamily="50" charset="-127"/>
              </a:rPr>
              <a:t>채권신탁</a:t>
            </a:r>
            <a:endParaRPr lang="en-US" altLang="ko-KR" sz="1500" dirty="0">
              <a:solidFill>
                <a:srgbClr val="000000"/>
              </a:solidFill>
              <a:latin typeface="맑은 고딕" pitchFamily="50" charset="-127"/>
            </a:endParaRPr>
          </a:p>
          <a:p>
            <a:pPr marL="285750" indent="-285750" eaLnBrk="1" hangingPunct="1">
              <a:lnSpc>
                <a:spcPct val="200000"/>
              </a:lnSpc>
              <a:spcBef>
                <a:spcPct val="50000"/>
              </a:spcBef>
              <a:buFont typeface="Wingdings" panose="05000000000000000000" pitchFamily="2" charset="2"/>
              <a:buChar char="§"/>
            </a:pPr>
            <a:r>
              <a:rPr lang="en-US" altLang="ko-KR" sz="1500" dirty="0">
                <a:solidFill>
                  <a:srgbClr val="000000"/>
                </a:solidFill>
                <a:latin typeface="맑은 고딕" pitchFamily="50" charset="-127"/>
              </a:rPr>
              <a:t> </a:t>
            </a:r>
            <a:r>
              <a:rPr lang="ko-KR" altLang="en-US" sz="1500" dirty="0">
                <a:solidFill>
                  <a:srgbClr val="000000"/>
                </a:solidFill>
                <a:latin typeface="맑은 고딕" pitchFamily="50" charset="-127"/>
              </a:rPr>
              <a:t>상생채권신탁을 통한 정산 감정</a:t>
            </a:r>
            <a:endParaRPr lang="en-US" altLang="ko-KR" sz="1500" dirty="0">
              <a:solidFill>
                <a:srgbClr val="000000"/>
              </a:solidFill>
              <a:latin typeface="맑은 고딕" pitchFamily="50" charset="-127"/>
            </a:endParaRPr>
          </a:p>
          <a:p>
            <a:pPr marL="285750" indent="-285750" eaLnBrk="1" hangingPunct="1">
              <a:lnSpc>
                <a:spcPct val="200000"/>
              </a:lnSpc>
              <a:spcBef>
                <a:spcPct val="50000"/>
              </a:spcBef>
              <a:buFont typeface="Wingdings" panose="05000000000000000000" pitchFamily="2" charset="2"/>
              <a:buChar char="§"/>
            </a:pPr>
            <a:r>
              <a:rPr lang="ko-KR" altLang="en-US" sz="1500" dirty="0">
                <a:solidFill>
                  <a:srgbClr val="000000"/>
                </a:solidFill>
                <a:latin typeface="맑은 고딕" pitchFamily="50" charset="-127"/>
              </a:rPr>
              <a:t> 상생채권신탁보수 기금 출연</a:t>
            </a:r>
            <a:endParaRPr lang="en-US" altLang="ko-KR" sz="1500" dirty="0">
              <a:solidFill>
                <a:srgbClr val="000000"/>
              </a:solidFill>
              <a:latin typeface="맑은 고딕" pitchFamily="50" charset="-127"/>
            </a:endParaRPr>
          </a:p>
          <a:p>
            <a:pPr marL="285750" indent="-285750" eaLnBrk="1" hangingPunct="1">
              <a:lnSpc>
                <a:spcPct val="200000"/>
              </a:lnSpc>
              <a:spcBef>
                <a:spcPct val="50000"/>
              </a:spcBef>
              <a:buFont typeface="Wingdings" panose="05000000000000000000" pitchFamily="2" charset="2"/>
              <a:buChar char="§"/>
            </a:pPr>
            <a:r>
              <a:rPr lang="en-US" altLang="ko-KR" sz="1500" dirty="0">
                <a:solidFill>
                  <a:srgbClr val="000000"/>
                </a:solidFill>
                <a:latin typeface="맑은 고딕" pitchFamily="50" charset="-127"/>
              </a:rPr>
              <a:t> </a:t>
            </a:r>
            <a:r>
              <a:rPr lang="ko-KR" altLang="en-US" sz="1500" dirty="0">
                <a:solidFill>
                  <a:srgbClr val="000000"/>
                </a:solidFill>
                <a:latin typeface="맑은 고딕" pitchFamily="50" charset="-127"/>
              </a:rPr>
              <a:t>공동도급채권신탁</a:t>
            </a:r>
            <a:endParaRPr lang="en-US" altLang="ko-KR" sz="1500" dirty="0">
              <a:solidFill>
                <a:srgbClr val="000000"/>
              </a:solidFill>
              <a:latin typeface="맑은 고딕" pitchFamily="50" charset="-127"/>
            </a:endParaRPr>
          </a:p>
          <a:p>
            <a:pPr marL="285750" indent="-285750" eaLnBrk="1" hangingPunct="1">
              <a:lnSpc>
                <a:spcPct val="200000"/>
              </a:lnSpc>
              <a:spcBef>
                <a:spcPct val="50000"/>
              </a:spcBef>
              <a:buFont typeface="Wingdings" panose="05000000000000000000" pitchFamily="2" charset="2"/>
              <a:buChar char="§"/>
            </a:pPr>
            <a:r>
              <a:rPr lang="en-US" altLang="ko-KR" sz="1500" dirty="0">
                <a:solidFill>
                  <a:srgbClr val="000000"/>
                </a:solidFill>
                <a:latin typeface="맑은 고딕" pitchFamily="50" charset="-127"/>
              </a:rPr>
              <a:t> </a:t>
            </a:r>
            <a:r>
              <a:rPr lang="ko-KR" altLang="en-US" sz="1500" dirty="0">
                <a:solidFill>
                  <a:srgbClr val="000000"/>
                </a:solidFill>
                <a:latin typeface="맑은 고딕" pitchFamily="50" charset="-127"/>
              </a:rPr>
              <a:t>공동도급채권신탁을 통한 정산 감정</a:t>
            </a:r>
            <a:endParaRPr lang="en-US" altLang="ko-KR" sz="1500" dirty="0">
              <a:solidFill>
                <a:srgbClr val="000000"/>
              </a:solidFill>
              <a:latin typeface="맑은 고딕" pitchFamily="50" charset="-127"/>
            </a:endParaRPr>
          </a:p>
        </p:txBody>
      </p:sp>
      <p:sp>
        <p:nvSpPr>
          <p:cNvPr id="6" name="TextBox 5">
            <a:extLst>
              <a:ext uri="{FF2B5EF4-FFF2-40B4-BE49-F238E27FC236}">
                <a16:creationId xmlns:a16="http://schemas.microsoft.com/office/drawing/2014/main" id="{9490DF28-5F83-4962-A5E8-7F74E1BA53F7}"/>
              </a:ext>
            </a:extLst>
          </p:cNvPr>
          <p:cNvSpPr txBox="1"/>
          <p:nvPr/>
        </p:nvSpPr>
        <p:spPr>
          <a:xfrm>
            <a:off x="4224971" y="476283"/>
            <a:ext cx="1115475" cy="374888"/>
          </a:xfrm>
          <a:prstGeom prst="rect">
            <a:avLst/>
          </a:prstGeom>
          <a:solidFill>
            <a:schemeClr val="bg1"/>
          </a:solidFill>
        </p:spPr>
        <p:txBody>
          <a:bodyPr wrap="none" lIns="33231" tIns="33231" rIns="33231" bIns="33231" rtlCol="0">
            <a:spAutoFit/>
          </a:bodyPr>
          <a:lstStyle/>
          <a:p>
            <a:pPr algn="ctr" defTabSz="844083" latinLnBrk="0"/>
            <a:r>
              <a:rPr lang="en-US" altLang="ko-KR" sz="2000" b="1" dirty="0">
                <a:solidFill>
                  <a:srgbClr val="000000"/>
                </a:solidFill>
                <a:latin typeface="맑은 고딕" pitchFamily="50" charset="-127"/>
                <a:ea typeface="맑은 고딕" pitchFamily="50" charset="-127"/>
              </a:rPr>
              <a:t>【 </a:t>
            </a:r>
            <a:r>
              <a:rPr lang="ko-KR" altLang="en-US" sz="2000" b="1" dirty="0">
                <a:solidFill>
                  <a:srgbClr val="000000"/>
                </a:solidFill>
                <a:latin typeface="맑은 고딕" pitchFamily="50" charset="-127"/>
                <a:ea typeface="맑은 고딕" pitchFamily="50" charset="-127"/>
              </a:rPr>
              <a:t>목 차</a:t>
            </a:r>
            <a:r>
              <a:rPr lang="en-US" altLang="ko-KR" sz="2000" b="1" dirty="0">
                <a:solidFill>
                  <a:srgbClr val="000000"/>
                </a:solidFill>
                <a:latin typeface="맑은 고딕" pitchFamily="50" charset="-127"/>
                <a:ea typeface="맑은 고딕" pitchFamily="50" charset="-127"/>
              </a:rPr>
              <a:t> 】</a:t>
            </a:r>
            <a:endParaRPr lang="ko-KR" altLang="en-US" sz="2000" b="1" dirty="0">
              <a:solidFill>
                <a:srgbClr val="000000"/>
              </a:solidFill>
              <a:latin typeface="맑은 고딕" pitchFamily="50" charset="-127"/>
              <a:ea typeface="맑은 고딕" pitchFamily="50" charset="-127"/>
            </a:endParaRPr>
          </a:p>
        </p:txBody>
      </p:sp>
    </p:spTree>
    <p:extLst>
      <p:ext uri="{BB962C8B-B14F-4D97-AF65-F5344CB8AC3E}">
        <p14:creationId xmlns:p14="http://schemas.microsoft.com/office/powerpoint/2010/main" val="32778080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CC154781-B4DE-4FF6-82DD-FD42F357EFDD}"/>
              </a:ext>
            </a:extLst>
          </p:cNvPr>
          <p:cNvSpPr>
            <a:spLocks noChangeArrowheads="1"/>
          </p:cNvSpPr>
          <p:nvPr/>
        </p:nvSpPr>
        <p:spPr bwMode="auto">
          <a:xfrm>
            <a:off x="1" y="2654131"/>
            <a:ext cx="9144000" cy="1549738"/>
          </a:xfrm>
          <a:prstGeom prst="rect">
            <a:avLst/>
          </a:prstGeom>
          <a:solidFill>
            <a:srgbClr val="4C1B12"/>
          </a:solidFill>
          <a:ln>
            <a:noFill/>
          </a:ln>
          <a:effectLst/>
        </p:spPr>
        <p:txBody>
          <a:bodyPr wrap="none" anchor="ctr"/>
          <a:lstStyle>
            <a:lvl1pPr eaLnBrk="0" hangingPunct="0">
              <a:defRPr kumimoji="1">
                <a:solidFill>
                  <a:schemeClr val="tx1"/>
                </a:solidFill>
                <a:latin typeface="Calibri" pitchFamily="34" charset="0"/>
                <a:ea typeface="굴림" pitchFamily="50" charset="-127"/>
              </a:defRPr>
            </a:lvl1pPr>
            <a:lvl2pPr marL="742950" indent="-285750" eaLnBrk="0" hangingPunct="0">
              <a:defRPr kumimoji="1">
                <a:solidFill>
                  <a:schemeClr val="tx1"/>
                </a:solidFill>
                <a:latin typeface="Calibri" pitchFamily="34" charset="0"/>
                <a:ea typeface="굴림" pitchFamily="50" charset="-127"/>
              </a:defRPr>
            </a:lvl2pPr>
            <a:lvl3pPr marL="1143000" indent="-228600" eaLnBrk="0" hangingPunct="0">
              <a:defRPr kumimoji="1">
                <a:solidFill>
                  <a:schemeClr val="tx1"/>
                </a:solidFill>
                <a:latin typeface="Calibri" pitchFamily="34" charset="0"/>
                <a:ea typeface="굴림" pitchFamily="50" charset="-127"/>
              </a:defRPr>
            </a:lvl3pPr>
            <a:lvl4pPr marL="1600200" indent="-228600" eaLnBrk="0" hangingPunct="0">
              <a:defRPr kumimoji="1">
                <a:solidFill>
                  <a:schemeClr val="tx1"/>
                </a:solidFill>
                <a:latin typeface="Calibri" pitchFamily="34" charset="0"/>
                <a:ea typeface="굴림" pitchFamily="50" charset="-127"/>
              </a:defRPr>
            </a:lvl4pPr>
            <a:lvl5pPr marL="2057400" indent="-228600" eaLnBrk="0" hangingPunct="0">
              <a:defRPr kumimoji="1">
                <a:solidFill>
                  <a:schemeClr val="tx1"/>
                </a:solidFill>
                <a:latin typeface="Calibri" pitchFamily="34" charset="0"/>
                <a:ea typeface="굴림" pitchFamily="50" charset="-127"/>
              </a:defRPr>
            </a:lvl5pPr>
            <a:lvl6pPr marL="2514600" indent="-228600" eaLnBrk="0" fontAlgn="base" hangingPunct="0">
              <a:spcBef>
                <a:spcPct val="0"/>
              </a:spcBef>
              <a:spcAft>
                <a:spcPct val="0"/>
              </a:spcAft>
              <a:defRPr kumimoji="1">
                <a:solidFill>
                  <a:schemeClr val="tx1"/>
                </a:solidFill>
                <a:latin typeface="Calibri" pitchFamily="34" charset="0"/>
                <a:ea typeface="굴림" pitchFamily="50" charset="-127"/>
              </a:defRPr>
            </a:lvl6pPr>
            <a:lvl7pPr marL="2971800" indent="-228600" eaLnBrk="0" fontAlgn="base" hangingPunct="0">
              <a:spcBef>
                <a:spcPct val="0"/>
              </a:spcBef>
              <a:spcAft>
                <a:spcPct val="0"/>
              </a:spcAft>
              <a:defRPr kumimoji="1">
                <a:solidFill>
                  <a:schemeClr val="tx1"/>
                </a:solidFill>
                <a:latin typeface="Calibri" pitchFamily="34" charset="0"/>
                <a:ea typeface="굴림" pitchFamily="50" charset="-127"/>
              </a:defRPr>
            </a:lvl7pPr>
            <a:lvl8pPr marL="3429000" indent="-228600" eaLnBrk="0" fontAlgn="base" hangingPunct="0">
              <a:spcBef>
                <a:spcPct val="0"/>
              </a:spcBef>
              <a:spcAft>
                <a:spcPct val="0"/>
              </a:spcAft>
              <a:defRPr kumimoji="1">
                <a:solidFill>
                  <a:schemeClr val="tx1"/>
                </a:solidFill>
                <a:latin typeface="Calibri" pitchFamily="34" charset="0"/>
                <a:ea typeface="굴림" pitchFamily="50" charset="-127"/>
              </a:defRPr>
            </a:lvl8pPr>
            <a:lvl9pPr marL="3886200" indent="-228600" eaLnBrk="0" fontAlgn="base" hangingPunct="0">
              <a:spcBef>
                <a:spcPct val="0"/>
              </a:spcBef>
              <a:spcAft>
                <a:spcPct val="0"/>
              </a:spcAft>
              <a:defRPr kumimoji="1">
                <a:solidFill>
                  <a:schemeClr val="tx1"/>
                </a:solidFill>
                <a:latin typeface="Calibri" pitchFamily="34" charset="0"/>
                <a:ea typeface="굴림" pitchFamily="50" charset="-127"/>
              </a:defRPr>
            </a:lvl9pPr>
          </a:lstStyle>
          <a:p>
            <a:pPr eaLnBrk="1" hangingPunct="1">
              <a:defRPr/>
            </a:pPr>
            <a:endParaRPr kumimoji="0" lang="ko-KR" altLang="en-US" sz="1600">
              <a:solidFill>
                <a:srgbClr val="000000"/>
              </a:solidFill>
              <a:latin typeface="맑은 고딕" pitchFamily="50" charset="-127"/>
              <a:ea typeface="맑은 고딕" pitchFamily="50" charset="-127"/>
            </a:endParaRPr>
          </a:p>
        </p:txBody>
      </p:sp>
      <p:sp>
        <p:nvSpPr>
          <p:cNvPr id="4" name="제목 2">
            <a:extLst>
              <a:ext uri="{FF2B5EF4-FFF2-40B4-BE49-F238E27FC236}">
                <a16:creationId xmlns:a16="http://schemas.microsoft.com/office/drawing/2014/main" id="{977BC27A-4DF8-4F80-94DF-F638619A873C}"/>
              </a:ext>
            </a:extLst>
          </p:cNvPr>
          <p:cNvSpPr txBox="1">
            <a:spLocks/>
          </p:cNvSpPr>
          <p:nvPr/>
        </p:nvSpPr>
        <p:spPr bwMode="auto">
          <a:xfrm>
            <a:off x="495300" y="2180432"/>
            <a:ext cx="8229600" cy="249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latinLnBrk="0" hangingPunct="0">
              <a:spcBef>
                <a:spcPct val="0"/>
              </a:spcBef>
              <a:spcAft>
                <a:spcPct val="0"/>
              </a:spcAft>
              <a:defRPr sz="3600" b="1" kern="1200">
                <a:solidFill>
                  <a:srgbClr val="4C1B12"/>
                </a:solidFill>
                <a:latin typeface="+mn-lt"/>
                <a:ea typeface="+mn-ea"/>
                <a:cs typeface="+mj-cs"/>
              </a:defRPr>
            </a:lvl1pPr>
            <a:lvl2pPr algn="l" rtl="0" eaLnBrk="0" fontAlgn="base" hangingPunct="0">
              <a:spcBef>
                <a:spcPct val="0"/>
              </a:spcBef>
              <a:spcAft>
                <a:spcPct val="0"/>
              </a:spcAft>
              <a:defRPr sz="2800" b="1">
                <a:solidFill>
                  <a:schemeClr val="bg1"/>
                </a:solidFill>
                <a:latin typeface="Calibri" pitchFamily="34" charset="0"/>
                <a:ea typeface="맑은 고딕" pitchFamily="50" charset="-127"/>
              </a:defRPr>
            </a:lvl2pPr>
            <a:lvl3pPr algn="l" rtl="0" eaLnBrk="0" fontAlgn="base" hangingPunct="0">
              <a:spcBef>
                <a:spcPct val="0"/>
              </a:spcBef>
              <a:spcAft>
                <a:spcPct val="0"/>
              </a:spcAft>
              <a:defRPr sz="2800" b="1">
                <a:solidFill>
                  <a:schemeClr val="bg1"/>
                </a:solidFill>
                <a:latin typeface="Calibri" pitchFamily="34" charset="0"/>
                <a:ea typeface="맑은 고딕" pitchFamily="50" charset="-127"/>
              </a:defRPr>
            </a:lvl3pPr>
            <a:lvl4pPr algn="l" rtl="0" eaLnBrk="0" fontAlgn="base" hangingPunct="0">
              <a:spcBef>
                <a:spcPct val="0"/>
              </a:spcBef>
              <a:spcAft>
                <a:spcPct val="0"/>
              </a:spcAft>
              <a:defRPr sz="2800" b="1">
                <a:solidFill>
                  <a:schemeClr val="bg1"/>
                </a:solidFill>
                <a:latin typeface="Calibri" pitchFamily="34" charset="0"/>
                <a:ea typeface="맑은 고딕" pitchFamily="50" charset="-127"/>
              </a:defRPr>
            </a:lvl4pPr>
            <a:lvl5pPr algn="l" rtl="0" eaLnBrk="0" fontAlgn="base" hangingPunct="0">
              <a:spcBef>
                <a:spcPct val="0"/>
              </a:spcBef>
              <a:spcAft>
                <a:spcPct val="0"/>
              </a:spcAft>
              <a:defRPr sz="2800" b="1">
                <a:solidFill>
                  <a:schemeClr val="bg1"/>
                </a:solidFill>
                <a:latin typeface="Calibri" pitchFamily="34" charset="0"/>
                <a:ea typeface="맑은 고딕" pitchFamily="50" charset="-127"/>
              </a:defRPr>
            </a:lvl5pPr>
            <a:lvl6pPr marL="457200" algn="l" rtl="0" fontAlgn="base" latinLnBrk="1">
              <a:spcBef>
                <a:spcPct val="0"/>
              </a:spcBef>
              <a:spcAft>
                <a:spcPct val="0"/>
              </a:spcAft>
              <a:defRPr sz="2800" b="1">
                <a:solidFill>
                  <a:schemeClr val="bg1"/>
                </a:solidFill>
                <a:latin typeface="Calibri" pitchFamily="34" charset="0"/>
                <a:ea typeface="맑은 고딕" pitchFamily="50" charset="-127"/>
              </a:defRPr>
            </a:lvl6pPr>
            <a:lvl7pPr marL="914400" algn="l" rtl="0" fontAlgn="base" latinLnBrk="1">
              <a:spcBef>
                <a:spcPct val="0"/>
              </a:spcBef>
              <a:spcAft>
                <a:spcPct val="0"/>
              </a:spcAft>
              <a:defRPr sz="2800" b="1">
                <a:solidFill>
                  <a:schemeClr val="bg1"/>
                </a:solidFill>
                <a:latin typeface="Calibri" pitchFamily="34" charset="0"/>
                <a:ea typeface="맑은 고딕" pitchFamily="50" charset="-127"/>
              </a:defRPr>
            </a:lvl7pPr>
            <a:lvl8pPr marL="1371600" algn="l" rtl="0" fontAlgn="base" latinLnBrk="1">
              <a:spcBef>
                <a:spcPct val="0"/>
              </a:spcBef>
              <a:spcAft>
                <a:spcPct val="0"/>
              </a:spcAft>
              <a:defRPr sz="2800" b="1">
                <a:solidFill>
                  <a:schemeClr val="bg1"/>
                </a:solidFill>
                <a:latin typeface="Calibri" pitchFamily="34" charset="0"/>
                <a:ea typeface="맑은 고딕" pitchFamily="50" charset="-127"/>
              </a:defRPr>
            </a:lvl8pPr>
            <a:lvl9pPr marL="1828800" algn="l" rtl="0" fontAlgn="base" latinLnBrk="1">
              <a:spcBef>
                <a:spcPct val="0"/>
              </a:spcBef>
              <a:spcAft>
                <a:spcPct val="0"/>
              </a:spcAft>
              <a:defRPr sz="2800" b="1">
                <a:solidFill>
                  <a:schemeClr val="bg1"/>
                </a:solidFill>
                <a:latin typeface="Calibri" pitchFamily="34" charset="0"/>
                <a:ea typeface="맑은 고딕" pitchFamily="50" charset="-127"/>
              </a:defRPr>
            </a:lvl9pPr>
          </a:lstStyle>
          <a:p>
            <a:pPr>
              <a:defRPr/>
            </a:pPr>
            <a:r>
              <a:rPr lang="ko-KR" altLang="en-US" dirty="0">
                <a:solidFill>
                  <a:srgbClr val="FFFFFF"/>
                </a:solidFill>
                <a:latin typeface="Calibri"/>
              </a:rPr>
              <a:t>공사대금 지급체계의 문제점 </a:t>
            </a:r>
          </a:p>
        </p:txBody>
      </p:sp>
    </p:spTree>
    <p:extLst>
      <p:ext uri="{BB962C8B-B14F-4D97-AF65-F5344CB8AC3E}">
        <p14:creationId xmlns:p14="http://schemas.microsoft.com/office/powerpoint/2010/main" val="10398641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Picture 5">
            <a:extLst>
              <a:ext uri="{FF2B5EF4-FFF2-40B4-BE49-F238E27FC236}">
                <a16:creationId xmlns:a16="http://schemas.microsoft.com/office/drawing/2014/main" id="{3ACC66AC-F0D0-46B3-B03F-1F25B8DE6C9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6851" r="6851"/>
          <a:stretch>
            <a:fillRect/>
          </a:stretch>
        </p:blipFill>
        <p:spPr bwMode="auto">
          <a:xfrm>
            <a:off x="3348037" y="2092138"/>
            <a:ext cx="2447925" cy="1357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 name="직사각형 1"/>
          <p:cNvSpPr/>
          <p:nvPr/>
        </p:nvSpPr>
        <p:spPr>
          <a:xfrm>
            <a:off x="755576" y="3429000"/>
            <a:ext cx="7632848" cy="211746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Rectangle 16"/>
          <p:cNvSpPr>
            <a:spLocks noChangeArrowheads="1"/>
          </p:cNvSpPr>
          <p:nvPr/>
        </p:nvSpPr>
        <p:spPr bwMode="auto">
          <a:xfrm>
            <a:off x="971600" y="1433785"/>
            <a:ext cx="1600200" cy="648271"/>
          </a:xfrm>
          <a:prstGeom prst="rect">
            <a:avLst/>
          </a:prstGeom>
          <a:solidFill>
            <a:schemeClr val="tx2">
              <a:lumMod val="60000"/>
              <a:lumOff val="40000"/>
            </a:schemeClr>
          </a:solidFill>
          <a:ln>
            <a:noFill/>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lnSpc>
                <a:spcPct val="90000"/>
              </a:lnSpc>
              <a:defRPr/>
            </a:pPr>
            <a:r>
              <a:rPr lang="ko-KR" altLang="en-US" sz="1200" b="1" dirty="0">
                <a:solidFill>
                  <a:schemeClr val="bg1"/>
                </a:solidFill>
                <a:latin typeface="+mj-ea"/>
                <a:ea typeface="+mj-ea"/>
              </a:rPr>
              <a:t>발주자</a:t>
            </a:r>
            <a:br>
              <a:rPr lang="en-US" altLang="ko-KR" sz="1200" b="1" dirty="0">
                <a:solidFill>
                  <a:schemeClr val="bg1"/>
                </a:solidFill>
                <a:latin typeface="+mj-ea"/>
                <a:ea typeface="+mj-ea"/>
              </a:rPr>
            </a:br>
            <a:r>
              <a:rPr lang="en-US" altLang="ko-KR" sz="1050" b="1" dirty="0">
                <a:solidFill>
                  <a:schemeClr val="bg1"/>
                </a:solidFill>
                <a:latin typeface="+mj-ea"/>
                <a:ea typeface="+mj-ea"/>
              </a:rPr>
              <a:t>(</a:t>
            </a:r>
            <a:r>
              <a:rPr lang="ko-KR" altLang="en-US" sz="1050" b="1" dirty="0">
                <a:solidFill>
                  <a:schemeClr val="bg1"/>
                </a:solidFill>
                <a:latin typeface="+mj-ea"/>
                <a:ea typeface="+mj-ea"/>
              </a:rPr>
              <a:t>도급인</a:t>
            </a:r>
            <a:r>
              <a:rPr lang="en-US" altLang="ko-KR" sz="1050" b="1" dirty="0">
                <a:solidFill>
                  <a:schemeClr val="bg1"/>
                </a:solidFill>
                <a:latin typeface="+mj-ea"/>
                <a:ea typeface="+mj-ea"/>
              </a:rPr>
              <a:t>)</a:t>
            </a:r>
            <a:endParaRPr lang="en-US" altLang="ko-KR" sz="1200" b="1" dirty="0">
              <a:solidFill>
                <a:schemeClr val="bg1"/>
              </a:solidFill>
              <a:latin typeface="+mj-ea"/>
              <a:ea typeface="+mj-ea"/>
            </a:endParaRPr>
          </a:p>
        </p:txBody>
      </p:sp>
      <p:sp>
        <p:nvSpPr>
          <p:cNvPr id="11" name="Rectangle 16"/>
          <p:cNvSpPr>
            <a:spLocks noChangeArrowheads="1"/>
          </p:cNvSpPr>
          <p:nvPr/>
        </p:nvSpPr>
        <p:spPr bwMode="auto">
          <a:xfrm>
            <a:off x="3757476" y="1417742"/>
            <a:ext cx="1627380" cy="664314"/>
          </a:xfrm>
          <a:prstGeom prst="rect">
            <a:avLst/>
          </a:prstGeom>
          <a:solidFill>
            <a:schemeClr val="tx2">
              <a:lumMod val="60000"/>
              <a:lumOff val="40000"/>
            </a:schemeClr>
          </a:solidFill>
          <a:ln>
            <a:noFill/>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lnSpc>
                <a:spcPct val="90000"/>
              </a:lnSpc>
              <a:defRPr/>
            </a:pPr>
            <a:r>
              <a:rPr lang="ko-KR" altLang="en-US" sz="1200" b="1" dirty="0">
                <a:solidFill>
                  <a:schemeClr val="bg1"/>
                </a:solidFill>
                <a:latin typeface="+mj-ea"/>
                <a:ea typeface="+mj-ea"/>
              </a:rPr>
              <a:t>원사업자</a:t>
            </a:r>
            <a:br>
              <a:rPr lang="en-US" altLang="ko-KR" sz="1200" b="1" dirty="0">
                <a:solidFill>
                  <a:schemeClr val="bg1"/>
                </a:solidFill>
                <a:latin typeface="+mj-ea"/>
                <a:ea typeface="+mj-ea"/>
              </a:rPr>
            </a:br>
            <a:r>
              <a:rPr lang="en-US" altLang="ko-KR" sz="1050" b="1" dirty="0">
                <a:solidFill>
                  <a:schemeClr val="bg1"/>
                </a:solidFill>
                <a:latin typeface="+mj-ea"/>
                <a:ea typeface="+mj-ea"/>
              </a:rPr>
              <a:t>(</a:t>
            </a:r>
            <a:r>
              <a:rPr lang="ko-KR" altLang="en-US" sz="1050" b="1" dirty="0">
                <a:solidFill>
                  <a:schemeClr val="bg1"/>
                </a:solidFill>
                <a:latin typeface="+mj-ea"/>
                <a:ea typeface="+mj-ea"/>
              </a:rPr>
              <a:t>수급인</a:t>
            </a:r>
            <a:r>
              <a:rPr lang="en-US" altLang="ko-KR" sz="1050" b="1" dirty="0">
                <a:solidFill>
                  <a:schemeClr val="bg1"/>
                </a:solidFill>
                <a:latin typeface="+mj-ea"/>
                <a:ea typeface="+mj-ea"/>
              </a:rPr>
              <a:t>)</a:t>
            </a:r>
            <a:endParaRPr lang="en-US" altLang="ko-KR" sz="1200" b="1" dirty="0">
              <a:solidFill>
                <a:schemeClr val="bg1"/>
              </a:solidFill>
              <a:latin typeface="+mj-ea"/>
              <a:ea typeface="+mj-ea"/>
            </a:endParaRPr>
          </a:p>
        </p:txBody>
      </p:sp>
      <p:sp>
        <p:nvSpPr>
          <p:cNvPr id="26" name="Rectangle 16"/>
          <p:cNvSpPr>
            <a:spLocks noChangeArrowheads="1"/>
          </p:cNvSpPr>
          <p:nvPr/>
        </p:nvSpPr>
        <p:spPr bwMode="auto">
          <a:xfrm>
            <a:off x="6545535" y="1433785"/>
            <a:ext cx="1627380" cy="648271"/>
          </a:xfrm>
          <a:prstGeom prst="rect">
            <a:avLst/>
          </a:prstGeom>
          <a:solidFill>
            <a:schemeClr val="tx2">
              <a:lumMod val="60000"/>
              <a:lumOff val="40000"/>
            </a:schemeClr>
          </a:solidFill>
          <a:ln>
            <a:noFill/>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lnSpc>
                <a:spcPct val="90000"/>
              </a:lnSpc>
              <a:defRPr/>
            </a:pPr>
            <a:r>
              <a:rPr lang="ko-KR" altLang="en-US" sz="1200" b="1" dirty="0">
                <a:solidFill>
                  <a:schemeClr val="bg1"/>
                </a:solidFill>
                <a:latin typeface="+mj-ea"/>
              </a:rPr>
              <a:t>수급사업자</a:t>
            </a:r>
            <a:br>
              <a:rPr lang="en-US" altLang="ko-KR" sz="1200" b="1" dirty="0">
                <a:solidFill>
                  <a:schemeClr val="bg1"/>
                </a:solidFill>
                <a:latin typeface="+mj-ea"/>
              </a:rPr>
            </a:br>
            <a:r>
              <a:rPr lang="en-US" altLang="ko-KR" sz="1050" b="1" dirty="0">
                <a:solidFill>
                  <a:schemeClr val="bg1"/>
                </a:solidFill>
                <a:latin typeface="+mj-ea"/>
              </a:rPr>
              <a:t>(</a:t>
            </a:r>
            <a:r>
              <a:rPr lang="ko-KR" altLang="en-US" sz="1050" b="1" dirty="0">
                <a:solidFill>
                  <a:schemeClr val="bg1"/>
                </a:solidFill>
                <a:latin typeface="+mj-ea"/>
              </a:rPr>
              <a:t>하수급인</a:t>
            </a:r>
            <a:r>
              <a:rPr lang="en-US" altLang="ko-KR" sz="1050" b="1" dirty="0">
                <a:solidFill>
                  <a:schemeClr val="bg1"/>
                </a:solidFill>
                <a:latin typeface="+mj-ea"/>
              </a:rPr>
              <a:t>)</a:t>
            </a:r>
            <a:endParaRPr lang="en-US" altLang="ko-KR" sz="1200" b="1" dirty="0">
              <a:solidFill>
                <a:schemeClr val="bg1"/>
              </a:solidFill>
              <a:latin typeface="+mj-ea"/>
            </a:endParaRPr>
          </a:p>
        </p:txBody>
      </p:sp>
      <p:cxnSp>
        <p:nvCxnSpPr>
          <p:cNvPr id="31" name="직선 화살표 연결선 50"/>
          <p:cNvCxnSpPr>
            <a:cxnSpLocks noChangeShapeType="1"/>
          </p:cNvCxnSpPr>
          <p:nvPr/>
        </p:nvCxnSpPr>
        <p:spPr bwMode="auto">
          <a:xfrm flipH="1">
            <a:off x="5458681" y="1650008"/>
            <a:ext cx="974851" cy="0"/>
          </a:xfrm>
          <a:prstGeom prst="straightConnector1">
            <a:avLst/>
          </a:prstGeom>
          <a:noFill/>
          <a:ln w="9525" algn="ctr">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sp>
        <p:nvSpPr>
          <p:cNvPr id="32" name="Text Box 13"/>
          <p:cNvSpPr txBox="1">
            <a:spLocks noChangeArrowheads="1"/>
          </p:cNvSpPr>
          <p:nvPr/>
        </p:nvSpPr>
        <p:spPr bwMode="auto">
          <a:xfrm>
            <a:off x="5446956" y="1390688"/>
            <a:ext cx="107791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algn="ctr" eaLnBrk="1" hangingPunct="1">
              <a:spcBef>
                <a:spcPct val="20000"/>
              </a:spcBef>
            </a:pPr>
            <a:r>
              <a:rPr kumimoji="0" lang="ko-KR" altLang="en-US" sz="1000" dirty="0">
                <a:latin typeface="맑은 고딕" pitchFamily="50" charset="-127"/>
                <a:ea typeface="맑은 고딕" pitchFamily="50" charset="-127"/>
              </a:rPr>
              <a:t>하도급</a:t>
            </a:r>
            <a:r>
              <a:rPr kumimoji="0" lang="en-US" altLang="ko-KR" sz="1000" dirty="0">
                <a:latin typeface="맑은 고딕" pitchFamily="50" charset="-127"/>
                <a:ea typeface="맑은 고딕" pitchFamily="50" charset="-127"/>
              </a:rPr>
              <a:t>*</a:t>
            </a:r>
            <a:r>
              <a:rPr kumimoji="0" lang="ko-KR" altLang="en-US" sz="1000" dirty="0">
                <a:latin typeface="맑은 고딕" pitchFamily="50" charset="-127"/>
                <a:ea typeface="맑은 고딕" pitchFamily="50" charset="-127"/>
              </a:rPr>
              <a:t>계약</a:t>
            </a:r>
            <a:endParaRPr kumimoji="0" lang="en-US" altLang="ko-KR" sz="1000" dirty="0">
              <a:latin typeface="맑은 고딕" pitchFamily="50" charset="-127"/>
              <a:ea typeface="맑은 고딕" pitchFamily="50" charset="-127"/>
            </a:endParaRPr>
          </a:p>
        </p:txBody>
      </p:sp>
      <p:cxnSp>
        <p:nvCxnSpPr>
          <p:cNvPr id="35" name="직선 화살표 연결선 50"/>
          <p:cNvCxnSpPr>
            <a:cxnSpLocks noChangeShapeType="1"/>
          </p:cNvCxnSpPr>
          <p:nvPr/>
        </p:nvCxnSpPr>
        <p:spPr bwMode="auto">
          <a:xfrm flipH="1">
            <a:off x="2665298" y="1665099"/>
            <a:ext cx="974851" cy="0"/>
          </a:xfrm>
          <a:prstGeom prst="straightConnector1">
            <a:avLst/>
          </a:prstGeom>
          <a:noFill/>
          <a:ln w="9525" algn="ctr">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sp>
        <p:nvSpPr>
          <p:cNvPr id="38" name="Text Box 13"/>
          <p:cNvSpPr txBox="1">
            <a:spLocks noChangeArrowheads="1"/>
          </p:cNvSpPr>
          <p:nvPr/>
        </p:nvSpPr>
        <p:spPr bwMode="auto">
          <a:xfrm>
            <a:off x="2642713" y="1418878"/>
            <a:ext cx="107791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algn="ctr" eaLnBrk="1" hangingPunct="1">
              <a:spcBef>
                <a:spcPct val="20000"/>
              </a:spcBef>
            </a:pPr>
            <a:r>
              <a:rPr kumimoji="0" lang="ko-KR" altLang="en-US" sz="1000" dirty="0">
                <a:latin typeface="맑은 고딕" pitchFamily="50" charset="-127"/>
                <a:ea typeface="맑은 고딕" pitchFamily="50" charset="-127"/>
              </a:rPr>
              <a:t>도급계약</a:t>
            </a:r>
            <a:endParaRPr kumimoji="0" lang="en-US" altLang="ko-KR" sz="1000" dirty="0">
              <a:latin typeface="맑은 고딕" pitchFamily="50" charset="-127"/>
              <a:ea typeface="맑은 고딕" pitchFamily="50" charset="-127"/>
            </a:endParaRPr>
          </a:p>
        </p:txBody>
      </p:sp>
      <p:sp>
        <p:nvSpPr>
          <p:cNvPr id="39" name="직사각형 38"/>
          <p:cNvSpPr/>
          <p:nvPr/>
        </p:nvSpPr>
        <p:spPr>
          <a:xfrm>
            <a:off x="287016" y="856339"/>
            <a:ext cx="8856984" cy="412421"/>
          </a:xfrm>
          <a:prstGeom prst="rect">
            <a:avLst/>
          </a:prstGeom>
        </p:spPr>
        <p:txBody>
          <a:bodyPr wrap="square">
            <a:spAutoFit/>
          </a:bodyPr>
          <a:lstStyle/>
          <a:p>
            <a:pPr lvl="0" fontAlgn="ctr" latinLnBrk="0">
              <a:lnSpc>
                <a:spcPct val="130000"/>
              </a:lnSpc>
              <a:spcBef>
                <a:spcPct val="0"/>
              </a:spcBef>
              <a:spcAft>
                <a:spcPct val="0"/>
              </a:spcAft>
            </a:pPr>
            <a:r>
              <a:rPr lang="en-US" altLang="ko-KR" sz="1600" b="1" dirty="0">
                <a:solidFill>
                  <a:srgbClr val="000000"/>
                </a:solidFill>
                <a:latin typeface="+mj-ea"/>
                <a:ea typeface="+mj-ea"/>
              </a:rPr>
              <a:t> ■</a:t>
            </a:r>
            <a:r>
              <a:rPr lang="ko-KR" altLang="en-US" sz="1600" b="1" dirty="0">
                <a:solidFill>
                  <a:srgbClr val="000000"/>
                </a:solidFill>
                <a:latin typeface="+mj-ea"/>
                <a:ea typeface="+mj-ea"/>
              </a:rPr>
              <a:t> 현재 체불 발생 개요 </a:t>
            </a:r>
            <a:r>
              <a:rPr lang="en-US" altLang="ko-KR" sz="1200" b="1" dirty="0">
                <a:solidFill>
                  <a:srgbClr val="000000"/>
                </a:solidFill>
                <a:latin typeface="+mj-ea"/>
                <a:ea typeface="+mj-ea"/>
              </a:rPr>
              <a:t>(</a:t>
            </a:r>
            <a:r>
              <a:rPr lang="ko-KR" altLang="en-US" sz="1200" b="1" dirty="0">
                <a:solidFill>
                  <a:srgbClr val="000000"/>
                </a:solidFill>
                <a:latin typeface="+mj-ea"/>
                <a:ea typeface="+mj-ea"/>
              </a:rPr>
              <a:t>원사업자</a:t>
            </a:r>
            <a:r>
              <a:rPr lang="en-US" altLang="ko-KR" sz="1200" b="1" dirty="0">
                <a:solidFill>
                  <a:srgbClr val="000000"/>
                </a:solidFill>
                <a:latin typeface="+mj-ea"/>
                <a:ea typeface="+mj-ea"/>
              </a:rPr>
              <a:t>-</a:t>
            </a:r>
            <a:r>
              <a:rPr lang="ko-KR" altLang="en-US" sz="1200" b="1" dirty="0">
                <a:solidFill>
                  <a:srgbClr val="000000"/>
                </a:solidFill>
                <a:latin typeface="+mj-ea"/>
                <a:ea typeface="+mj-ea"/>
              </a:rPr>
              <a:t>수급사업자</a:t>
            </a:r>
            <a:r>
              <a:rPr lang="en-US" altLang="ko-KR" sz="1200" b="1" dirty="0">
                <a:solidFill>
                  <a:srgbClr val="000000"/>
                </a:solidFill>
                <a:latin typeface="+mj-ea"/>
                <a:ea typeface="+mj-ea"/>
              </a:rPr>
              <a:t>-</a:t>
            </a:r>
            <a:r>
              <a:rPr lang="ko-KR" altLang="en-US" sz="1200" b="1" dirty="0">
                <a:solidFill>
                  <a:srgbClr val="000000"/>
                </a:solidFill>
                <a:latin typeface="+mj-ea"/>
                <a:ea typeface="+mj-ea"/>
              </a:rPr>
              <a:t>자재장비업자</a:t>
            </a:r>
            <a:r>
              <a:rPr lang="en-US" altLang="ko-KR" sz="1200" b="1" dirty="0">
                <a:solidFill>
                  <a:srgbClr val="000000"/>
                </a:solidFill>
                <a:latin typeface="+mj-ea"/>
                <a:ea typeface="+mj-ea"/>
              </a:rPr>
              <a:t>/</a:t>
            </a:r>
            <a:r>
              <a:rPr lang="ko-KR" altLang="en-US" sz="1200" b="1" dirty="0">
                <a:solidFill>
                  <a:srgbClr val="000000"/>
                </a:solidFill>
                <a:latin typeface="+mj-ea"/>
                <a:ea typeface="+mj-ea"/>
              </a:rPr>
              <a:t>노무자 관계 동일 적용</a:t>
            </a:r>
            <a:r>
              <a:rPr lang="en-US" altLang="ko-KR" sz="1200" b="1" dirty="0">
                <a:solidFill>
                  <a:srgbClr val="000000"/>
                </a:solidFill>
                <a:latin typeface="+mj-ea"/>
                <a:ea typeface="+mj-ea"/>
              </a:rPr>
              <a:t>)</a:t>
            </a:r>
            <a:endParaRPr lang="en-US" altLang="ko-KR" sz="1600" b="1" dirty="0">
              <a:solidFill>
                <a:srgbClr val="000000"/>
              </a:solidFill>
              <a:latin typeface="+mj-ea"/>
              <a:ea typeface="+mj-ea"/>
            </a:endParaRPr>
          </a:p>
        </p:txBody>
      </p:sp>
      <p:cxnSp>
        <p:nvCxnSpPr>
          <p:cNvPr id="65" name="직선 화살표 연결선 64"/>
          <p:cNvCxnSpPr/>
          <p:nvPr/>
        </p:nvCxnSpPr>
        <p:spPr>
          <a:xfrm>
            <a:off x="2571800" y="1794024"/>
            <a:ext cx="1185676" cy="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68" name="직선 화살표 연결선 67"/>
          <p:cNvCxnSpPr/>
          <p:nvPr/>
        </p:nvCxnSpPr>
        <p:spPr>
          <a:xfrm>
            <a:off x="5372689" y="1794024"/>
            <a:ext cx="1185676" cy="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82" name="모서리가 둥근 직사각형 81"/>
          <p:cNvSpPr/>
          <p:nvPr/>
        </p:nvSpPr>
        <p:spPr>
          <a:xfrm>
            <a:off x="1043351" y="5805264"/>
            <a:ext cx="7057298" cy="648072"/>
          </a:xfrm>
          <a:prstGeom prst="roundRect">
            <a:avLst/>
          </a:prstGeom>
          <a:solidFill>
            <a:srgbClr val="0070C0"/>
          </a:solidFill>
          <a:effectLst/>
        </p:spPr>
        <p:style>
          <a:lnRef idx="3">
            <a:schemeClr val="lt1"/>
          </a:lnRef>
          <a:fillRef idx="1">
            <a:schemeClr val="accent6"/>
          </a:fillRef>
          <a:effectRef idx="1">
            <a:schemeClr val="accent6"/>
          </a:effectRef>
          <a:fontRef idx="minor">
            <a:schemeClr val="lt1"/>
          </a:fontRef>
        </p:style>
        <p:txBody>
          <a:bodyPr rtlCol="0" anchor="ctr"/>
          <a:lstStyle/>
          <a:p>
            <a:pPr algn="ctr"/>
            <a:r>
              <a:rPr lang="en-US" altLang="ko-KR" sz="2000" b="1" dirty="0">
                <a:solidFill>
                  <a:srgbClr val="FFFF00"/>
                </a:solidFill>
                <a:effectLst>
                  <a:outerShdw blurRad="38100" dist="38100" dir="2700000" algn="tl">
                    <a:srgbClr val="000000">
                      <a:alpha val="43137"/>
                    </a:srgbClr>
                  </a:outerShdw>
                </a:effectLst>
                <a:sym typeface="Wingdings"/>
              </a:rPr>
              <a:t></a:t>
            </a:r>
            <a:r>
              <a:rPr lang="en-US" altLang="ko-KR" sz="2000" b="1" dirty="0">
                <a:solidFill>
                  <a:srgbClr val="FFFF00"/>
                </a:solidFill>
                <a:effectLst>
                  <a:outerShdw blurRad="38100" dist="38100" dir="2700000" algn="tl">
                    <a:srgbClr val="000000">
                      <a:alpha val="43137"/>
                    </a:srgbClr>
                  </a:outerShdw>
                </a:effectLst>
              </a:rPr>
              <a:t> </a:t>
            </a:r>
            <a:r>
              <a:rPr lang="ko-KR" altLang="en-US" sz="2000" b="1" dirty="0">
                <a:solidFill>
                  <a:srgbClr val="FFFF00"/>
                </a:solidFill>
                <a:effectLst>
                  <a:outerShdw blurRad="38100" dist="38100" dir="2700000" algn="tl">
                    <a:srgbClr val="000000">
                      <a:alpha val="43137"/>
                    </a:srgbClr>
                  </a:outerShdw>
                </a:effectLst>
              </a:rPr>
              <a:t>새로운 시각의 안전한 체불방지 시스템 필요</a:t>
            </a:r>
          </a:p>
        </p:txBody>
      </p:sp>
      <p:sp>
        <p:nvSpPr>
          <p:cNvPr id="83" name="TextBox 8"/>
          <p:cNvSpPr txBox="1"/>
          <p:nvPr/>
        </p:nvSpPr>
        <p:spPr>
          <a:xfrm>
            <a:off x="251520" y="44624"/>
            <a:ext cx="6768752" cy="338554"/>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600" b="1" dirty="0">
                <a:solidFill>
                  <a:schemeClr val="bg1"/>
                </a:solidFill>
                <a:latin typeface="+mn-ea"/>
              </a:rPr>
              <a:t>1. </a:t>
            </a:r>
            <a:r>
              <a:rPr lang="ko-KR" altLang="en-US" sz="1600" b="1" dirty="0">
                <a:solidFill>
                  <a:schemeClr val="bg1"/>
                </a:solidFill>
                <a:latin typeface="+mn-ea"/>
              </a:rPr>
              <a:t>현 황</a:t>
            </a:r>
          </a:p>
        </p:txBody>
      </p:sp>
      <p:sp>
        <p:nvSpPr>
          <p:cNvPr id="27" name="Text Box 13"/>
          <p:cNvSpPr txBox="1">
            <a:spLocks noChangeArrowheads="1"/>
          </p:cNvSpPr>
          <p:nvPr/>
        </p:nvSpPr>
        <p:spPr bwMode="auto">
          <a:xfrm>
            <a:off x="2642713" y="1822755"/>
            <a:ext cx="10779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algn="ctr" eaLnBrk="1" hangingPunct="1">
              <a:spcBef>
                <a:spcPct val="20000"/>
              </a:spcBef>
            </a:pPr>
            <a:r>
              <a:rPr kumimoji="0" lang="ko-KR" altLang="en-US" sz="1200" b="1" dirty="0">
                <a:solidFill>
                  <a:srgbClr val="FF0000"/>
                </a:solidFill>
                <a:latin typeface="맑은 고딕"/>
                <a:ea typeface="맑은 고딕"/>
              </a:rPr>
              <a:t>도급대금</a:t>
            </a:r>
            <a:br>
              <a:rPr kumimoji="0" lang="en-US" altLang="ko-KR" sz="1200" b="1" dirty="0">
                <a:solidFill>
                  <a:srgbClr val="FF0000"/>
                </a:solidFill>
                <a:latin typeface="맑은 고딕"/>
                <a:ea typeface="맑은 고딕"/>
              </a:rPr>
            </a:br>
            <a:r>
              <a:rPr kumimoji="0" lang="ko-KR" altLang="en-US" sz="1200" b="1" dirty="0">
                <a:solidFill>
                  <a:srgbClr val="FF0000"/>
                </a:solidFill>
                <a:latin typeface="맑은 고딕"/>
                <a:ea typeface="맑은 고딕"/>
              </a:rPr>
              <a:t>지급</a:t>
            </a:r>
            <a:endParaRPr kumimoji="0" lang="en-US" altLang="ko-KR" sz="1000" dirty="0">
              <a:latin typeface="맑은 고딕" pitchFamily="50" charset="-127"/>
              <a:ea typeface="맑은 고딕" pitchFamily="50" charset="-127"/>
            </a:endParaRPr>
          </a:p>
        </p:txBody>
      </p:sp>
      <p:sp>
        <p:nvSpPr>
          <p:cNvPr id="28" name="Text Box 13"/>
          <p:cNvSpPr txBox="1">
            <a:spLocks noChangeArrowheads="1"/>
          </p:cNvSpPr>
          <p:nvPr/>
        </p:nvSpPr>
        <p:spPr bwMode="auto">
          <a:xfrm>
            <a:off x="5436095" y="1822755"/>
            <a:ext cx="10779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algn="ctr" eaLnBrk="1" hangingPunct="1">
              <a:spcBef>
                <a:spcPct val="20000"/>
              </a:spcBef>
            </a:pPr>
            <a:r>
              <a:rPr kumimoji="0" lang="ko-KR" altLang="en-US" sz="1200" b="1" dirty="0">
                <a:solidFill>
                  <a:srgbClr val="FF0000"/>
                </a:solidFill>
                <a:latin typeface="맑은 고딕"/>
                <a:ea typeface="맑은 고딕"/>
              </a:rPr>
              <a:t>하도급대금</a:t>
            </a:r>
            <a:r>
              <a:rPr kumimoji="0" lang="en-US" altLang="ko-KR" sz="1200" b="1" dirty="0">
                <a:solidFill>
                  <a:srgbClr val="FF0000"/>
                </a:solidFill>
                <a:latin typeface="맑은 고딕"/>
                <a:ea typeface="맑은 고딕"/>
              </a:rPr>
              <a:t>* </a:t>
            </a:r>
            <a:r>
              <a:rPr kumimoji="0" lang="ko-KR" altLang="en-US" sz="1200" b="1" dirty="0">
                <a:solidFill>
                  <a:srgbClr val="FF0000"/>
                </a:solidFill>
                <a:latin typeface="맑은 고딕"/>
                <a:ea typeface="맑은 고딕"/>
              </a:rPr>
              <a:t>지급</a:t>
            </a:r>
            <a:endParaRPr kumimoji="0" lang="en-US" altLang="ko-KR" sz="1000" dirty="0">
              <a:latin typeface="맑은 고딕" pitchFamily="50" charset="-127"/>
              <a:ea typeface="맑은 고딕" pitchFamily="50" charset="-127"/>
            </a:endParaRPr>
          </a:p>
        </p:txBody>
      </p:sp>
      <p:sp>
        <p:nvSpPr>
          <p:cNvPr id="29" name="Rectangle 16"/>
          <p:cNvSpPr>
            <a:spLocks noChangeArrowheads="1"/>
          </p:cNvSpPr>
          <p:nvPr/>
        </p:nvSpPr>
        <p:spPr bwMode="auto">
          <a:xfrm>
            <a:off x="971600" y="3661067"/>
            <a:ext cx="1600200" cy="648271"/>
          </a:xfrm>
          <a:prstGeom prst="rect">
            <a:avLst/>
          </a:prstGeom>
          <a:solidFill>
            <a:schemeClr val="tx2">
              <a:lumMod val="60000"/>
              <a:lumOff val="40000"/>
            </a:schemeClr>
          </a:solidFill>
          <a:ln>
            <a:noFill/>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lnSpc>
                <a:spcPct val="90000"/>
              </a:lnSpc>
              <a:defRPr/>
            </a:pPr>
            <a:r>
              <a:rPr lang="ko-KR" altLang="en-US" sz="1200" b="1" dirty="0">
                <a:solidFill>
                  <a:schemeClr val="bg1"/>
                </a:solidFill>
                <a:latin typeface="+mj-ea"/>
                <a:ea typeface="+mj-ea"/>
              </a:rPr>
              <a:t>발주자</a:t>
            </a:r>
            <a:endParaRPr lang="en-US" altLang="ko-KR" sz="1200" b="1" dirty="0">
              <a:solidFill>
                <a:schemeClr val="bg1"/>
              </a:solidFill>
              <a:latin typeface="+mj-ea"/>
              <a:ea typeface="+mj-ea"/>
            </a:endParaRPr>
          </a:p>
        </p:txBody>
      </p:sp>
      <p:sp>
        <p:nvSpPr>
          <p:cNvPr id="30" name="Rectangle 16"/>
          <p:cNvSpPr>
            <a:spLocks noChangeArrowheads="1"/>
          </p:cNvSpPr>
          <p:nvPr/>
        </p:nvSpPr>
        <p:spPr bwMode="auto">
          <a:xfrm>
            <a:off x="3849101" y="3645024"/>
            <a:ext cx="1444130" cy="664314"/>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pPr algn="ctr" eaLnBrk="0" hangingPunct="0">
              <a:lnSpc>
                <a:spcPct val="90000"/>
              </a:lnSpc>
              <a:defRPr/>
            </a:pPr>
            <a:r>
              <a:rPr lang="ko-KR" altLang="en-US" sz="1400" b="1" dirty="0">
                <a:solidFill>
                  <a:schemeClr val="tx1"/>
                </a:solidFill>
                <a:latin typeface="+mj-ea"/>
                <a:ea typeface="+mj-ea"/>
              </a:rPr>
              <a:t>원사업자</a:t>
            </a:r>
            <a:endParaRPr lang="en-US" altLang="ko-KR" sz="1400" b="1" dirty="0">
              <a:solidFill>
                <a:schemeClr val="tx1"/>
              </a:solidFill>
              <a:latin typeface="+mj-ea"/>
              <a:ea typeface="+mj-ea"/>
            </a:endParaRPr>
          </a:p>
          <a:p>
            <a:pPr algn="ctr" eaLnBrk="0" hangingPunct="0">
              <a:lnSpc>
                <a:spcPct val="90000"/>
              </a:lnSpc>
              <a:defRPr/>
            </a:pPr>
            <a:r>
              <a:rPr lang="en-US" altLang="ko-KR" sz="1400" b="1" dirty="0">
                <a:solidFill>
                  <a:schemeClr val="tx1"/>
                </a:solidFill>
                <a:latin typeface="+mj-ea"/>
                <a:ea typeface="+mj-ea"/>
              </a:rPr>
              <a:t>DEFAULT</a:t>
            </a:r>
          </a:p>
        </p:txBody>
      </p:sp>
      <p:sp>
        <p:nvSpPr>
          <p:cNvPr id="34" name="Rectangle 16"/>
          <p:cNvSpPr>
            <a:spLocks noChangeArrowheads="1"/>
          </p:cNvSpPr>
          <p:nvPr/>
        </p:nvSpPr>
        <p:spPr bwMode="auto">
          <a:xfrm>
            <a:off x="6545535" y="3661067"/>
            <a:ext cx="1627380" cy="648271"/>
          </a:xfrm>
          <a:prstGeom prst="rect">
            <a:avLst/>
          </a:prstGeom>
          <a:solidFill>
            <a:schemeClr val="tx2">
              <a:lumMod val="60000"/>
              <a:lumOff val="40000"/>
            </a:schemeClr>
          </a:solidFill>
          <a:ln>
            <a:noFill/>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lnSpc>
                <a:spcPct val="90000"/>
              </a:lnSpc>
              <a:defRPr/>
            </a:pPr>
            <a:r>
              <a:rPr lang="ko-KR" altLang="en-US" sz="1200" b="1" dirty="0">
                <a:solidFill>
                  <a:schemeClr val="bg1"/>
                </a:solidFill>
                <a:latin typeface="+mj-ea"/>
              </a:rPr>
              <a:t>수급사업자</a:t>
            </a:r>
            <a:endParaRPr lang="en-US" altLang="ko-KR" sz="1200" b="1" dirty="0">
              <a:solidFill>
                <a:schemeClr val="bg1"/>
              </a:solidFill>
              <a:latin typeface="+mj-ea"/>
            </a:endParaRPr>
          </a:p>
        </p:txBody>
      </p:sp>
      <p:cxnSp>
        <p:nvCxnSpPr>
          <p:cNvPr id="45" name="직선 화살표 연결선 44"/>
          <p:cNvCxnSpPr/>
          <p:nvPr/>
        </p:nvCxnSpPr>
        <p:spPr>
          <a:xfrm>
            <a:off x="2600375" y="3978971"/>
            <a:ext cx="1185676" cy="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48" name="직선 화살표 연결선 47"/>
          <p:cNvCxnSpPr/>
          <p:nvPr/>
        </p:nvCxnSpPr>
        <p:spPr>
          <a:xfrm>
            <a:off x="5363164" y="3978971"/>
            <a:ext cx="1185676" cy="0"/>
          </a:xfrm>
          <a:prstGeom prst="straightConnector1">
            <a:avLst/>
          </a:prstGeom>
          <a:ln w="25400">
            <a:prstDash val="sysDash"/>
            <a:tailEnd type="arrow"/>
          </a:ln>
        </p:spPr>
        <p:style>
          <a:lnRef idx="2">
            <a:schemeClr val="accent2"/>
          </a:lnRef>
          <a:fillRef idx="0">
            <a:schemeClr val="accent2"/>
          </a:fillRef>
          <a:effectRef idx="1">
            <a:schemeClr val="accent2"/>
          </a:effectRef>
          <a:fontRef idx="minor">
            <a:schemeClr val="tx1"/>
          </a:fontRef>
        </p:style>
      </p:cxnSp>
      <p:sp>
        <p:nvSpPr>
          <p:cNvPr id="50" name="Text Box 13"/>
          <p:cNvSpPr txBox="1">
            <a:spLocks noChangeArrowheads="1"/>
          </p:cNvSpPr>
          <p:nvPr/>
        </p:nvSpPr>
        <p:spPr bwMode="auto">
          <a:xfrm>
            <a:off x="2577288" y="4088105"/>
            <a:ext cx="12087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algn="ctr" eaLnBrk="1" hangingPunct="1">
              <a:spcBef>
                <a:spcPct val="20000"/>
              </a:spcBef>
            </a:pPr>
            <a:r>
              <a:rPr kumimoji="0" lang="ko-KR" altLang="en-US" sz="1200" b="1" dirty="0">
                <a:solidFill>
                  <a:srgbClr val="FF0000"/>
                </a:solidFill>
                <a:latin typeface="맑은 고딕"/>
                <a:ea typeface="맑은 고딕"/>
              </a:rPr>
              <a:t>대금지급불가</a:t>
            </a:r>
            <a:endParaRPr kumimoji="0" lang="en-US" altLang="ko-KR" sz="1000" dirty="0">
              <a:latin typeface="맑은 고딕" pitchFamily="50" charset="-127"/>
              <a:ea typeface="맑은 고딕" pitchFamily="50" charset="-127"/>
            </a:endParaRPr>
          </a:p>
        </p:txBody>
      </p:sp>
      <p:sp>
        <p:nvSpPr>
          <p:cNvPr id="51" name="Text Box 13"/>
          <p:cNvSpPr txBox="1">
            <a:spLocks noChangeArrowheads="1"/>
          </p:cNvSpPr>
          <p:nvPr/>
        </p:nvSpPr>
        <p:spPr bwMode="auto">
          <a:xfrm>
            <a:off x="5402188" y="4088105"/>
            <a:ext cx="10779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algn="ctr" eaLnBrk="1" hangingPunct="1">
              <a:spcBef>
                <a:spcPct val="20000"/>
              </a:spcBef>
            </a:pPr>
            <a:r>
              <a:rPr kumimoji="0" lang="ko-KR" altLang="en-US" sz="1200" b="1" dirty="0">
                <a:solidFill>
                  <a:srgbClr val="FF0000"/>
                </a:solidFill>
                <a:latin typeface="맑은 고딕"/>
                <a:ea typeface="맑은 고딕"/>
              </a:rPr>
              <a:t>체불</a:t>
            </a:r>
            <a:endParaRPr kumimoji="0" lang="en-US" altLang="ko-KR" sz="1000" dirty="0">
              <a:latin typeface="맑은 고딕" pitchFamily="50" charset="-127"/>
              <a:ea typeface="맑은 고딕" pitchFamily="50" charset="-127"/>
            </a:endParaRPr>
          </a:p>
        </p:txBody>
      </p:sp>
      <p:sp>
        <p:nvSpPr>
          <p:cNvPr id="41" name="Text Box 13"/>
          <p:cNvSpPr txBox="1">
            <a:spLocks noChangeArrowheads="1"/>
          </p:cNvSpPr>
          <p:nvPr/>
        </p:nvSpPr>
        <p:spPr bwMode="auto">
          <a:xfrm>
            <a:off x="828098" y="4447448"/>
            <a:ext cx="7628821" cy="740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eaLnBrk="1" hangingPunct="1">
              <a:lnSpc>
                <a:spcPct val="150000"/>
              </a:lnSpc>
              <a:spcBef>
                <a:spcPct val="20000"/>
              </a:spcBef>
            </a:pPr>
            <a:r>
              <a:rPr kumimoji="0" lang="ko-KR" altLang="en-US" sz="1400" b="1" dirty="0">
                <a:solidFill>
                  <a:srgbClr val="FF0000"/>
                </a:solidFill>
                <a:latin typeface="맑은 고딕" pitchFamily="50" charset="-127"/>
                <a:ea typeface="맑은 고딕" pitchFamily="50" charset="-127"/>
              </a:rPr>
              <a:t>① 공사 진행 리스크 증대</a:t>
            </a:r>
            <a:r>
              <a:rPr kumimoji="0" lang="en-US" altLang="ko-KR" sz="1400" b="1" dirty="0">
                <a:solidFill>
                  <a:srgbClr val="FF0000"/>
                </a:solidFill>
                <a:latin typeface="맑은 고딕" pitchFamily="50" charset="-127"/>
                <a:ea typeface="맑은 고딕" pitchFamily="50" charset="-127"/>
              </a:rPr>
              <a:t>: </a:t>
            </a:r>
            <a:r>
              <a:rPr kumimoji="0" lang="ko-KR" altLang="en-US" sz="1400" b="1" dirty="0">
                <a:solidFill>
                  <a:srgbClr val="FF0000"/>
                </a:solidFill>
                <a:latin typeface="맑은 고딕" pitchFamily="50" charset="-127"/>
                <a:ea typeface="맑은 고딕" pitchFamily="50" charset="-127"/>
              </a:rPr>
              <a:t>가압류 등 제한물권 통지로 자금집행 불가 </a:t>
            </a:r>
            <a:r>
              <a:rPr kumimoji="0" lang="en-US" altLang="ko-KR" sz="1400" b="1" dirty="0">
                <a:solidFill>
                  <a:srgbClr val="FF0000"/>
                </a:solidFill>
                <a:latin typeface="맑은 고딕" pitchFamily="50" charset="-127"/>
                <a:ea typeface="맑은 고딕" pitchFamily="50" charset="-127"/>
              </a:rPr>
              <a:t>/ </a:t>
            </a:r>
            <a:r>
              <a:rPr kumimoji="0" lang="ko-KR" altLang="en-US" sz="1400" b="1" dirty="0">
                <a:solidFill>
                  <a:srgbClr val="FF0000"/>
                </a:solidFill>
                <a:latin typeface="맑은 고딕" pitchFamily="50" charset="-127"/>
                <a:ea typeface="맑은 고딕" pitchFamily="50" charset="-127"/>
              </a:rPr>
              <a:t>체불로 인한 파업 등</a:t>
            </a:r>
            <a:endParaRPr kumimoji="0" lang="en-US" altLang="ko-KR" sz="1400" b="1" dirty="0">
              <a:solidFill>
                <a:srgbClr val="FF0000"/>
              </a:solidFill>
              <a:latin typeface="맑은 고딕" pitchFamily="50" charset="-127"/>
              <a:ea typeface="맑은 고딕" pitchFamily="50" charset="-127"/>
            </a:endParaRPr>
          </a:p>
          <a:p>
            <a:pPr eaLnBrk="1" hangingPunct="1">
              <a:lnSpc>
                <a:spcPct val="150000"/>
              </a:lnSpc>
              <a:spcBef>
                <a:spcPct val="20000"/>
              </a:spcBef>
            </a:pPr>
            <a:r>
              <a:rPr kumimoji="0" lang="ko-KR" altLang="en-US" sz="1400" b="1" dirty="0">
                <a:solidFill>
                  <a:srgbClr val="FF0000"/>
                </a:solidFill>
                <a:latin typeface="맑은 고딕" pitchFamily="50" charset="-127"/>
                <a:ea typeface="맑은 고딕" pitchFamily="50" charset="-127"/>
              </a:rPr>
              <a:t>② 발주자의 관리업무 폭증</a:t>
            </a:r>
            <a:r>
              <a:rPr kumimoji="0" lang="en-US" altLang="ko-KR" sz="1400" b="1" dirty="0">
                <a:solidFill>
                  <a:srgbClr val="FF0000"/>
                </a:solidFill>
                <a:latin typeface="맑은 고딕" pitchFamily="50" charset="-127"/>
                <a:ea typeface="맑은 고딕" pitchFamily="50" charset="-127"/>
              </a:rPr>
              <a:t>: </a:t>
            </a:r>
            <a:r>
              <a:rPr kumimoji="0" lang="ko-KR" altLang="en-US" sz="1400" b="1" dirty="0">
                <a:solidFill>
                  <a:srgbClr val="FF0000"/>
                </a:solidFill>
                <a:latin typeface="맑은 고딕" pitchFamily="50" charset="-127"/>
                <a:ea typeface="맑은 고딕" pitchFamily="50" charset="-127"/>
              </a:rPr>
              <a:t>부실 원사업자 관리업무 </a:t>
            </a:r>
            <a:r>
              <a:rPr kumimoji="0" lang="en-US" altLang="ko-KR" sz="1400" b="1" dirty="0">
                <a:solidFill>
                  <a:srgbClr val="FF0000"/>
                </a:solidFill>
                <a:latin typeface="맑은 고딕" pitchFamily="50" charset="-127"/>
                <a:ea typeface="맑은 고딕" pitchFamily="50" charset="-127"/>
              </a:rPr>
              <a:t>/ </a:t>
            </a:r>
            <a:r>
              <a:rPr kumimoji="0" lang="ko-KR" altLang="en-US" sz="1400" b="1" dirty="0">
                <a:solidFill>
                  <a:srgbClr val="FF0000"/>
                </a:solidFill>
                <a:latin typeface="맑은 고딕" pitchFamily="50" charset="-127"/>
                <a:ea typeface="맑은 고딕" pitchFamily="50" charset="-127"/>
              </a:rPr>
              <a:t>체불 해결을 위한 수급사업자에게 직불</a:t>
            </a:r>
            <a:endParaRPr kumimoji="0" lang="en-US" altLang="ko-KR" sz="1400" b="1" dirty="0">
              <a:solidFill>
                <a:srgbClr val="FF0000"/>
              </a:solidFill>
              <a:latin typeface="맑은 고딕" pitchFamily="50" charset="-127"/>
              <a:ea typeface="맑은 고딕" pitchFamily="50" charset="-127"/>
            </a:endParaRPr>
          </a:p>
        </p:txBody>
      </p:sp>
      <p:grpSp>
        <p:nvGrpSpPr>
          <p:cNvPr id="9" name="그룹 8"/>
          <p:cNvGrpSpPr/>
          <p:nvPr/>
        </p:nvGrpSpPr>
        <p:grpSpPr>
          <a:xfrm>
            <a:off x="3088407" y="3870573"/>
            <a:ext cx="176020" cy="201166"/>
            <a:chOff x="-1980728" y="2924944"/>
            <a:chExt cx="504056" cy="576064"/>
          </a:xfrm>
        </p:grpSpPr>
        <p:cxnSp>
          <p:nvCxnSpPr>
            <p:cNvPr id="43" name="직선 화살표 연결선 42"/>
            <p:cNvCxnSpPr/>
            <p:nvPr/>
          </p:nvCxnSpPr>
          <p:spPr>
            <a:xfrm flipV="1">
              <a:off x="-1980728" y="2924944"/>
              <a:ext cx="504056" cy="576064"/>
            </a:xfrm>
            <a:prstGeom prst="straightConnector1">
              <a:avLst/>
            </a:prstGeom>
            <a:ln w="38100">
              <a:solidFill>
                <a:srgbClr val="FF0000"/>
              </a:solidFill>
              <a:tailEnd type="none"/>
            </a:ln>
          </p:spPr>
          <p:style>
            <a:lnRef idx="2">
              <a:schemeClr val="accent2"/>
            </a:lnRef>
            <a:fillRef idx="0">
              <a:schemeClr val="accent2"/>
            </a:fillRef>
            <a:effectRef idx="1">
              <a:schemeClr val="accent2"/>
            </a:effectRef>
            <a:fontRef idx="minor">
              <a:schemeClr val="tx1"/>
            </a:fontRef>
          </p:style>
        </p:cxnSp>
        <p:cxnSp>
          <p:nvCxnSpPr>
            <p:cNvPr id="44" name="직선 화살표 연결선 43"/>
            <p:cNvCxnSpPr/>
            <p:nvPr/>
          </p:nvCxnSpPr>
          <p:spPr>
            <a:xfrm flipH="1" flipV="1">
              <a:off x="-1980728" y="2924944"/>
              <a:ext cx="504056" cy="576064"/>
            </a:xfrm>
            <a:prstGeom prst="straightConnector1">
              <a:avLst/>
            </a:prstGeom>
            <a:ln w="38100">
              <a:solidFill>
                <a:srgbClr val="FF0000"/>
              </a:solidFill>
              <a:tailEnd type="none"/>
            </a:ln>
          </p:spPr>
          <p:style>
            <a:lnRef idx="2">
              <a:schemeClr val="accent2"/>
            </a:lnRef>
            <a:fillRef idx="0">
              <a:schemeClr val="accent2"/>
            </a:fillRef>
            <a:effectRef idx="1">
              <a:schemeClr val="accent2"/>
            </a:effectRef>
            <a:fontRef idx="minor">
              <a:schemeClr val="tx1"/>
            </a:fontRef>
          </p:style>
        </p:cxnSp>
      </p:grpSp>
      <p:grpSp>
        <p:nvGrpSpPr>
          <p:cNvPr id="46" name="그룹 45"/>
          <p:cNvGrpSpPr/>
          <p:nvPr/>
        </p:nvGrpSpPr>
        <p:grpSpPr>
          <a:xfrm>
            <a:off x="5867992" y="3870573"/>
            <a:ext cx="176020" cy="201166"/>
            <a:chOff x="-1980728" y="2924944"/>
            <a:chExt cx="504056" cy="576064"/>
          </a:xfrm>
        </p:grpSpPr>
        <p:cxnSp>
          <p:nvCxnSpPr>
            <p:cNvPr id="47" name="직선 화살표 연결선 46"/>
            <p:cNvCxnSpPr/>
            <p:nvPr/>
          </p:nvCxnSpPr>
          <p:spPr>
            <a:xfrm flipV="1">
              <a:off x="-1980728" y="2924944"/>
              <a:ext cx="504056" cy="576064"/>
            </a:xfrm>
            <a:prstGeom prst="straightConnector1">
              <a:avLst/>
            </a:prstGeom>
            <a:ln w="38100">
              <a:solidFill>
                <a:srgbClr val="FF0000"/>
              </a:solidFill>
              <a:tailEnd type="none"/>
            </a:ln>
          </p:spPr>
          <p:style>
            <a:lnRef idx="2">
              <a:schemeClr val="accent2"/>
            </a:lnRef>
            <a:fillRef idx="0">
              <a:schemeClr val="accent2"/>
            </a:fillRef>
            <a:effectRef idx="1">
              <a:schemeClr val="accent2"/>
            </a:effectRef>
            <a:fontRef idx="minor">
              <a:schemeClr val="tx1"/>
            </a:fontRef>
          </p:style>
        </p:cxnSp>
        <p:cxnSp>
          <p:nvCxnSpPr>
            <p:cNvPr id="49" name="직선 화살표 연결선 48"/>
            <p:cNvCxnSpPr/>
            <p:nvPr/>
          </p:nvCxnSpPr>
          <p:spPr>
            <a:xfrm flipH="1" flipV="1">
              <a:off x="-1980728" y="2924944"/>
              <a:ext cx="504056" cy="576064"/>
            </a:xfrm>
            <a:prstGeom prst="straightConnector1">
              <a:avLst/>
            </a:prstGeom>
            <a:ln w="38100">
              <a:solidFill>
                <a:srgbClr val="FF0000"/>
              </a:solidFill>
              <a:tailEnd type="none"/>
            </a:ln>
          </p:spPr>
          <p:style>
            <a:lnRef idx="2">
              <a:schemeClr val="accent2"/>
            </a:lnRef>
            <a:fillRef idx="0">
              <a:schemeClr val="accent2"/>
            </a:fillRef>
            <a:effectRef idx="1">
              <a:schemeClr val="accent2"/>
            </a:effectRef>
            <a:fontRef idx="minor">
              <a:schemeClr val="tx1"/>
            </a:fontRef>
          </p:style>
        </p:cxnSp>
      </p:grpSp>
      <p:sp>
        <p:nvSpPr>
          <p:cNvPr id="33" name="Text Box 13"/>
          <p:cNvSpPr txBox="1">
            <a:spLocks noChangeArrowheads="1"/>
          </p:cNvSpPr>
          <p:nvPr/>
        </p:nvSpPr>
        <p:spPr bwMode="auto">
          <a:xfrm>
            <a:off x="1979712" y="2386159"/>
            <a:ext cx="200754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eaLnBrk="1" hangingPunct="1">
              <a:spcBef>
                <a:spcPct val="20000"/>
              </a:spcBef>
            </a:pPr>
            <a:r>
              <a:rPr kumimoji="0" lang="en-US" altLang="ko-KR" sz="1000" dirty="0">
                <a:latin typeface="맑은 고딕" pitchFamily="50" charset="-127"/>
                <a:ea typeface="맑은 고딕" pitchFamily="50" charset="-127"/>
              </a:rPr>
              <a:t>ex.</a:t>
            </a:r>
            <a:r>
              <a:rPr kumimoji="0" lang="ko-KR" altLang="en-US" sz="1000" dirty="0">
                <a:latin typeface="맑은 고딕" pitchFamily="50" charset="-127"/>
                <a:ea typeface="맑은 고딕" pitchFamily="50" charset="-127"/>
              </a:rPr>
              <a:t> 부실 </a:t>
            </a:r>
            <a:r>
              <a:rPr kumimoji="0" lang="en-US" altLang="ko-KR" sz="1000" dirty="0">
                <a:latin typeface="맑은 고딕" pitchFamily="50" charset="-127"/>
                <a:ea typeface="맑은 고딕" pitchFamily="50" charset="-127"/>
              </a:rPr>
              <a:t>: </a:t>
            </a:r>
            <a:r>
              <a:rPr kumimoji="0" lang="ko-KR" altLang="en-US" sz="1000" dirty="0">
                <a:latin typeface="맑은 고딕" pitchFamily="50" charset="-127"/>
                <a:ea typeface="맑은 고딕" pitchFamily="50" charset="-127"/>
              </a:rPr>
              <a:t>대출연체</a:t>
            </a:r>
            <a:r>
              <a:rPr kumimoji="0" lang="en-US" altLang="ko-KR" sz="1000" dirty="0">
                <a:latin typeface="맑은 고딕" pitchFamily="50" charset="-127"/>
                <a:ea typeface="맑은 고딕" pitchFamily="50" charset="-127"/>
              </a:rPr>
              <a:t>, </a:t>
            </a:r>
            <a:r>
              <a:rPr kumimoji="0" lang="ko-KR" altLang="en-US" sz="1000" dirty="0" err="1">
                <a:latin typeface="맑은 고딕" pitchFamily="50" charset="-127"/>
                <a:ea typeface="맑은 고딕" pitchFamily="50" charset="-127"/>
              </a:rPr>
              <a:t>조세체납</a:t>
            </a:r>
            <a:r>
              <a:rPr kumimoji="0" lang="en-US" altLang="ko-KR" sz="1000" dirty="0">
                <a:latin typeface="맑은 고딕" pitchFamily="50" charset="-127"/>
                <a:ea typeface="맑은 고딕" pitchFamily="50" charset="-127"/>
              </a:rPr>
              <a:t>, </a:t>
            </a:r>
          </a:p>
          <a:p>
            <a:pPr eaLnBrk="1" hangingPunct="1">
              <a:spcBef>
                <a:spcPct val="20000"/>
              </a:spcBef>
            </a:pPr>
            <a:r>
              <a:rPr kumimoji="0" lang="ko-KR" altLang="en-US" sz="1000" dirty="0">
                <a:latin typeface="맑은 고딕" pitchFamily="50" charset="-127"/>
                <a:ea typeface="맑은 고딕" pitchFamily="50" charset="-127"/>
              </a:rPr>
              <a:t>             </a:t>
            </a:r>
            <a:r>
              <a:rPr kumimoji="0" lang="ko-KR" altLang="en-US" sz="1000" b="1" dirty="0">
                <a:solidFill>
                  <a:srgbClr val="FF0000"/>
                </a:solidFill>
                <a:effectLst>
                  <a:outerShdw blurRad="38100" dist="38100" dir="2700000" algn="tl">
                    <a:srgbClr val="000000">
                      <a:alpha val="43137"/>
                    </a:srgbClr>
                  </a:outerShdw>
                </a:effectLst>
                <a:latin typeface="맑은 고딕" pitchFamily="50" charset="-127"/>
                <a:ea typeface="맑은 고딕" pitchFamily="50" charset="-127"/>
              </a:rPr>
              <a:t>보증서 발급 불가 </a:t>
            </a:r>
            <a:r>
              <a:rPr kumimoji="0" lang="ko-KR" altLang="en-US" sz="1000" dirty="0">
                <a:latin typeface="맑은 고딕" pitchFamily="50" charset="-127"/>
                <a:ea typeface="맑은 고딕" pitchFamily="50" charset="-127"/>
              </a:rPr>
              <a:t>등</a:t>
            </a:r>
            <a:endParaRPr kumimoji="0" lang="en-US" altLang="ko-KR" sz="1000" dirty="0">
              <a:latin typeface="맑은 고딕" pitchFamily="50" charset="-127"/>
              <a:ea typeface="맑은 고딕" pitchFamily="50" charset="-127"/>
            </a:endParaRPr>
          </a:p>
        </p:txBody>
      </p:sp>
      <p:sp>
        <p:nvSpPr>
          <p:cNvPr id="36" name="TextBox 35">
            <a:extLst>
              <a:ext uri="{FF2B5EF4-FFF2-40B4-BE49-F238E27FC236}">
                <a16:creationId xmlns:a16="http://schemas.microsoft.com/office/drawing/2014/main" id="{C520293A-C865-4CD2-A9AF-1FED862E080C}"/>
              </a:ext>
            </a:extLst>
          </p:cNvPr>
          <p:cNvSpPr txBox="1"/>
          <p:nvPr/>
        </p:nvSpPr>
        <p:spPr>
          <a:xfrm>
            <a:off x="824072" y="5187587"/>
            <a:ext cx="7564351" cy="400110"/>
          </a:xfrm>
          <a:prstGeom prst="rect">
            <a:avLst/>
          </a:prstGeom>
          <a:noFill/>
        </p:spPr>
        <p:txBody>
          <a:bodyPr wrap="square">
            <a:spAutoFit/>
          </a:bodyPr>
          <a:lstStyle/>
          <a:p>
            <a:r>
              <a:rPr lang="en-US" altLang="ko-KR" sz="1000" dirty="0"/>
              <a:t>※ </a:t>
            </a:r>
            <a:r>
              <a:rPr lang="ko-KR" altLang="en-US" sz="1000" dirty="0"/>
              <a:t>고용노동부 연도별 임금체불 금액 </a:t>
            </a:r>
            <a:br>
              <a:rPr lang="en-US" altLang="ko-KR" sz="1000" dirty="0"/>
            </a:br>
            <a:r>
              <a:rPr lang="en-US" altLang="ko-KR" sz="1000" dirty="0"/>
              <a:t>     :  ’15</a:t>
            </a:r>
            <a:r>
              <a:rPr lang="ko-KR" altLang="en-US" sz="1000" dirty="0"/>
              <a:t>년 </a:t>
            </a:r>
            <a:r>
              <a:rPr lang="en-US" altLang="ko-KR" sz="1000" dirty="0"/>
              <a:t>1</a:t>
            </a:r>
            <a:r>
              <a:rPr lang="ko-KR" altLang="en-US" sz="1000" dirty="0"/>
              <a:t>조</a:t>
            </a:r>
            <a:r>
              <a:rPr lang="en-US" altLang="ko-KR" sz="1000" dirty="0"/>
              <a:t>2993</a:t>
            </a:r>
            <a:r>
              <a:rPr lang="ko-KR" altLang="en-US" sz="1000" dirty="0"/>
              <a:t>억원</a:t>
            </a:r>
            <a:r>
              <a:rPr lang="en-US" altLang="ko-KR" sz="1000" dirty="0"/>
              <a:t>, ’16</a:t>
            </a:r>
            <a:r>
              <a:rPr lang="ko-KR" altLang="en-US" sz="1000" dirty="0"/>
              <a:t>년 </a:t>
            </a:r>
            <a:r>
              <a:rPr lang="en-US" altLang="ko-KR" sz="1000" dirty="0"/>
              <a:t>1</a:t>
            </a:r>
            <a:r>
              <a:rPr lang="ko-KR" altLang="en-US" sz="1000" dirty="0"/>
              <a:t>조</a:t>
            </a:r>
            <a:r>
              <a:rPr lang="en-US" altLang="ko-KR" sz="1000" dirty="0"/>
              <a:t>4286</a:t>
            </a:r>
            <a:r>
              <a:rPr lang="ko-KR" altLang="en-US" sz="1000" dirty="0"/>
              <a:t>억원</a:t>
            </a:r>
            <a:r>
              <a:rPr lang="en-US" altLang="ko-KR" sz="1000" dirty="0"/>
              <a:t>, ’17</a:t>
            </a:r>
            <a:r>
              <a:rPr lang="ko-KR" altLang="en-US" sz="1000" dirty="0"/>
              <a:t>년 </a:t>
            </a:r>
            <a:r>
              <a:rPr lang="en-US" altLang="ko-KR" sz="1000" dirty="0"/>
              <a:t>1</a:t>
            </a:r>
            <a:r>
              <a:rPr lang="ko-KR" altLang="en-US" sz="1000" dirty="0"/>
              <a:t>조</a:t>
            </a:r>
            <a:r>
              <a:rPr lang="en-US" altLang="ko-KR" sz="1000" dirty="0"/>
              <a:t>3811</a:t>
            </a:r>
            <a:r>
              <a:rPr lang="ko-KR" altLang="en-US" sz="1000" dirty="0"/>
              <a:t>억원</a:t>
            </a:r>
            <a:r>
              <a:rPr lang="en-US" altLang="ko-KR" sz="1000" dirty="0"/>
              <a:t>, ’18</a:t>
            </a:r>
            <a:r>
              <a:rPr lang="ko-KR" altLang="en-US" sz="1000" dirty="0"/>
              <a:t>년 </a:t>
            </a:r>
            <a:r>
              <a:rPr lang="en-US" altLang="ko-KR" sz="1000" dirty="0"/>
              <a:t>1</a:t>
            </a:r>
            <a:r>
              <a:rPr lang="ko-KR" altLang="en-US" sz="1000" dirty="0"/>
              <a:t>조</a:t>
            </a:r>
            <a:r>
              <a:rPr lang="en-US" altLang="ko-KR" sz="1000" dirty="0"/>
              <a:t>6472</a:t>
            </a:r>
            <a:r>
              <a:rPr lang="ko-KR" altLang="en-US" sz="1000" dirty="0"/>
              <a:t>억원</a:t>
            </a:r>
            <a:r>
              <a:rPr lang="en-US" altLang="ko-KR" sz="1000" dirty="0"/>
              <a:t>, ‘19</a:t>
            </a:r>
            <a:r>
              <a:rPr lang="ko-KR" altLang="en-US" sz="1000" dirty="0"/>
              <a:t>년 </a:t>
            </a:r>
            <a:r>
              <a:rPr lang="en-US" altLang="ko-KR" sz="1000" dirty="0"/>
              <a:t>1</a:t>
            </a:r>
            <a:r>
              <a:rPr lang="ko-KR" altLang="en-US" sz="1000" dirty="0"/>
              <a:t>조</a:t>
            </a:r>
            <a:r>
              <a:rPr lang="en-US" altLang="ko-KR" sz="1000" dirty="0"/>
              <a:t>7217</a:t>
            </a:r>
            <a:r>
              <a:rPr lang="ko-KR" altLang="en-US" sz="1000" dirty="0"/>
              <a:t>억원 으로 매년 증가 </a:t>
            </a:r>
          </a:p>
        </p:txBody>
      </p:sp>
      <p:sp>
        <p:nvSpPr>
          <p:cNvPr id="37" name="TextBox 36">
            <a:extLst>
              <a:ext uri="{FF2B5EF4-FFF2-40B4-BE49-F238E27FC236}">
                <a16:creationId xmlns:a16="http://schemas.microsoft.com/office/drawing/2014/main" id="{5BF62B93-580F-40CC-B5F5-3551ED97EA87}"/>
              </a:ext>
            </a:extLst>
          </p:cNvPr>
          <p:cNvSpPr txBox="1"/>
          <p:nvPr/>
        </p:nvSpPr>
        <p:spPr>
          <a:xfrm>
            <a:off x="5283487" y="2284420"/>
            <a:ext cx="3069011" cy="553998"/>
          </a:xfrm>
          <a:prstGeom prst="rect">
            <a:avLst/>
          </a:prstGeom>
          <a:noFill/>
        </p:spPr>
        <p:txBody>
          <a:bodyPr wrap="square">
            <a:spAutoFit/>
          </a:bodyPr>
          <a:lstStyle/>
          <a:p>
            <a:pPr lvl="0" latinLnBrk="1"/>
            <a:r>
              <a:rPr lang="en-US" altLang="ko-KR" sz="1000" b="0" dirty="0">
                <a:effectLst/>
                <a:latin typeface="+mj-ea"/>
                <a:ea typeface="+mj-ea"/>
              </a:rPr>
              <a:t>* </a:t>
            </a:r>
            <a:r>
              <a:rPr lang="ko-KR" altLang="en-US" sz="1000" b="0" dirty="0">
                <a:effectLst/>
                <a:latin typeface="+mj-ea"/>
                <a:ea typeface="+mj-ea"/>
              </a:rPr>
              <a:t>하도급 </a:t>
            </a:r>
            <a:r>
              <a:rPr lang="en-US" altLang="ko-KR" sz="1000" b="0" dirty="0">
                <a:effectLst/>
                <a:latin typeface="+mj-ea"/>
                <a:ea typeface="+mj-ea"/>
              </a:rPr>
              <a:t>: </a:t>
            </a:r>
            <a:r>
              <a:rPr lang="ko-KR" altLang="en-US" sz="1000" b="0" dirty="0">
                <a:effectLst/>
                <a:latin typeface="+mj-ea"/>
                <a:ea typeface="+mj-ea"/>
              </a:rPr>
              <a:t>하도급법상 </a:t>
            </a:r>
            <a:r>
              <a:rPr lang="ko-KR" altLang="en-US" sz="1000" b="0" dirty="0">
                <a:solidFill>
                  <a:srgbClr val="FF0000"/>
                </a:solidFill>
                <a:effectLst/>
                <a:latin typeface="+mj-ea"/>
                <a:ea typeface="+mj-ea"/>
              </a:rPr>
              <a:t>제조위탁</a:t>
            </a:r>
            <a:r>
              <a:rPr lang="en-US" altLang="ko-KR" sz="1000" b="0" dirty="0">
                <a:effectLst/>
                <a:latin typeface="+mj-ea"/>
                <a:ea typeface="+mj-ea"/>
              </a:rPr>
              <a:t>(</a:t>
            </a:r>
            <a:r>
              <a:rPr lang="ko-KR" altLang="en-US" sz="1000" b="0" dirty="0">
                <a:effectLst/>
                <a:latin typeface="+mj-ea"/>
                <a:ea typeface="+mj-ea"/>
              </a:rPr>
              <a:t>가공위탁 포함</a:t>
            </a:r>
            <a:r>
              <a:rPr lang="en-US" altLang="ko-KR" sz="1000" b="0" dirty="0">
                <a:effectLst/>
                <a:latin typeface="+mj-ea"/>
                <a:ea typeface="+mj-ea"/>
              </a:rPr>
              <a:t>), </a:t>
            </a:r>
            <a:br>
              <a:rPr lang="en-US" altLang="ko-KR" sz="1000" b="0" dirty="0">
                <a:effectLst/>
                <a:latin typeface="+mj-ea"/>
                <a:ea typeface="+mj-ea"/>
              </a:rPr>
            </a:br>
            <a:r>
              <a:rPr lang="en-US" altLang="ko-KR" sz="1000" b="0" dirty="0">
                <a:effectLst/>
                <a:latin typeface="+mj-ea"/>
                <a:ea typeface="+mj-ea"/>
              </a:rPr>
              <a:t>             </a:t>
            </a:r>
            <a:r>
              <a:rPr lang="ko-KR" altLang="en-US" sz="1000" b="0" dirty="0">
                <a:solidFill>
                  <a:srgbClr val="FF0000"/>
                </a:solidFill>
                <a:effectLst/>
                <a:latin typeface="+mj-ea"/>
                <a:ea typeface="+mj-ea"/>
              </a:rPr>
              <a:t>수리위탁</a:t>
            </a:r>
            <a:r>
              <a:rPr lang="en-US" altLang="ko-KR" sz="1000" b="0" dirty="0">
                <a:solidFill>
                  <a:srgbClr val="FF0000"/>
                </a:solidFill>
                <a:effectLst/>
                <a:latin typeface="+mj-ea"/>
                <a:ea typeface="+mj-ea"/>
              </a:rPr>
              <a:t>, </a:t>
            </a:r>
            <a:r>
              <a:rPr lang="ko-KR" altLang="en-US" sz="1000" b="0" dirty="0">
                <a:solidFill>
                  <a:srgbClr val="FF0000"/>
                </a:solidFill>
                <a:effectLst/>
                <a:latin typeface="+mj-ea"/>
                <a:ea typeface="+mj-ea"/>
              </a:rPr>
              <a:t>건설위탁</a:t>
            </a:r>
            <a:r>
              <a:rPr lang="en-US" altLang="ko-KR" sz="1000" b="0" dirty="0">
                <a:solidFill>
                  <a:srgbClr val="FF0000"/>
                </a:solidFill>
                <a:effectLst/>
                <a:latin typeface="+mj-ea"/>
                <a:ea typeface="+mj-ea"/>
              </a:rPr>
              <a:t>, </a:t>
            </a:r>
            <a:r>
              <a:rPr lang="ko-KR" altLang="en-US" sz="1000" b="0" dirty="0">
                <a:solidFill>
                  <a:srgbClr val="FF0000"/>
                </a:solidFill>
                <a:effectLst/>
                <a:latin typeface="+mj-ea"/>
                <a:ea typeface="+mj-ea"/>
              </a:rPr>
              <a:t>용역위탁 </a:t>
            </a:r>
            <a:r>
              <a:rPr lang="ko-KR" altLang="en-US" sz="1000" b="0" dirty="0">
                <a:effectLst/>
                <a:latin typeface="+mj-ea"/>
                <a:ea typeface="+mj-ea"/>
              </a:rPr>
              <a:t>등</a:t>
            </a:r>
            <a:br>
              <a:rPr lang="en-US" altLang="ko-KR" sz="1000" b="0" dirty="0">
                <a:effectLst/>
                <a:latin typeface="+mj-ea"/>
                <a:ea typeface="+mj-ea"/>
              </a:rPr>
            </a:br>
            <a:r>
              <a:rPr lang="en-US" altLang="ko-KR" sz="1000" b="0" dirty="0">
                <a:effectLst/>
                <a:latin typeface="+mj-ea"/>
                <a:ea typeface="+mj-ea"/>
              </a:rPr>
              <a:t>* </a:t>
            </a:r>
            <a:r>
              <a:rPr lang="ko-KR" altLang="en-US" sz="1000" b="0" dirty="0">
                <a:effectLst/>
                <a:latin typeface="+mj-ea"/>
                <a:ea typeface="+mj-ea"/>
              </a:rPr>
              <a:t>하도급대금 </a:t>
            </a:r>
            <a:r>
              <a:rPr lang="en-US" altLang="ko-KR" sz="1000" b="0" dirty="0">
                <a:effectLst/>
                <a:latin typeface="+mj-ea"/>
                <a:ea typeface="+mj-ea"/>
              </a:rPr>
              <a:t>: </a:t>
            </a:r>
            <a:r>
              <a:rPr lang="ko-KR" altLang="en-US" sz="1000" b="0" dirty="0">
                <a:solidFill>
                  <a:srgbClr val="FF0000"/>
                </a:solidFill>
                <a:effectLst/>
                <a:latin typeface="+mj-ea"/>
                <a:ea typeface="+mj-ea"/>
              </a:rPr>
              <a:t>제조</a:t>
            </a:r>
            <a:r>
              <a:rPr lang="en-US" altLang="ko-KR" sz="1000" b="0" dirty="0">
                <a:solidFill>
                  <a:srgbClr val="FF0000"/>
                </a:solidFill>
                <a:effectLst/>
                <a:latin typeface="+mj-ea"/>
                <a:ea typeface="+mj-ea"/>
              </a:rPr>
              <a:t>, </a:t>
            </a:r>
            <a:r>
              <a:rPr lang="ko-KR" altLang="en-US" sz="1000" b="0" dirty="0">
                <a:solidFill>
                  <a:srgbClr val="FF0000"/>
                </a:solidFill>
                <a:effectLst/>
                <a:latin typeface="+mj-ea"/>
                <a:ea typeface="+mj-ea"/>
              </a:rPr>
              <a:t>수리</a:t>
            </a:r>
            <a:r>
              <a:rPr lang="en-US" altLang="ko-KR" sz="1000" b="0" dirty="0">
                <a:solidFill>
                  <a:srgbClr val="FF0000"/>
                </a:solidFill>
                <a:effectLst/>
                <a:latin typeface="+mj-ea"/>
                <a:ea typeface="+mj-ea"/>
              </a:rPr>
              <a:t>, </a:t>
            </a:r>
            <a:r>
              <a:rPr lang="ko-KR" altLang="en-US" sz="1000" b="0" dirty="0">
                <a:solidFill>
                  <a:srgbClr val="FF0000"/>
                </a:solidFill>
                <a:effectLst/>
                <a:latin typeface="+mj-ea"/>
                <a:ea typeface="+mj-ea"/>
              </a:rPr>
              <a:t>시공</a:t>
            </a:r>
            <a:r>
              <a:rPr lang="en-US" altLang="ko-KR" sz="1000" b="0" dirty="0">
                <a:solidFill>
                  <a:srgbClr val="FF0000"/>
                </a:solidFill>
                <a:effectLst/>
                <a:latin typeface="+mj-ea"/>
                <a:ea typeface="+mj-ea"/>
              </a:rPr>
              <a:t>, </a:t>
            </a:r>
            <a:r>
              <a:rPr lang="ko-KR" altLang="en-US" sz="1000" b="0" dirty="0">
                <a:solidFill>
                  <a:srgbClr val="FF0000"/>
                </a:solidFill>
                <a:effectLst/>
                <a:latin typeface="+mj-ea"/>
                <a:ea typeface="+mj-ea"/>
              </a:rPr>
              <a:t>용역 등 수행 대가</a:t>
            </a:r>
            <a:endParaRPr lang="ko-KR" altLang="en-US" dirty="0">
              <a:solidFill>
                <a:srgbClr val="FF0000"/>
              </a:solidFill>
            </a:endParaRPr>
          </a:p>
        </p:txBody>
      </p:sp>
      <p:sp>
        <p:nvSpPr>
          <p:cNvPr id="40" name="오각형 39"/>
          <p:cNvSpPr/>
          <p:nvPr/>
        </p:nvSpPr>
        <p:spPr>
          <a:xfrm>
            <a:off x="6609059" y="86841"/>
            <a:ext cx="740133" cy="296338"/>
          </a:xfrm>
          <a:prstGeom prst="homePlate">
            <a:avLst>
              <a:gd name="adj" fmla="val 27608"/>
            </a:avLst>
          </a:prstGeom>
          <a:noFill/>
          <a:ln w="19050" cap="flat" cmpd="sng" algn="ctr">
            <a:solidFill>
              <a:srgbClr val="FF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rgbClr val="FF9900"/>
                </a:solidFill>
                <a:effectLst/>
                <a:uLnTx/>
                <a:uFillTx/>
                <a:latin typeface="맑은 고딕"/>
                <a:ea typeface="맑은 고딕" panose="020B0503020000020004" pitchFamily="50" charset="-127"/>
                <a:cs typeface="+mn-cs"/>
              </a:rPr>
              <a:t>Define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rgbClr val="FF9900"/>
                </a:solidFill>
                <a:effectLst/>
                <a:uLnTx/>
                <a:uFillTx/>
                <a:latin typeface="맑은 고딕"/>
                <a:ea typeface="맑은 고딕" panose="020B0503020000020004" pitchFamily="50" charset="-127"/>
                <a:cs typeface="+mn-cs"/>
              </a:rPr>
              <a:t>Measure</a:t>
            </a:r>
            <a:endParaRPr kumimoji="0" lang="ko-KR" altLang="en-US" sz="900" b="1" i="0" u="none" strike="noStrike" kern="0" cap="none" spc="0" normalizeH="0" baseline="0" noProof="0" dirty="0">
              <a:ln>
                <a:noFill/>
              </a:ln>
              <a:solidFill>
                <a:srgbClr val="FF9900"/>
              </a:solidFill>
              <a:effectLst/>
              <a:uLnTx/>
              <a:uFillTx/>
              <a:latin typeface="맑은 고딕"/>
              <a:ea typeface="맑은 고딕" panose="020B0503020000020004" pitchFamily="50" charset="-127"/>
              <a:cs typeface="+mn-cs"/>
            </a:endParaRPr>
          </a:p>
        </p:txBody>
      </p:sp>
      <p:sp>
        <p:nvSpPr>
          <p:cNvPr id="42" name="갈매기형 수장 41"/>
          <p:cNvSpPr/>
          <p:nvPr/>
        </p:nvSpPr>
        <p:spPr>
          <a:xfrm>
            <a:off x="7329140" y="86841"/>
            <a:ext cx="752203" cy="296338"/>
          </a:xfrm>
          <a:prstGeom prst="chevron">
            <a:avLst>
              <a:gd name="adj" fmla="val 27608"/>
            </a:avLst>
          </a:prstGeom>
          <a:noFill/>
          <a:ln w="9525" cap="flat" cmpd="sng" algn="ctr">
            <a:solidFill>
              <a:srgbClr val="FFFFFF"/>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0" i="0" u="none" strike="noStrike" kern="0" cap="none" spc="0" normalizeH="0" baseline="0" noProof="0" dirty="0">
                <a:ln>
                  <a:noFill/>
                </a:ln>
                <a:solidFill>
                  <a:srgbClr val="FFFFFF"/>
                </a:solidFill>
                <a:effectLst/>
                <a:uLnTx/>
                <a:uFillTx/>
                <a:latin typeface="맑은 고딕"/>
                <a:ea typeface="맑은 고딕" panose="020B0503020000020004" pitchFamily="50" charset="-127"/>
                <a:cs typeface="+mn-cs"/>
              </a:rPr>
              <a:t>Analyze</a:t>
            </a:r>
            <a:endParaRPr kumimoji="0" lang="ko-KR" altLang="en-US" sz="900" b="0" i="0" u="none" strike="noStrike" kern="0" cap="none" spc="0" normalizeH="0" baseline="0" noProof="0" dirty="0">
              <a:ln>
                <a:noFill/>
              </a:ln>
              <a:solidFill>
                <a:srgbClr val="FFFFFF"/>
              </a:solidFill>
              <a:effectLst/>
              <a:uLnTx/>
              <a:uFillTx/>
              <a:latin typeface="맑은 고딕"/>
              <a:ea typeface="맑은 고딕" panose="020B0503020000020004" pitchFamily="50" charset="-127"/>
              <a:cs typeface="+mn-cs"/>
            </a:endParaRPr>
          </a:p>
        </p:txBody>
      </p:sp>
      <p:sp>
        <p:nvSpPr>
          <p:cNvPr id="52" name="갈매기형 수장 51"/>
          <p:cNvSpPr/>
          <p:nvPr/>
        </p:nvSpPr>
        <p:spPr>
          <a:xfrm>
            <a:off x="8068269" y="86841"/>
            <a:ext cx="752203" cy="296338"/>
          </a:xfrm>
          <a:prstGeom prst="chevron">
            <a:avLst>
              <a:gd name="adj" fmla="val 27608"/>
            </a:avLst>
          </a:prstGeom>
          <a:noFill/>
          <a:ln w="9525" cap="flat" cmpd="sng" algn="ctr">
            <a:solidFill>
              <a:srgbClr val="FFFFFF"/>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0" i="0" u="none" strike="noStrike" kern="0" cap="none" spc="0" normalizeH="0" baseline="0" noProof="0" dirty="0">
                <a:ln>
                  <a:noFill/>
                </a:ln>
                <a:solidFill>
                  <a:srgbClr val="FFFFFF"/>
                </a:solidFill>
                <a:effectLst/>
                <a:uLnTx/>
                <a:uFillTx/>
                <a:latin typeface="맑은 고딕"/>
                <a:ea typeface="맑은 고딕" panose="020B0503020000020004" pitchFamily="50" charset="-127"/>
                <a:cs typeface="+mn-cs"/>
              </a:rPr>
              <a:t>Improve</a:t>
            </a:r>
            <a:endParaRPr kumimoji="0" lang="ko-KR" altLang="en-US" sz="900" b="0" i="0" u="none" strike="noStrike" kern="0" cap="none" spc="0" normalizeH="0" baseline="0" noProof="0" dirty="0">
              <a:ln>
                <a:noFill/>
              </a:ln>
              <a:solidFill>
                <a:srgbClr val="FFFFFF"/>
              </a:solidFill>
              <a:effectLst/>
              <a:uLnTx/>
              <a:uFillTx/>
              <a:latin typeface="맑은 고딕"/>
              <a:ea typeface="맑은 고딕" panose="020B0503020000020004" pitchFamily="50" charset="-127"/>
              <a:cs typeface="+mn-cs"/>
            </a:endParaRPr>
          </a:p>
        </p:txBody>
      </p:sp>
      <p:sp>
        <p:nvSpPr>
          <p:cNvPr id="54" name="TextBox 53">
            <a:extLst>
              <a:ext uri="{FF2B5EF4-FFF2-40B4-BE49-F238E27FC236}">
                <a16:creationId xmlns:a16="http://schemas.microsoft.com/office/drawing/2014/main" id="{5B3139D5-FA05-416B-820D-F7FF9F944A20}"/>
              </a:ext>
            </a:extLst>
          </p:cNvPr>
          <p:cNvSpPr txBox="1"/>
          <p:nvPr/>
        </p:nvSpPr>
        <p:spPr>
          <a:xfrm>
            <a:off x="3757476" y="2461178"/>
            <a:ext cx="1621955" cy="461665"/>
          </a:xfrm>
          <a:prstGeom prst="rect">
            <a:avLst/>
          </a:prstGeom>
          <a:noFill/>
        </p:spPr>
        <p:txBody>
          <a:bodyPr wrap="square">
            <a:spAutoFit/>
          </a:bodyPr>
          <a:lstStyle/>
          <a:p>
            <a:pPr algn="ctr"/>
            <a:r>
              <a:rPr lang="ko-KR" altLang="en-US" sz="1200" b="1" dirty="0"/>
              <a:t>원사업자의 </a:t>
            </a:r>
            <a:endParaRPr lang="en-US" altLang="ko-KR" sz="1200" b="1" dirty="0"/>
          </a:p>
          <a:p>
            <a:pPr algn="ctr"/>
            <a:r>
              <a:rPr lang="ko-KR" altLang="en-US" sz="1200" b="1" dirty="0"/>
              <a:t>부실 발생시</a:t>
            </a:r>
          </a:p>
        </p:txBody>
      </p:sp>
    </p:spTree>
    <p:extLst>
      <p:ext uri="{BB962C8B-B14F-4D97-AF65-F5344CB8AC3E}">
        <p14:creationId xmlns:p14="http://schemas.microsoft.com/office/powerpoint/2010/main" val="1122626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8C354759-795D-46F8-AAB5-F8BA1B9EE0AE}"/>
              </a:ext>
            </a:extLst>
          </p:cNvPr>
          <p:cNvSpPr txBox="1"/>
          <p:nvPr/>
        </p:nvSpPr>
        <p:spPr>
          <a:xfrm>
            <a:off x="2530505" y="6283364"/>
            <a:ext cx="4628964" cy="241980"/>
          </a:xfrm>
          <a:prstGeom prst="rect">
            <a:avLst/>
          </a:prstGeom>
        </p:spPr>
        <p:txBody>
          <a:bodyPr wrap="squar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100" b="1" i="0" u="none" strike="noStrike" kern="0" cap="none" spc="0" normalizeH="0" baseline="0" noProof="0" dirty="0">
                <a:ln>
                  <a:noFill/>
                </a:ln>
                <a:solidFill>
                  <a:srgbClr val="000000"/>
                </a:solidFill>
                <a:effectLst/>
                <a:uLnTx/>
                <a:uFillTx/>
              </a:rPr>
              <a:t>※ 10</a:t>
            </a:r>
            <a:r>
              <a:rPr kumimoji="0" lang="ko-KR" altLang="en-US" sz="1100" b="1" i="0" u="none" strike="noStrike" kern="0" cap="none" spc="0" normalizeH="0" baseline="0" noProof="0" dirty="0">
                <a:ln>
                  <a:noFill/>
                </a:ln>
                <a:solidFill>
                  <a:srgbClr val="000000"/>
                </a:solidFill>
                <a:effectLst/>
                <a:uLnTx/>
                <a:uFillTx/>
              </a:rPr>
              <a:t>억원 미만 </a:t>
            </a:r>
            <a:r>
              <a:rPr kumimoji="0" lang="ko-KR" altLang="en-US" sz="1100" b="1" i="0" u="none" strike="noStrike" kern="0" cap="none" spc="0" normalizeH="0" baseline="0" noProof="0" dirty="0" err="1">
                <a:ln>
                  <a:noFill/>
                </a:ln>
                <a:solidFill>
                  <a:srgbClr val="000000"/>
                </a:solidFill>
                <a:effectLst/>
                <a:uLnTx/>
                <a:uFillTx/>
              </a:rPr>
              <a:t>도급공사는</a:t>
            </a:r>
            <a:r>
              <a:rPr kumimoji="0" lang="ko-KR" altLang="en-US" sz="1100" b="1" i="0" u="none" strike="noStrike" kern="0" cap="none" spc="0" normalizeH="0" baseline="0" noProof="0" dirty="0">
                <a:ln>
                  <a:noFill/>
                </a:ln>
                <a:solidFill>
                  <a:srgbClr val="000000"/>
                </a:solidFill>
                <a:effectLst/>
                <a:uLnTx/>
                <a:uFillTx/>
              </a:rPr>
              <a:t> 종합에 하도급 금지 </a:t>
            </a:r>
            <a:r>
              <a:rPr kumimoji="0" lang="en-US" altLang="ko-KR" sz="1100" b="1" i="0" u="none" strike="noStrike" kern="0" cap="none" spc="0" normalizeH="0" baseline="0" noProof="0" dirty="0">
                <a:ln>
                  <a:noFill/>
                </a:ln>
                <a:solidFill>
                  <a:srgbClr val="000000"/>
                </a:solidFill>
                <a:effectLst/>
                <a:uLnTx/>
                <a:uFillTx/>
              </a:rPr>
              <a:t>(</a:t>
            </a:r>
            <a:r>
              <a:rPr kumimoji="0" lang="ko-KR" altLang="en-US" sz="1100" b="1" i="0" u="none" strike="noStrike" kern="0" cap="none" spc="0" normalizeH="0" baseline="0" noProof="0" dirty="0">
                <a:ln>
                  <a:noFill/>
                </a:ln>
                <a:solidFill>
                  <a:srgbClr val="000000"/>
                </a:solidFill>
                <a:effectLst/>
                <a:uLnTx/>
                <a:uFillTx/>
              </a:rPr>
              <a:t>법 제</a:t>
            </a:r>
            <a:r>
              <a:rPr kumimoji="0" lang="en-US" altLang="ko-KR" sz="1100" b="1" i="0" u="none" strike="noStrike" kern="0" cap="none" spc="0" normalizeH="0" baseline="0" noProof="0" dirty="0">
                <a:ln>
                  <a:noFill/>
                </a:ln>
                <a:solidFill>
                  <a:srgbClr val="000000"/>
                </a:solidFill>
                <a:effectLst/>
                <a:uLnTx/>
                <a:uFillTx/>
              </a:rPr>
              <a:t>29</a:t>
            </a:r>
            <a:r>
              <a:rPr kumimoji="0" lang="ko-KR" altLang="en-US" sz="1100" b="1" i="0" u="none" strike="noStrike" kern="0" cap="none" spc="0" normalizeH="0" baseline="0" noProof="0" dirty="0">
                <a:ln>
                  <a:noFill/>
                </a:ln>
                <a:solidFill>
                  <a:srgbClr val="000000"/>
                </a:solidFill>
                <a:effectLst/>
                <a:uLnTx/>
                <a:uFillTx/>
              </a:rPr>
              <a:t>조 제</a:t>
            </a:r>
            <a:r>
              <a:rPr kumimoji="0" lang="en-US" altLang="ko-KR" sz="1100" b="1" i="0" u="none" strike="noStrike" kern="0" cap="none" spc="0" normalizeH="0" baseline="0" noProof="0" dirty="0">
                <a:ln>
                  <a:noFill/>
                </a:ln>
                <a:solidFill>
                  <a:srgbClr val="000000"/>
                </a:solidFill>
                <a:effectLst/>
                <a:uLnTx/>
                <a:uFillTx/>
              </a:rPr>
              <a:t>4</a:t>
            </a:r>
            <a:r>
              <a:rPr kumimoji="0" lang="ko-KR" altLang="en-US" sz="1100" b="1" i="0" u="none" strike="noStrike" kern="0" cap="none" spc="0" normalizeH="0" baseline="0" noProof="0" dirty="0">
                <a:ln>
                  <a:noFill/>
                </a:ln>
                <a:solidFill>
                  <a:srgbClr val="000000"/>
                </a:solidFill>
                <a:effectLst/>
                <a:uLnTx/>
                <a:uFillTx/>
              </a:rPr>
              <a:t>항</a:t>
            </a:r>
            <a:r>
              <a:rPr kumimoji="0" lang="en-US" altLang="ko-KR" sz="1100" b="1" i="0" u="none" strike="noStrike" kern="0" cap="none" spc="0" normalizeH="0" baseline="0" noProof="0" dirty="0">
                <a:ln>
                  <a:noFill/>
                </a:ln>
                <a:solidFill>
                  <a:srgbClr val="000000"/>
                </a:solidFill>
                <a:effectLst/>
                <a:uLnTx/>
                <a:uFillTx/>
              </a:rPr>
              <a:t>)</a:t>
            </a:r>
            <a:endParaRPr kumimoji="0" lang="ko-KR" altLang="en-US" sz="1100" b="1" i="0" u="none" strike="noStrike" kern="0" cap="none" spc="0" normalizeH="0" baseline="0" noProof="0" dirty="0">
              <a:ln>
                <a:noFill/>
              </a:ln>
              <a:solidFill>
                <a:srgbClr val="000000"/>
              </a:solidFill>
              <a:effectLst/>
              <a:uLnTx/>
              <a:uFillTx/>
            </a:endParaRPr>
          </a:p>
        </p:txBody>
      </p:sp>
      <p:grpSp>
        <p:nvGrpSpPr>
          <p:cNvPr id="63" name="그룹 62">
            <a:extLst>
              <a:ext uri="{FF2B5EF4-FFF2-40B4-BE49-F238E27FC236}">
                <a16:creationId xmlns:a16="http://schemas.microsoft.com/office/drawing/2014/main" id="{9C1C6D4F-AD07-450D-8FE6-DF5590C454B0}"/>
              </a:ext>
            </a:extLst>
          </p:cNvPr>
          <p:cNvGrpSpPr/>
          <p:nvPr/>
        </p:nvGrpSpPr>
        <p:grpSpPr>
          <a:xfrm>
            <a:off x="1863724" y="5881791"/>
            <a:ext cx="6178552" cy="283513"/>
            <a:chOff x="2290856" y="5972093"/>
            <a:chExt cx="6178552" cy="283513"/>
          </a:xfrm>
        </p:grpSpPr>
        <p:sp>
          <p:nvSpPr>
            <p:cNvPr id="28" name="TextBox 27">
              <a:extLst>
                <a:ext uri="{FF2B5EF4-FFF2-40B4-BE49-F238E27FC236}">
                  <a16:creationId xmlns:a16="http://schemas.microsoft.com/office/drawing/2014/main" id="{798AAFAC-90A5-4772-B5DE-064EF2D78D4F}"/>
                </a:ext>
              </a:extLst>
            </p:cNvPr>
            <p:cNvSpPr txBox="1"/>
            <p:nvPr/>
          </p:nvSpPr>
          <p:spPr>
            <a:xfrm>
              <a:off x="2980493" y="6006258"/>
              <a:ext cx="765677" cy="249348"/>
            </a:xfrm>
            <a:prstGeom prst="rect">
              <a:avLst/>
            </a:prstGeom>
          </p:spPr>
          <p:txBody>
            <a:bodyPr wrap="squar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ko-KR" altLang="en-US" sz="1200" b="1" i="0" u="none" strike="noStrike" kern="0" cap="none" spc="0" normalizeH="0" baseline="0" noProof="0" dirty="0" err="1">
                  <a:ln>
                    <a:noFill/>
                  </a:ln>
                  <a:solidFill>
                    <a:srgbClr val="000000"/>
                  </a:solidFill>
                  <a:effectLst/>
                  <a:uLnTx/>
                  <a:uFillTx/>
                </a:rPr>
                <a:t>제한없음</a:t>
              </a:r>
              <a:endParaRPr kumimoji="0" lang="ko-KR" altLang="en-US" sz="1200" b="1" i="0" u="none" strike="noStrike" kern="0" cap="none" spc="0" normalizeH="0" baseline="0" noProof="0" dirty="0">
                <a:ln>
                  <a:noFill/>
                </a:ln>
                <a:solidFill>
                  <a:srgbClr val="000000"/>
                </a:solidFill>
                <a:effectLst/>
                <a:uLnTx/>
                <a:uFillTx/>
              </a:endParaRPr>
            </a:p>
          </p:txBody>
        </p:sp>
        <p:cxnSp>
          <p:nvCxnSpPr>
            <p:cNvPr id="29" name="직선 연결선 28">
              <a:extLst>
                <a:ext uri="{FF2B5EF4-FFF2-40B4-BE49-F238E27FC236}">
                  <a16:creationId xmlns:a16="http://schemas.microsoft.com/office/drawing/2014/main" id="{4CCC7365-10F2-4624-B3A6-83FF20563D67}"/>
                </a:ext>
              </a:extLst>
            </p:cNvPr>
            <p:cNvCxnSpPr/>
            <p:nvPr/>
          </p:nvCxnSpPr>
          <p:spPr>
            <a:xfrm>
              <a:off x="2290856" y="6130933"/>
              <a:ext cx="612068" cy="0"/>
            </a:xfrm>
            <a:prstGeom prst="line">
              <a:avLst/>
            </a:prstGeom>
            <a:noFill/>
            <a:ln w="38100" cap="flat" cmpd="sng" algn="ctr">
              <a:solidFill>
                <a:srgbClr val="E87E00"/>
              </a:solidFill>
              <a:prstDash val="solid"/>
            </a:ln>
            <a:effectLst>
              <a:outerShdw blurRad="40000" dist="23000" dir="5400000" rotWithShape="0">
                <a:srgbClr val="000000">
                  <a:alpha val="35000"/>
                </a:srgbClr>
              </a:outerShdw>
            </a:effectLst>
          </p:spPr>
        </p:cxnSp>
        <p:sp>
          <p:nvSpPr>
            <p:cNvPr id="30" name="TextBox 29">
              <a:extLst>
                <a:ext uri="{FF2B5EF4-FFF2-40B4-BE49-F238E27FC236}">
                  <a16:creationId xmlns:a16="http://schemas.microsoft.com/office/drawing/2014/main" id="{826EE76E-94BD-4CFF-9F25-26565375562B}"/>
                </a:ext>
              </a:extLst>
            </p:cNvPr>
            <p:cNvSpPr txBox="1"/>
            <p:nvPr/>
          </p:nvSpPr>
          <p:spPr>
            <a:xfrm>
              <a:off x="4740466" y="6006258"/>
              <a:ext cx="765677" cy="249348"/>
            </a:xfrm>
            <a:prstGeom prst="rect">
              <a:avLst/>
            </a:prstGeom>
          </p:spPr>
          <p:txBody>
            <a:bodyPr wrap="squar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ko-KR" altLang="en-US" sz="1200" b="1" i="0" u="none" strike="noStrike" kern="0" cap="none" spc="0" normalizeH="0" baseline="0" noProof="0" dirty="0" err="1">
                  <a:ln>
                    <a:noFill/>
                  </a:ln>
                  <a:solidFill>
                    <a:srgbClr val="000000"/>
                  </a:solidFill>
                  <a:effectLst/>
                  <a:uLnTx/>
                  <a:uFillTx/>
                </a:rPr>
                <a:t>서면승낙</a:t>
              </a:r>
              <a:endParaRPr kumimoji="0" lang="ko-KR" altLang="en-US" sz="1200" b="1" i="0" u="none" strike="noStrike" kern="0" cap="none" spc="0" normalizeH="0" baseline="0" noProof="0" dirty="0">
                <a:ln>
                  <a:noFill/>
                </a:ln>
                <a:solidFill>
                  <a:srgbClr val="000000"/>
                </a:solidFill>
                <a:effectLst/>
                <a:uLnTx/>
                <a:uFillTx/>
              </a:endParaRPr>
            </a:p>
          </p:txBody>
        </p:sp>
        <p:cxnSp>
          <p:nvCxnSpPr>
            <p:cNvPr id="31" name="직선 연결선 30">
              <a:extLst>
                <a:ext uri="{FF2B5EF4-FFF2-40B4-BE49-F238E27FC236}">
                  <a16:creationId xmlns:a16="http://schemas.microsoft.com/office/drawing/2014/main" id="{93482537-D16E-45C1-8407-0C4D38D906A5}"/>
                </a:ext>
              </a:extLst>
            </p:cNvPr>
            <p:cNvCxnSpPr/>
            <p:nvPr/>
          </p:nvCxnSpPr>
          <p:spPr>
            <a:xfrm>
              <a:off x="4050829" y="6130933"/>
              <a:ext cx="612068" cy="0"/>
            </a:xfrm>
            <a:prstGeom prst="line">
              <a:avLst/>
            </a:prstGeom>
            <a:noFill/>
            <a:ln w="38100" cap="flat" cmpd="sng" algn="ctr">
              <a:solidFill>
                <a:srgbClr val="000000"/>
              </a:solidFill>
              <a:prstDash val="sysDash"/>
            </a:ln>
            <a:effectLst>
              <a:outerShdw blurRad="40000" dist="23000" dir="5400000" rotWithShape="0">
                <a:srgbClr val="000000">
                  <a:alpha val="35000"/>
                </a:srgbClr>
              </a:outerShdw>
            </a:effectLst>
          </p:spPr>
        </p:cxnSp>
        <p:sp>
          <p:nvSpPr>
            <p:cNvPr id="32" name="TextBox 31">
              <a:extLst>
                <a:ext uri="{FF2B5EF4-FFF2-40B4-BE49-F238E27FC236}">
                  <a16:creationId xmlns:a16="http://schemas.microsoft.com/office/drawing/2014/main" id="{9C597B45-699A-4A10-A245-4274AC93E8B6}"/>
                </a:ext>
              </a:extLst>
            </p:cNvPr>
            <p:cNvSpPr txBox="1"/>
            <p:nvPr/>
          </p:nvSpPr>
          <p:spPr>
            <a:xfrm>
              <a:off x="6147118" y="5972093"/>
              <a:ext cx="2322290" cy="257369"/>
            </a:xfrm>
            <a:prstGeom prst="rect">
              <a:avLst/>
            </a:prstGeom>
          </p:spPr>
          <p:txBody>
            <a:bodyPr wrap="squar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ko-KR" altLang="en-US" sz="1200" b="1" i="0" u="none" strike="noStrike" kern="0" cap="none" spc="0" normalizeH="0" baseline="0" noProof="0" dirty="0">
                  <a:ln>
                    <a:noFill/>
                  </a:ln>
                  <a:solidFill>
                    <a:srgbClr val="000000"/>
                  </a:solidFill>
                  <a:effectLst/>
                  <a:uLnTx/>
                  <a:uFillTx/>
                </a:rPr>
                <a:t>서면승낙 및 </a:t>
              </a:r>
              <a:r>
                <a:rPr kumimoji="0" lang="en-US" altLang="ko-KR" sz="1200" b="1" i="0" u="none" strike="noStrike" kern="0" cap="none" spc="0" normalizeH="0" baseline="0" noProof="0" dirty="0">
                  <a:ln>
                    <a:noFill/>
                  </a:ln>
                  <a:solidFill>
                    <a:srgbClr val="000000"/>
                  </a:solidFill>
                  <a:effectLst/>
                  <a:uLnTx/>
                  <a:uFillTx/>
                </a:rPr>
                <a:t>20%</a:t>
              </a:r>
              <a:r>
                <a:rPr kumimoji="0" lang="ko-KR" altLang="en-US" sz="1200" b="1" i="0" u="none" strike="noStrike" kern="0" cap="none" spc="0" normalizeH="0" baseline="0" noProof="0" dirty="0">
                  <a:ln>
                    <a:noFill/>
                  </a:ln>
                  <a:solidFill>
                    <a:srgbClr val="000000"/>
                  </a:solidFill>
                  <a:effectLst/>
                  <a:uLnTx/>
                  <a:uFillTx/>
                </a:rPr>
                <a:t>이내 하도급</a:t>
              </a:r>
            </a:p>
          </p:txBody>
        </p:sp>
        <p:cxnSp>
          <p:nvCxnSpPr>
            <p:cNvPr id="33" name="직선 연결선 32">
              <a:extLst>
                <a:ext uri="{FF2B5EF4-FFF2-40B4-BE49-F238E27FC236}">
                  <a16:creationId xmlns:a16="http://schemas.microsoft.com/office/drawing/2014/main" id="{C968C38E-7FB1-4C53-ADB1-2645388C4701}"/>
                </a:ext>
              </a:extLst>
            </p:cNvPr>
            <p:cNvCxnSpPr/>
            <p:nvPr/>
          </p:nvCxnSpPr>
          <p:spPr>
            <a:xfrm>
              <a:off x="5683385" y="6133336"/>
              <a:ext cx="612068" cy="0"/>
            </a:xfrm>
            <a:prstGeom prst="line">
              <a:avLst/>
            </a:prstGeom>
            <a:noFill/>
            <a:ln w="38100" cap="flat" cmpd="sng" algn="ctr">
              <a:solidFill>
                <a:srgbClr val="FF0000"/>
              </a:solidFill>
              <a:prstDash val="sysDash"/>
            </a:ln>
            <a:effectLst>
              <a:outerShdw blurRad="40000" dist="23000" dir="5400000" rotWithShape="0">
                <a:srgbClr val="000000">
                  <a:alpha val="35000"/>
                </a:srgbClr>
              </a:outerShdw>
            </a:effectLst>
          </p:spPr>
        </p:cxnSp>
      </p:grpSp>
      <p:grpSp>
        <p:nvGrpSpPr>
          <p:cNvPr id="47" name="그룹 46">
            <a:extLst>
              <a:ext uri="{FF2B5EF4-FFF2-40B4-BE49-F238E27FC236}">
                <a16:creationId xmlns:a16="http://schemas.microsoft.com/office/drawing/2014/main" id="{EC50260D-7ED7-4D37-952D-0515AD399190}"/>
              </a:ext>
            </a:extLst>
          </p:cNvPr>
          <p:cNvGrpSpPr/>
          <p:nvPr/>
        </p:nvGrpSpPr>
        <p:grpSpPr>
          <a:xfrm>
            <a:off x="1397175" y="1697648"/>
            <a:ext cx="2868334" cy="363200"/>
            <a:chOff x="1057502" y="591062"/>
            <a:chExt cx="2592288" cy="363200"/>
          </a:xfrm>
        </p:grpSpPr>
        <p:sp>
          <p:nvSpPr>
            <p:cNvPr id="48" name="직사각형 47">
              <a:extLst>
                <a:ext uri="{FF2B5EF4-FFF2-40B4-BE49-F238E27FC236}">
                  <a16:creationId xmlns:a16="http://schemas.microsoft.com/office/drawing/2014/main" id="{FE2ED5FE-0A81-4CAC-B6B4-11CCA77DFAB6}"/>
                </a:ext>
              </a:extLst>
            </p:cNvPr>
            <p:cNvSpPr/>
            <p:nvPr/>
          </p:nvSpPr>
          <p:spPr bwMode="auto">
            <a:xfrm>
              <a:off x="1057502" y="908543"/>
              <a:ext cx="2592288" cy="45719"/>
            </a:xfrm>
            <a:prstGeom prst="rect">
              <a:avLst/>
            </a:prstGeom>
            <a:solidFill>
              <a:srgbClr val="1B2E5A">
                <a:lumMod val="20000"/>
                <a:lumOff val="80000"/>
              </a:srgbClr>
            </a:solidFill>
            <a:ln w="9525">
              <a:noFill/>
              <a:miter lim="800000"/>
              <a:headEnd/>
              <a:tailEnd/>
            </a:ln>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endParaRPr kumimoji="0" lang="ko-KR" altLang="en-US" sz="1400" b="0" i="0" u="none" strike="noStrike" kern="0" cap="none" spc="0" normalizeH="0" baseline="0" noProof="0">
                <a:ln>
                  <a:noFill/>
                </a:ln>
                <a:solidFill>
                  <a:srgbClr val="000000"/>
                </a:solidFill>
                <a:effectLst/>
                <a:uLnTx/>
                <a:uFillTx/>
              </a:endParaRPr>
            </a:p>
          </p:txBody>
        </p:sp>
        <p:sp>
          <p:nvSpPr>
            <p:cNvPr id="49" name="TextBox 48">
              <a:extLst>
                <a:ext uri="{FF2B5EF4-FFF2-40B4-BE49-F238E27FC236}">
                  <a16:creationId xmlns:a16="http://schemas.microsoft.com/office/drawing/2014/main" id="{24A13401-B67C-47FE-81E8-0FA0AA7B42AE}"/>
                </a:ext>
              </a:extLst>
            </p:cNvPr>
            <p:cNvSpPr txBox="1"/>
            <p:nvPr/>
          </p:nvSpPr>
          <p:spPr>
            <a:xfrm>
              <a:off x="1057502" y="591062"/>
              <a:ext cx="2592287" cy="288147"/>
            </a:xfrm>
            <a:prstGeom prst="rect">
              <a:avLst/>
            </a:prstGeom>
          </p:spPr>
          <p:txBody>
            <a:bodyPr wrap="squar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ko-KR" altLang="en-US" sz="1400" b="1" i="0" u="none" strike="noStrike" kern="0" cap="none" spc="0" normalizeH="0" baseline="0" noProof="0" dirty="0">
                  <a:ln>
                    <a:noFill/>
                  </a:ln>
                  <a:solidFill>
                    <a:srgbClr val="000000"/>
                  </a:solidFill>
                  <a:effectLst/>
                  <a:uLnTx/>
                  <a:uFillTx/>
                </a:rPr>
                <a:t>본 </a:t>
              </a:r>
              <a:r>
                <a:rPr kumimoji="0" lang="ko-KR" altLang="en-US" sz="1400" b="1" i="0" u="none" strike="noStrike" kern="0" cap="none" spc="0" normalizeH="0" baseline="0" noProof="0" dirty="0" err="1">
                  <a:ln>
                    <a:noFill/>
                  </a:ln>
                  <a:solidFill>
                    <a:srgbClr val="000000"/>
                  </a:solidFill>
                  <a:effectLst/>
                  <a:uLnTx/>
                  <a:uFillTx/>
                </a:rPr>
                <a:t>업역</a:t>
              </a:r>
              <a:r>
                <a:rPr kumimoji="0" lang="ko-KR" altLang="en-US" sz="1400" b="1" i="0" u="none" strike="noStrike" kern="0" cap="none" spc="0" normalizeH="0" baseline="0" noProof="0" dirty="0">
                  <a:ln>
                    <a:noFill/>
                  </a:ln>
                  <a:solidFill>
                    <a:srgbClr val="000000"/>
                  </a:solidFill>
                  <a:effectLst/>
                  <a:uLnTx/>
                  <a:uFillTx/>
                </a:rPr>
                <a:t> </a:t>
              </a:r>
              <a:r>
                <a:rPr kumimoji="0" lang="ko-KR" altLang="en-US" sz="1400" b="1" i="0" u="none" strike="noStrike" kern="0" cap="none" spc="0" normalizeH="0" baseline="0" noProof="0" dirty="0" err="1">
                  <a:ln>
                    <a:noFill/>
                  </a:ln>
                  <a:solidFill>
                    <a:srgbClr val="000000"/>
                  </a:solidFill>
                  <a:effectLst/>
                  <a:uLnTx/>
                  <a:uFillTx/>
                </a:rPr>
                <a:t>도급시</a:t>
              </a:r>
              <a:r>
                <a:rPr kumimoji="0" lang="ko-KR" altLang="en-US" sz="1400" b="1" i="0" u="none" strike="noStrike" kern="0" cap="none" spc="0" normalizeH="0" baseline="0" noProof="0" dirty="0">
                  <a:ln>
                    <a:noFill/>
                  </a:ln>
                  <a:solidFill>
                    <a:srgbClr val="000000"/>
                  </a:solidFill>
                  <a:effectLst/>
                  <a:uLnTx/>
                  <a:uFillTx/>
                </a:rPr>
                <a:t> </a:t>
              </a:r>
              <a:r>
                <a:rPr kumimoji="0" lang="en-US" altLang="ko-KR" sz="1400" b="1" i="0" u="none" strike="noStrike" kern="0" cap="none" spc="0" normalizeH="0" baseline="0" noProof="0" dirty="0">
                  <a:ln>
                    <a:noFill/>
                  </a:ln>
                  <a:solidFill>
                    <a:srgbClr val="000000"/>
                  </a:solidFill>
                  <a:effectLst/>
                  <a:uLnTx/>
                  <a:uFillTx/>
                </a:rPr>
                <a:t>: </a:t>
              </a:r>
              <a:r>
                <a:rPr kumimoji="0" lang="ko-KR" altLang="en-US" sz="1400" b="1" i="0" u="none" strike="noStrike" kern="0" cap="none" spc="0" normalizeH="0" baseline="0" noProof="0" dirty="0">
                  <a:ln>
                    <a:noFill/>
                  </a:ln>
                  <a:solidFill>
                    <a:srgbClr val="000000"/>
                  </a:solidFill>
                  <a:effectLst/>
                  <a:uLnTx/>
                  <a:uFillTx/>
                </a:rPr>
                <a:t>최대 </a:t>
              </a:r>
              <a:r>
                <a:rPr kumimoji="0" lang="en-US" altLang="ko-KR" sz="1400" b="1" i="0" u="none" strike="noStrike" kern="0" cap="none" spc="0" normalizeH="0" baseline="0" noProof="0" dirty="0">
                  <a:ln>
                    <a:noFill/>
                  </a:ln>
                  <a:solidFill>
                    <a:srgbClr val="000000"/>
                  </a:solidFill>
                  <a:effectLst/>
                  <a:uLnTx/>
                  <a:uFillTx/>
                </a:rPr>
                <a:t>3</a:t>
              </a:r>
              <a:r>
                <a:rPr kumimoji="0" lang="ko-KR" altLang="en-US" sz="1400" b="1" i="0" u="none" strike="noStrike" kern="0" cap="none" spc="0" normalizeH="0" baseline="0" noProof="0" dirty="0">
                  <a:ln>
                    <a:noFill/>
                  </a:ln>
                  <a:solidFill>
                    <a:srgbClr val="000000"/>
                  </a:solidFill>
                  <a:effectLst/>
                  <a:uLnTx/>
                  <a:uFillTx/>
                </a:rPr>
                <a:t>단계</a:t>
              </a:r>
            </a:p>
          </p:txBody>
        </p:sp>
      </p:grpSp>
      <p:grpSp>
        <p:nvGrpSpPr>
          <p:cNvPr id="50" name="그룹 49">
            <a:extLst>
              <a:ext uri="{FF2B5EF4-FFF2-40B4-BE49-F238E27FC236}">
                <a16:creationId xmlns:a16="http://schemas.microsoft.com/office/drawing/2014/main" id="{AA144D33-1AA8-4BFD-ADC6-57BFAFF399F1}"/>
              </a:ext>
            </a:extLst>
          </p:cNvPr>
          <p:cNvGrpSpPr/>
          <p:nvPr/>
        </p:nvGrpSpPr>
        <p:grpSpPr>
          <a:xfrm>
            <a:off x="5508104" y="1697648"/>
            <a:ext cx="2868336" cy="363200"/>
            <a:chOff x="1034862" y="591062"/>
            <a:chExt cx="2592289" cy="363200"/>
          </a:xfrm>
        </p:grpSpPr>
        <p:sp>
          <p:nvSpPr>
            <p:cNvPr id="51" name="직사각형 50">
              <a:extLst>
                <a:ext uri="{FF2B5EF4-FFF2-40B4-BE49-F238E27FC236}">
                  <a16:creationId xmlns:a16="http://schemas.microsoft.com/office/drawing/2014/main" id="{687ABC47-085D-4343-8D29-E4FF4D11787A}"/>
                </a:ext>
              </a:extLst>
            </p:cNvPr>
            <p:cNvSpPr/>
            <p:nvPr/>
          </p:nvSpPr>
          <p:spPr bwMode="auto">
            <a:xfrm>
              <a:off x="1034863" y="908543"/>
              <a:ext cx="2592288" cy="45719"/>
            </a:xfrm>
            <a:prstGeom prst="rect">
              <a:avLst/>
            </a:prstGeom>
            <a:solidFill>
              <a:srgbClr val="1B2E5A">
                <a:lumMod val="20000"/>
                <a:lumOff val="80000"/>
              </a:srgbClr>
            </a:solidFill>
            <a:ln w="9525">
              <a:noFill/>
              <a:miter lim="800000"/>
              <a:headEnd/>
              <a:tailEnd/>
            </a:ln>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endParaRPr kumimoji="0" lang="ko-KR" altLang="en-US" sz="1400" b="0" i="0" u="none" strike="noStrike" kern="0" cap="none" spc="0" normalizeH="0" baseline="0" noProof="0">
                <a:ln>
                  <a:noFill/>
                </a:ln>
                <a:solidFill>
                  <a:srgbClr val="000000"/>
                </a:solidFill>
                <a:effectLst/>
                <a:uLnTx/>
                <a:uFillTx/>
              </a:endParaRPr>
            </a:p>
          </p:txBody>
        </p:sp>
        <p:sp>
          <p:nvSpPr>
            <p:cNvPr id="52" name="TextBox 51">
              <a:extLst>
                <a:ext uri="{FF2B5EF4-FFF2-40B4-BE49-F238E27FC236}">
                  <a16:creationId xmlns:a16="http://schemas.microsoft.com/office/drawing/2014/main" id="{1B838BE0-D1BB-4155-AB77-2065F74DAEB2}"/>
                </a:ext>
              </a:extLst>
            </p:cNvPr>
            <p:cNvSpPr txBox="1"/>
            <p:nvPr/>
          </p:nvSpPr>
          <p:spPr>
            <a:xfrm>
              <a:off x="1034862" y="591062"/>
              <a:ext cx="2592287" cy="288147"/>
            </a:xfrm>
            <a:prstGeom prst="rect">
              <a:avLst/>
            </a:prstGeom>
          </p:spPr>
          <p:txBody>
            <a:bodyPr wrap="squar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ko-KR" altLang="en-US" sz="1400" b="1" i="0" u="none" strike="noStrike" kern="0" cap="none" spc="0" normalizeH="0" baseline="0" noProof="0" dirty="0">
                  <a:ln>
                    <a:noFill/>
                  </a:ln>
                  <a:solidFill>
                    <a:srgbClr val="000000"/>
                  </a:solidFill>
                  <a:effectLst/>
                  <a:uLnTx/>
                  <a:uFillTx/>
                </a:rPr>
                <a:t>상대 </a:t>
              </a:r>
              <a:r>
                <a:rPr kumimoji="0" lang="ko-KR" altLang="en-US" sz="1400" b="1" i="0" u="none" strike="noStrike" kern="0" cap="none" spc="0" normalizeH="0" baseline="0" noProof="0" dirty="0" err="1">
                  <a:ln>
                    <a:noFill/>
                  </a:ln>
                  <a:solidFill>
                    <a:srgbClr val="000000"/>
                  </a:solidFill>
                  <a:effectLst/>
                  <a:uLnTx/>
                  <a:uFillTx/>
                </a:rPr>
                <a:t>업역</a:t>
              </a:r>
              <a:r>
                <a:rPr kumimoji="0" lang="ko-KR" altLang="en-US" sz="1400" b="1" i="0" u="none" strike="noStrike" kern="0" cap="none" spc="0" normalizeH="0" baseline="0" noProof="0" dirty="0">
                  <a:ln>
                    <a:noFill/>
                  </a:ln>
                  <a:solidFill>
                    <a:srgbClr val="000000"/>
                  </a:solidFill>
                  <a:effectLst/>
                  <a:uLnTx/>
                  <a:uFillTx/>
                </a:rPr>
                <a:t> </a:t>
              </a:r>
              <a:r>
                <a:rPr kumimoji="0" lang="ko-KR" altLang="en-US" sz="1400" b="1" i="0" u="none" strike="noStrike" kern="0" cap="none" spc="0" normalizeH="0" baseline="0" noProof="0" dirty="0" err="1">
                  <a:ln>
                    <a:noFill/>
                  </a:ln>
                  <a:solidFill>
                    <a:srgbClr val="000000"/>
                  </a:solidFill>
                  <a:effectLst/>
                  <a:uLnTx/>
                  <a:uFillTx/>
                </a:rPr>
                <a:t>도급시</a:t>
              </a:r>
              <a:r>
                <a:rPr kumimoji="0" lang="ko-KR" altLang="en-US" sz="1400" b="1" i="0" u="none" strike="noStrike" kern="0" cap="none" spc="0" normalizeH="0" baseline="0" noProof="0" dirty="0">
                  <a:ln>
                    <a:noFill/>
                  </a:ln>
                  <a:solidFill>
                    <a:srgbClr val="000000"/>
                  </a:solidFill>
                  <a:effectLst/>
                  <a:uLnTx/>
                  <a:uFillTx/>
                </a:rPr>
                <a:t> </a:t>
              </a:r>
              <a:r>
                <a:rPr kumimoji="0" lang="en-US" altLang="ko-KR" sz="1400" b="1" i="0" u="none" strike="noStrike" kern="0" cap="none" spc="0" normalizeH="0" baseline="0" noProof="0" dirty="0">
                  <a:ln>
                    <a:noFill/>
                  </a:ln>
                  <a:solidFill>
                    <a:srgbClr val="000000"/>
                  </a:solidFill>
                  <a:effectLst/>
                  <a:uLnTx/>
                  <a:uFillTx/>
                </a:rPr>
                <a:t>: </a:t>
              </a:r>
              <a:r>
                <a:rPr kumimoji="0" lang="ko-KR" altLang="en-US" sz="1400" b="1" i="0" u="none" strike="noStrike" kern="0" cap="none" spc="0" normalizeH="0" baseline="0" noProof="0" dirty="0">
                  <a:ln>
                    <a:noFill/>
                  </a:ln>
                  <a:solidFill>
                    <a:srgbClr val="000000"/>
                  </a:solidFill>
                  <a:effectLst/>
                  <a:uLnTx/>
                  <a:uFillTx/>
                </a:rPr>
                <a:t>최대 </a:t>
              </a:r>
              <a:r>
                <a:rPr kumimoji="0" lang="en-US" altLang="ko-KR" sz="1400" b="1" i="0" u="none" strike="noStrike" kern="0" cap="none" spc="0" normalizeH="0" baseline="0" noProof="0" dirty="0">
                  <a:ln>
                    <a:noFill/>
                  </a:ln>
                  <a:solidFill>
                    <a:srgbClr val="000000"/>
                  </a:solidFill>
                  <a:effectLst/>
                  <a:uLnTx/>
                  <a:uFillTx/>
                </a:rPr>
                <a:t>2</a:t>
              </a:r>
              <a:r>
                <a:rPr kumimoji="0" lang="ko-KR" altLang="en-US" sz="1400" b="1" i="0" u="none" strike="noStrike" kern="0" cap="none" spc="0" normalizeH="0" baseline="0" noProof="0" dirty="0">
                  <a:ln>
                    <a:noFill/>
                  </a:ln>
                  <a:solidFill>
                    <a:srgbClr val="000000"/>
                  </a:solidFill>
                  <a:effectLst/>
                  <a:uLnTx/>
                  <a:uFillTx/>
                </a:rPr>
                <a:t>단계</a:t>
              </a:r>
            </a:p>
          </p:txBody>
        </p:sp>
      </p:grpSp>
      <p:sp>
        <p:nvSpPr>
          <p:cNvPr id="53" name="텍스트 개체 틀 2">
            <a:extLst>
              <a:ext uri="{FF2B5EF4-FFF2-40B4-BE49-F238E27FC236}">
                <a16:creationId xmlns:a16="http://schemas.microsoft.com/office/drawing/2014/main" id="{7292E626-3883-405F-85D1-7807314A1A5C}"/>
              </a:ext>
            </a:extLst>
          </p:cNvPr>
          <p:cNvSpPr txBox="1">
            <a:spLocks/>
          </p:cNvSpPr>
          <p:nvPr/>
        </p:nvSpPr>
        <p:spPr>
          <a:xfrm>
            <a:off x="273000" y="505223"/>
            <a:ext cx="9360000" cy="319738"/>
          </a:xfrm>
          <a:prstGeom prst="rect">
            <a:avLst/>
          </a:prstGeom>
        </p:spPr>
        <p:txBody>
          <a:bodyPr lIns="72000" tIns="36000" rIns="72000" bIns="36000">
            <a:spAutoFit/>
          </a:bodyPr>
          <a:lstStyle>
            <a:lvl1pPr marL="0" indent="0" algn="l" defTabSz="914400" rtl="0" eaLnBrk="1" latinLnBrk="0" hangingPunct="1">
              <a:spcBef>
                <a:spcPct val="20000"/>
              </a:spcBef>
              <a:buSzPct val="70000"/>
              <a:buFontTx/>
              <a:buNone/>
              <a:defRPr kumimoji="1" lang="ko-KR" altLang="en-US" sz="1600" b="1" kern="1200" baseline="0">
                <a:solidFill>
                  <a:schemeClr val="tx1"/>
                </a:solidFill>
                <a:latin typeface="Arial" pitchFamily="34" charset="0"/>
                <a:ea typeface="HY헤드라인M" pitchFamily="18" charset="-127"/>
                <a:cs typeface="Arial" pitchFamily="34" charset="0"/>
              </a:defRPr>
            </a:lvl1pPr>
            <a:lvl2pPr marL="742950" indent="-285750" algn="l" defTabSz="914400" rtl="0" eaLnBrk="1" latinLnBrk="1" hangingPunct="1">
              <a:spcBef>
                <a:spcPct val="20000"/>
              </a:spcBef>
              <a:buFont typeface="Arial" pitchFamily="34" charset="0"/>
              <a:buChar char="–"/>
              <a:defRPr kumimoji="1" lang="ko-KR" altLang="en-US" sz="1100" kern="1200" smtClean="0">
                <a:solidFill>
                  <a:schemeClr val="tx1"/>
                </a:solidFill>
                <a:latin typeface="맑은 고딕" pitchFamily="50" charset="-127"/>
                <a:ea typeface="맑은 고딕" pitchFamily="50" charset="-127"/>
                <a:cs typeface="+mn-cs"/>
              </a:defRPr>
            </a:lvl2pPr>
            <a:lvl3pPr marL="1143000" indent="-228600" algn="l" defTabSz="914400" rtl="0" eaLnBrk="1" latinLnBrk="1" hangingPunct="1">
              <a:spcBef>
                <a:spcPct val="20000"/>
              </a:spcBef>
              <a:buFont typeface="Arial" pitchFamily="34" charset="0"/>
              <a:buChar char="•"/>
              <a:defRPr kumimoji="1" lang="ko-KR" altLang="en-US" sz="1000" kern="1200" smtClean="0">
                <a:solidFill>
                  <a:schemeClr val="tx1"/>
                </a:solidFill>
                <a:latin typeface="맑은 고딕" pitchFamily="50" charset="-127"/>
                <a:ea typeface="맑은 고딕" pitchFamily="50" charset="-127"/>
                <a:cs typeface="+mn-cs"/>
              </a:defRPr>
            </a:lvl3pPr>
            <a:lvl4pPr marL="1600200" indent="-228600" algn="l" defTabSz="914400" rtl="0" eaLnBrk="1" latinLnBrk="1" hangingPunct="1">
              <a:spcBef>
                <a:spcPct val="20000"/>
              </a:spcBef>
              <a:buFont typeface="Arial" pitchFamily="34" charset="0"/>
              <a:buChar char="–"/>
              <a:defRPr kumimoji="1" lang="ko-KR" altLang="en-US" sz="900" kern="1200" smtClean="0">
                <a:solidFill>
                  <a:schemeClr val="tx1"/>
                </a:solidFill>
                <a:latin typeface="맑은 고딕" pitchFamily="50" charset="-127"/>
                <a:ea typeface="맑은 고딕" pitchFamily="50" charset="-127"/>
                <a:cs typeface="+mn-cs"/>
              </a:defRPr>
            </a:lvl4pPr>
            <a:lvl5pPr marL="1828800" indent="0" algn="l" defTabSz="914400" rtl="0" eaLnBrk="1" latinLnBrk="1" hangingPunct="1">
              <a:spcBef>
                <a:spcPct val="20000"/>
              </a:spcBef>
              <a:buFont typeface="Arial" pitchFamily="34" charset="0"/>
              <a:buNone/>
              <a:defRPr kumimoji="1" lang="ko-KR" altLang="en-US" sz="1400" kern="1200">
                <a:solidFill>
                  <a:schemeClr val="tx1"/>
                </a:solidFill>
                <a:latin typeface="+mn-lt"/>
                <a:ea typeface="돋움" pitchFamily="50" charset="-127"/>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Pct val="70000"/>
              <a:buFontTx/>
              <a:buNone/>
              <a:tabLst/>
              <a:defRPr/>
            </a:pPr>
            <a:r>
              <a:rPr kumimoji="1" lang="ko-KR" altLang="en-US" sz="1600" b="1" i="0" u="none" strike="noStrike" kern="1200" cap="none" spc="0" normalizeH="0" baseline="0" noProof="0">
                <a:ln>
                  <a:noFill/>
                </a:ln>
                <a:solidFill>
                  <a:srgbClr val="000000"/>
                </a:solidFill>
                <a:effectLst/>
                <a:uLnTx/>
                <a:uFillTx/>
                <a:latin typeface="Arial" pitchFamily="34" charset="0"/>
                <a:ea typeface="HY헤드라인M" pitchFamily="18" charset="-127"/>
                <a:cs typeface="Arial" pitchFamily="34" charset="0"/>
              </a:rPr>
              <a:t>업역규제 폐지 등 생산구조 혁신 </a:t>
            </a:r>
            <a:r>
              <a:rPr kumimoji="1" lang="en-US" altLang="ko-KR" sz="1600" b="1" i="0" u="none" strike="noStrike" kern="1200" cap="none" spc="0" normalizeH="0" baseline="0" noProof="0">
                <a:ln>
                  <a:noFill/>
                </a:ln>
                <a:solidFill>
                  <a:srgbClr val="000000"/>
                </a:solidFill>
                <a:effectLst/>
                <a:uLnTx/>
                <a:uFillTx/>
                <a:latin typeface="Arial" pitchFamily="34" charset="0"/>
                <a:ea typeface="HY헤드라인M" pitchFamily="18" charset="-127"/>
                <a:cs typeface="Arial" pitchFamily="34" charset="0"/>
              </a:rPr>
              <a:t>(</a:t>
            </a:r>
            <a:r>
              <a:rPr kumimoji="1" lang="ko-KR" altLang="en-US" sz="1600" b="1" i="0" u="none" strike="noStrike" kern="1200" cap="none" spc="0" normalizeH="0" baseline="0" noProof="0">
                <a:ln>
                  <a:noFill/>
                </a:ln>
                <a:solidFill>
                  <a:srgbClr val="000000"/>
                </a:solidFill>
                <a:effectLst/>
                <a:uLnTx/>
                <a:uFillTx/>
                <a:latin typeface="Arial" pitchFamily="34" charset="0"/>
                <a:ea typeface="HY헤드라인M" pitchFamily="18" charset="-127"/>
                <a:cs typeface="Arial" pitchFamily="34" charset="0"/>
              </a:rPr>
              <a:t>건설산업기본법 제</a:t>
            </a:r>
            <a:r>
              <a:rPr kumimoji="1" lang="en-US" altLang="ko-KR" sz="1600" b="1" i="0" u="none" strike="noStrike" kern="1200" cap="none" spc="0" normalizeH="0" baseline="0" noProof="0">
                <a:ln>
                  <a:noFill/>
                </a:ln>
                <a:solidFill>
                  <a:srgbClr val="000000"/>
                </a:solidFill>
                <a:effectLst/>
                <a:uLnTx/>
                <a:uFillTx/>
                <a:latin typeface="Arial" pitchFamily="34" charset="0"/>
                <a:ea typeface="HY헤드라인M" pitchFamily="18" charset="-127"/>
                <a:cs typeface="Arial" pitchFamily="34" charset="0"/>
              </a:rPr>
              <a:t>16</a:t>
            </a:r>
            <a:r>
              <a:rPr kumimoji="1" lang="ko-KR" altLang="en-US" sz="1600" b="1" i="0" u="none" strike="noStrike" kern="1200" cap="none" spc="0" normalizeH="0" baseline="0" noProof="0">
                <a:ln>
                  <a:noFill/>
                </a:ln>
                <a:solidFill>
                  <a:srgbClr val="000000"/>
                </a:solidFill>
                <a:effectLst/>
                <a:uLnTx/>
                <a:uFillTx/>
                <a:latin typeface="Arial" pitchFamily="34" charset="0"/>
                <a:ea typeface="HY헤드라인M" pitchFamily="18" charset="-127"/>
                <a:cs typeface="Arial" pitchFamily="34" charset="0"/>
              </a:rPr>
              <a:t>조 및 제</a:t>
            </a:r>
            <a:r>
              <a:rPr kumimoji="1" lang="en-US" altLang="ko-KR" sz="1600" b="1" i="0" u="none" strike="noStrike" kern="1200" cap="none" spc="0" normalizeH="0" baseline="0" noProof="0">
                <a:ln>
                  <a:noFill/>
                </a:ln>
                <a:solidFill>
                  <a:srgbClr val="000000"/>
                </a:solidFill>
                <a:effectLst/>
                <a:uLnTx/>
                <a:uFillTx/>
                <a:latin typeface="Arial" pitchFamily="34" charset="0"/>
                <a:ea typeface="HY헤드라인M" pitchFamily="18" charset="-127"/>
                <a:cs typeface="Arial" pitchFamily="34" charset="0"/>
              </a:rPr>
              <a:t>29</a:t>
            </a:r>
            <a:r>
              <a:rPr kumimoji="1" lang="ko-KR" altLang="en-US" sz="1600" b="1" i="0" u="none" strike="noStrike" kern="1200" cap="none" spc="0" normalizeH="0" baseline="0" noProof="0">
                <a:ln>
                  <a:noFill/>
                </a:ln>
                <a:solidFill>
                  <a:srgbClr val="000000"/>
                </a:solidFill>
                <a:effectLst/>
                <a:uLnTx/>
                <a:uFillTx/>
                <a:latin typeface="Arial" pitchFamily="34" charset="0"/>
                <a:ea typeface="HY헤드라인M" pitchFamily="18" charset="-127"/>
                <a:cs typeface="Arial" pitchFamily="34" charset="0"/>
              </a:rPr>
              <a:t>조</a:t>
            </a:r>
            <a:r>
              <a:rPr kumimoji="1" lang="en-US" altLang="ko-KR" sz="1600" b="1" i="0" u="none" strike="noStrike" kern="1200" cap="none" spc="0" normalizeH="0" baseline="0" noProof="0">
                <a:ln>
                  <a:noFill/>
                </a:ln>
                <a:solidFill>
                  <a:srgbClr val="000000"/>
                </a:solidFill>
                <a:effectLst/>
                <a:uLnTx/>
                <a:uFillTx/>
                <a:latin typeface="Arial" pitchFamily="34" charset="0"/>
                <a:ea typeface="HY헤드라인M" pitchFamily="18" charset="-127"/>
                <a:cs typeface="Arial" pitchFamily="34" charset="0"/>
              </a:rPr>
              <a:t>) </a:t>
            </a:r>
            <a:endParaRPr kumimoji="1" lang="ko-KR" altLang="en-US" sz="1600" b="1" i="0" u="none" strike="noStrike" kern="1200" cap="none" spc="0" normalizeH="0" baseline="0" noProof="0" dirty="0">
              <a:ln>
                <a:noFill/>
              </a:ln>
              <a:solidFill>
                <a:srgbClr val="000000"/>
              </a:solidFill>
              <a:effectLst/>
              <a:uLnTx/>
              <a:uFillTx/>
              <a:latin typeface="Arial" pitchFamily="34" charset="0"/>
              <a:ea typeface="HY헤드라인M" pitchFamily="18" charset="-127"/>
              <a:cs typeface="Arial" pitchFamily="34" charset="0"/>
            </a:endParaRPr>
          </a:p>
        </p:txBody>
      </p:sp>
      <p:sp>
        <p:nvSpPr>
          <p:cNvPr id="54" name="TextBox 53">
            <a:extLst>
              <a:ext uri="{FF2B5EF4-FFF2-40B4-BE49-F238E27FC236}">
                <a16:creationId xmlns:a16="http://schemas.microsoft.com/office/drawing/2014/main" id="{555D45D5-0EB8-45C2-B1ED-2FD02EC7FF7E}"/>
              </a:ext>
            </a:extLst>
          </p:cNvPr>
          <p:cNvSpPr txBox="1"/>
          <p:nvPr/>
        </p:nvSpPr>
        <p:spPr>
          <a:xfrm>
            <a:off x="243809" y="915725"/>
            <a:ext cx="8649366" cy="380480"/>
          </a:xfrm>
          <a:prstGeom prst="rect">
            <a:avLst/>
          </a:prstGeom>
        </p:spPr>
        <p:txBody>
          <a:bodyPr wrap="square" lIns="36000" tIns="36000" rIns="36000" bIns="36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ko-KR" altLang="en-US" sz="1000" b="1" i="0" u="none" strike="noStrike" kern="0" cap="none" spc="0" normalizeH="0" baseline="0" noProof="0" dirty="0">
                <a:ln>
                  <a:noFill/>
                </a:ln>
                <a:solidFill>
                  <a:srgbClr val="000000"/>
                </a:solidFill>
                <a:effectLst/>
                <a:uLnTx/>
                <a:uFillTx/>
              </a:rPr>
              <a:t>☞ 시행일 </a:t>
            </a:r>
            <a:r>
              <a:rPr kumimoji="0" lang="en-US" altLang="ko-KR" sz="1000" b="1" i="0" u="none" strike="noStrike" kern="0" cap="none" spc="0" normalizeH="0" baseline="0" noProof="0" dirty="0">
                <a:ln>
                  <a:noFill/>
                </a:ln>
                <a:solidFill>
                  <a:srgbClr val="000000"/>
                </a:solidFill>
                <a:effectLst/>
                <a:uLnTx/>
                <a:uFillTx/>
              </a:rPr>
              <a:t>: </a:t>
            </a:r>
            <a:r>
              <a:rPr kumimoji="0" lang="ko-KR" altLang="en-US" sz="1000" b="1" i="0" u="none" strike="noStrike" kern="0" cap="none" spc="0" normalizeH="0" baseline="0" noProof="0" dirty="0" err="1">
                <a:ln>
                  <a:noFill/>
                </a:ln>
                <a:solidFill>
                  <a:srgbClr val="000000"/>
                </a:solidFill>
                <a:effectLst/>
                <a:uLnTx/>
                <a:uFillTx/>
              </a:rPr>
              <a:t>공공공사</a:t>
            </a:r>
            <a:r>
              <a:rPr kumimoji="0" lang="ko-KR" altLang="en-US" sz="1000" b="1" i="0" u="none" strike="noStrike" kern="0" cap="none" spc="0" normalizeH="0" baseline="0" noProof="0" dirty="0">
                <a:ln>
                  <a:noFill/>
                </a:ln>
                <a:solidFill>
                  <a:srgbClr val="000000"/>
                </a:solidFill>
                <a:effectLst/>
                <a:uLnTx/>
                <a:uFillTx/>
              </a:rPr>
              <a:t> </a:t>
            </a:r>
            <a:r>
              <a:rPr kumimoji="0" lang="en-US" altLang="ko-KR" sz="1000" b="1" i="0" u="none" strike="noStrike" kern="0" cap="none" spc="0" normalizeH="0" baseline="0" noProof="0" dirty="0">
                <a:ln>
                  <a:noFill/>
                </a:ln>
                <a:solidFill>
                  <a:srgbClr val="000000"/>
                </a:solidFill>
                <a:effectLst/>
                <a:uLnTx/>
                <a:uFillTx/>
              </a:rPr>
              <a:t>’21. 1. 1. / </a:t>
            </a:r>
            <a:r>
              <a:rPr kumimoji="0" lang="ko-KR" altLang="en-US" sz="1000" b="1" i="0" u="none" strike="noStrike" kern="0" cap="none" spc="0" normalizeH="0" baseline="0" noProof="0" dirty="0">
                <a:ln>
                  <a:noFill/>
                </a:ln>
                <a:solidFill>
                  <a:srgbClr val="000000"/>
                </a:solidFill>
                <a:effectLst/>
                <a:uLnTx/>
                <a:uFillTx/>
              </a:rPr>
              <a:t>민간공사 </a:t>
            </a:r>
            <a:r>
              <a:rPr kumimoji="0" lang="en-US" altLang="ko-KR" sz="1000" b="1" i="0" u="none" strike="noStrike" kern="0" cap="none" spc="0" normalizeH="0" baseline="0" noProof="0" dirty="0">
                <a:ln>
                  <a:noFill/>
                </a:ln>
                <a:solidFill>
                  <a:srgbClr val="000000"/>
                </a:solidFill>
                <a:effectLst/>
                <a:uLnTx/>
                <a:uFillTx/>
              </a:rPr>
              <a:t>‘22. 1. 1. / </a:t>
            </a:r>
            <a:r>
              <a:rPr kumimoji="0" lang="ko-KR" altLang="en-US" sz="1000" b="1" i="0" u="none" strike="noStrike" kern="0" cap="none" spc="0" normalizeH="0" baseline="0" noProof="0" dirty="0" err="1">
                <a:ln>
                  <a:noFill/>
                </a:ln>
                <a:solidFill>
                  <a:srgbClr val="000000"/>
                </a:solidFill>
                <a:effectLst/>
                <a:uLnTx/>
                <a:uFillTx/>
              </a:rPr>
              <a:t>전문업자</a:t>
            </a:r>
            <a:r>
              <a:rPr kumimoji="0" lang="ko-KR" altLang="en-US" sz="1000" b="1" i="0" u="none" strike="noStrike" kern="0" cap="none" spc="0" normalizeH="0" baseline="0" noProof="0" dirty="0">
                <a:ln>
                  <a:noFill/>
                </a:ln>
                <a:solidFill>
                  <a:srgbClr val="000000"/>
                </a:solidFill>
                <a:effectLst/>
                <a:uLnTx/>
                <a:uFillTx/>
              </a:rPr>
              <a:t> 간 공동도급방식의 </a:t>
            </a:r>
            <a:r>
              <a:rPr kumimoji="0" lang="ko-KR" altLang="en-US" sz="1000" b="1" i="0" u="none" strike="noStrike" kern="0" cap="none" spc="0" normalizeH="0" baseline="0" noProof="0" dirty="0" err="1">
                <a:ln>
                  <a:noFill/>
                </a:ln>
                <a:solidFill>
                  <a:srgbClr val="000000"/>
                </a:solidFill>
                <a:effectLst/>
                <a:uLnTx/>
                <a:uFillTx/>
              </a:rPr>
              <a:t>종합공사</a:t>
            </a:r>
            <a:r>
              <a:rPr kumimoji="0" lang="ko-KR" altLang="en-US" sz="1000" b="1" i="0" u="none" strike="noStrike" kern="0" cap="none" spc="0" normalizeH="0" baseline="0" noProof="0" dirty="0">
                <a:ln>
                  <a:noFill/>
                </a:ln>
                <a:solidFill>
                  <a:srgbClr val="000000"/>
                </a:solidFill>
                <a:effectLst/>
                <a:uLnTx/>
                <a:uFillTx/>
              </a:rPr>
              <a:t> 수행</a:t>
            </a:r>
            <a:r>
              <a:rPr kumimoji="0" lang="en-US" altLang="ko-KR" sz="1000" b="1" i="0" u="none" strike="noStrike" kern="0" cap="none" spc="0" normalizeH="0" baseline="0" noProof="0" dirty="0">
                <a:ln>
                  <a:noFill/>
                </a:ln>
                <a:solidFill>
                  <a:srgbClr val="000000"/>
                </a:solidFill>
                <a:effectLst/>
                <a:uLnTx/>
                <a:uFillTx/>
              </a:rPr>
              <a:t>, </a:t>
            </a:r>
            <a:r>
              <a:rPr kumimoji="0" lang="ko-KR" altLang="en-US" sz="1000" b="1" i="0" u="none" strike="noStrike" kern="0" cap="none" spc="0" normalizeH="0" baseline="0" noProof="0" dirty="0" err="1">
                <a:ln>
                  <a:noFill/>
                </a:ln>
                <a:solidFill>
                  <a:srgbClr val="000000"/>
                </a:solidFill>
                <a:effectLst/>
                <a:uLnTx/>
                <a:uFillTx/>
              </a:rPr>
              <a:t>종합업자의</a:t>
            </a:r>
            <a:r>
              <a:rPr kumimoji="0" lang="ko-KR" altLang="en-US" sz="1000" b="1" i="0" u="none" strike="noStrike" kern="0" cap="none" spc="0" normalizeH="0" baseline="0" noProof="0" dirty="0">
                <a:ln>
                  <a:noFill/>
                </a:ln>
                <a:solidFill>
                  <a:srgbClr val="000000"/>
                </a:solidFill>
                <a:effectLst/>
                <a:uLnTx/>
                <a:uFillTx/>
              </a:rPr>
              <a:t> </a:t>
            </a:r>
            <a:r>
              <a:rPr kumimoji="0" lang="en-US" altLang="ko-KR" sz="1000" b="1" i="0" u="none" strike="noStrike" kern="0" cap="none" spc="0" normalizeH="0" baseline="0" noProof="0" dirty="0">
                <a:ln>
                  <a:noFill/>
                </a:ln>
                <a:solidFill>
                  <a:srgbClr val="000000"/>
                </a:solidFill>
                <a:effectLst/>
                <a:uLnTx/>
                <a:uFillTx/>
              </a:rPr>
              <a:t>2</a:t>
            </a:r>
            <a:r>
              <a:rPr kumimoji="0" lang="ko-KR" altLang="en-US" sz="1000" b="1" i="0" u="none" strike="noStrike" kern="0" cap="none" spc="0" normalizeH="0" baseline="0" noProof="0" dirty="0">
                <a:ln>
                  <a:noFill/>
                </a:ln>
                <a:solidFill>
                  <a:srgbClr val="000000"/>
                </a:solidFill>
                <a:effectLst/>
                <a:uLnTx/>
                <a:uFillTx/>
              </a:rPr>
              <a:t>억원 미만 </a:t>
            </a:r>
            <a:r>
              <a:rPr kumimoji="0" lang="ko-KR" altLang="en-US" sz="1000" b="1" i="0" u="none" strike="noStrike" kern="0" cap="none" spc="0" normalizeH="0" baseline="0" noProof="0" dirty="0" err="1">
                <a:ln>
                  <a:noFill/>
                </a:ln>
                <a:solidFill>
                  <a:srgbClr val="000000"/>
                </a:solidFill>
                <a:effectLst/>
                <a:uLnTx/>
                <a:uFillTx/>
              </a:rPr>
              <a:t>전문공사</a:t>
            </a:r>
            <a:r>
              <a:rPr kumimoji="0" lang="ko-KR" altLang="en-US" sz="1000" b="1" i="0" u="none" strike="noStrike" kern="0" cap="none" spc="0" normalizeH="0" baseline="0" noProof="0" dirty="0">
                <a:ln>
                  <a:noFill/>
                </a:ln>
                <a:solidFill>
                  <a:srgbClr val="000000"/>
                </a:solidFill>
                <a:effectLst/>
                <a:uLnTx/>
                <a:uFillTx/>
              </a:rPr>
              <a:t> </a:t>
            </a:r>
            <a:r>
              <a:rPr kumimoji="0" lang="ko-KR" altLang="en-US" sz="1000" b="1" i="0" u="none" strike="noStrike" kern="0" cap="none" spc="0" normalizeH="0" baseline="0" noProof="0" dirty="0" err="1">
                <a:ln>
                  <a:noFill/>
                </a:ln>
                <a:solidFill>
                  <a:srgbClr val="000000"/>
                </a:solidFill>
                <a:effectLst/>
                <a:uLnTx/>
                <a:uFillTx/>
              </a:rPr>
              <a:t>원도급</a:t>
            </a:r>
            <a:r>
              <a:rPr kumimoji="0" lang="ko-KR" altLang="en-US" sz="1000" b="1" i="0" u="none" strike="noStrike" kern="0" cap="none" spc="0" normalizeH="0" baseline="0" noProof="0" dirty="0">
                <a:ln>
                  <a:noFill/>
                </a:ln>
                <a:solidFill>
                  <a:srgbClr val="000000"/>
                </a:solidFill>
                <a:effectLst/>
                <a:uLnTx/>
                <a:uFillTx/>
              </a:rPr>
              <a:t> </a:t>
            </a:r>
            <a:r>
              <a:rPr kumimoji="0" lang="en-US" altLang="ko-KR" sz="1000" b="1" i="0" u="none" strike="noStrike" kern="0" cap="none" spc="0" normalizeH="0" baseline="0" noProof="0" dirty="0">
                <a:ln>
                  <a:noFill/>
                </a:ln>
                <a:solidFill>
                  <a:srgbClr val="000000"/>
                </a:solidFill>
                <a:effectLst/>
                <a:uLnTx/>
                <a:uFillTx/>
              </a:rPr>
              <a:t>‘24. 1. 1.</a:t>
            </a:r>
          </a:p>
          <a:p>
            <a:pPr marL="0" marR="0" lvl="0" indent="0" defTabSz="914400" eaLnBrk="1" fontAlgn="auto" latinLnBrk="0" hangingPunct="1">
              <a:lnSpc>
                <a:spcPct val="100000"/>
              </a:lnSpc>
              <a:spcBef>
                <a:spcPts val="0"/>
              </a:spcBef>
              <a:spcAft>
                <a:spcPts val="0"/>
              </a:spcAft>
              <a:buClrTx/>
              <a:buSzTx/>
              <a:buFontTx/>
              <a:buNone/>
              <a:tabLst/>
              <a:defRPr/>
            </a:pPr>
            <a:r>
              <a:rPr lang="en-US" altLang="ko-KR" sz="1000" b="1" kern="0" dirty="0">
                <a:solidFill>
                  <a:srgbClr val="000000"/>
                </a:solidFill>
              </a:rPr>
              <a:t>    </a:t>
            </a:r>
            <a:r>
              <a:rPr lang="ko-KR" altLang="en-US" sz="1000" b="1" kern="0" dirty="0">
                <a:solidFill>
                  <a:srgbClr val="FF0000"/>
                </a:solidFill>
              </a:rPr>
              <a:t>전문건설업체가 원사업자의 지위</a:t>
            </a:r>
            <a:r>
              <a:rPr lang="en-US" altLang="ko-KR" sz="1000" b="1" kern="0" dirty="0">
                <a:solidFill>
                  <a:srgbClr val="FF0000"/>
                </a:solidFill>
              </a:rPr>
              <a:t>, </a:t>
            </a:r>
            <a:r>
              <a:rPr lang="ko-KR" altLang="en-US" sz="1000" b="1" kern="0" dirty="0">
                <a:solidFill>
                  <a:srgbClr val="FF0000"/>
                </a:solidFill>
              </a:rPr>
              <a:t>종합건설업체가 수급사업자의 지위가 될 수 있으므로</a:t>
            </a:r>
            <a:r>
              <a:rPr lang="en-US" altLang="ko-KR" sz="1000" b="1" kern="0" dirty="0">
                <a:solidFill>
                  <a:srgbClr val="FF0000"/>
                </a:solidFill>
              </a:rPr>
              <a:t>, </a:t>
            </a:r>
            <a:r>
              <a:rPr lang="ko-KR" altLang="en-US" sz="1000" b="1" kern="0" dirty="0">
                <a:solidFill>
                  <a:srgbClr val="FF0000"/>
                </a:solidFill>
              </a:rPr>
              <a:t>공사대금 지급체계의 문제점 해결 </a:t>
            </a:r>
            <a:r>
              <a:rPr lang="en-US" altLang="ko-KR" sz="1000" b="1" kern="0" dirty="0">
                <a:solidFill>
                  <a:srgbClr val="FF0000"/>
                </a:solidFill>
              </a:rPr>
              <a:t>Needs </a:t>
            </a:r>
            <a:r>
              <a:rPr lang="ko-KR" altLang="en-US" sz="1000" b="1" kern="0" dirty="0">
                <a:solidFill>
                  <a:srgbClr val="FF0000"/>
                </a:solidFill>
              </a:rPr>
              <a:t>동일</a:t>
            </a:r>
            <a:endParaRPr kumimoji="0" lang="ko-KR" altLang="en-US" sz="1000" b="1" i="0" u="none" strike="noStrike" kern="0" cap="none" spc="0" normalizeH="0" baseline="0" noProof="0" dirty="0">
              <a:ln>
                <a:noFill/>
              </a:ln>
              <a:solidFill>
                <a:srgbClr val="FF0000"/>
              </a:solidFill>
              <a:effectLst/>
              <a:uLnTx/>
              <a:uFillTx/>
            </a:endParaRPr>
          </a:p>
        </p:txBody>
      </p:sp>
      <p:grpSp>
        <p:nvGrpSpPr>
          <p:cNvPr id="62" name="그룹 61">
            <a:extLst>
              <a:ext uri="{FF2B5EF4-FFF2-40B4-BE49-F238E27FC236}">
                <a16:creationId xmlns:a16="http://schemas.microsoft.com/office/drawing/2014/main" id="{3D5B69EF-38F5-4959-907D-52E1A800F209}"/>
              </a:ext>
            </a:extLst>
          </p:cNvPr>
          <p:cNvGrpSpPr/>
          <p:nvPr/>
        </p:nvGrpSpPr>
        <p:grpSpPr>
          <a:xfrm>
            <a:off x="176385" y="2390918"/>
            <a:ext cx="8800357" cy="3183092"/>
            <a:chOff x="176384" y="2390918"/>
            <a:chExt cx="9407425" cy="3378342"/>
          </a:xfrm>
        </p:grpSpPr>
        <p:cxnSp>
          <p:nvCxnSpPr>
            <p:cNvPr id="5" name="직선 연결선 4">
              <a:extLst>
                <a:ext uri="{FF2B5EF4-FFF2-40B4-BE49-F238E27FC236}">
                  <a16:creationId xmlns:a16="http://schemas.microsoft.com/office/drawing/2014/main" id="{F0A4FF7E-2130-41C9-BEC3-DDE3B4D9F13A}"/>
                </a:ext>
              </a:extLst>
            </p:cNvPr>
            <p:cNvCxnSpPr/>
            <p:nvPr/>
          </p:nvCxnSpPr>
          <p:spPr>
            <a:xfrm>
              <a:off x="3065968" y="2946476"/>
              <a:ext cx="0" cy="197949"/>
            </a:xfrm>
            <a:prstGeom prst="line">
              <a:avLst/>
            </a:prstGeom>
            <a:noFill/>
            <a:ln w="38100" cap="flat" cmpd="sng" algn="ctr">
              <a:solidFill>
                <a:srgbClr val="E87E00"/>
              </a:solidFill>
              <a:prstDash val="solid"/>
            </a:ln>
            <a:effectLst>
              <a:outerShdw blurRad="40000" dist="23000" dir="5400000" rotWithShape="0">
                <a:srgbClr val="000000">
                  <a:alpha val="35000"/>
                </a:srgbClr>
              </a:outerShdw>
            </a:effectLst>
          </p:spPr>
        </p:cxnSp>
        <p:sp>
          <p:nvSpPr>
            <p:cNvPr id="6" name="모서리가 둥근 직사각형 63">
              <a:extLst>
                <a:ext uri="{FF2B5EF4-FFF2-40B4-BE49-F238E27FC236}">
                  <a16:creationId xmlns:a16="http://schemas.microsoft.com/office/drawing/2014/main" id="{EFCBD305-67E7-4315-B0A7-9DC22E42BBC9}"/>
                </a:ext>
              </a:extLst>
            </p:cNvPr>
            <p:cNvSpPr/>
            <p:nvPr/>
          </p:nvSpPr>
          <p:spPr bwMode="auto">
            <a:xfrm>
              <a:off x="2464350" y="2554772"/>
              <a:ext cx="1216480" cy="396000"/>
            </a:xfrm>
            <a:prstGeom prst="roundRect">
              <a:avLst/>
            </a:prstGeom>
            <a:solidFill>
              <a:srgbClr val="002060"/>
            </a:soli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900" b="1" i="0" u="none" strike="noStrike" kern="0" cap="none" spc="0" normalizeH="0" baseline="0" noProof="0" dirty="0">
                  <a:ln>
                    <a:noFill/>
                  </a:ln>
                  <a:solidFill>
                    <a:srgbClr val="FFFFFF"/>
                  </a:solidFill>
                  <a:effectLst/>
                  <a:uLnTx/>
                  <a:uFillTx/>
                  <a:latin typeface="맑은 고딕"/>
                  <a:ea typeface="맑은 고딕" panose="020B0503020000020004" pitchFamily="50" charset="-127"/>
                  <a:cs typeface="+mn-cs"/>
                </a:rPr>
                <a:t>발주자</a:t>
              </a:r>
              <a:endParaRPr kumimoji="0" lang="en-US" altLang="ko-KR" sz="900" b="1" i="0" u="none" strike="noStrike" kern="0" cap="none" spc="0" normalizeH="0" baseline="0" noProof="0" dirty="0">
                <a:ln>
                  <a:noFill/>
                </a:ln>
                <a:solidFill>
                  <a:srgbClr val="FFFFFF"/>
                </a:solidFill>
                <a:effectLst/>
                <a:uLnTx/>
                <a:uFillTx/>
                <a:latin typeface="맑은 고딕"/>
                <a:ea typeface="맑은 고딕" panose="020B0503020000020004" pitchFamily="50" charset="-127"/>
                <a:cs typeface="+mn-cs"/>
              </a:endParaRPr>
            </a:p>
          </p:txBody>
        </p:sp>
        <p:sp>
          <p:nvSpPr>
            <p:cNvPr id="7" name="TextBox 6">
              <a:extLst>
                <a:ext uri="{FF2B5EF4-FFF2-40B4-BE49-F238E27FC236}">
                  <a16:creationId xmlns:a16="http://schemas.microsoft.com/office/drawing/2014/main" id="{EF1D95F7-FECC-49A3-832A-225864EA56AC}"/>
                </a:ext>
              </a:extLst>
            </p:cNvPr>
            <p:cNvSpPr txBox="1"/>
            <p:nvPr/>
          </p:nvSpPr>
          <p:spPr>
            <a:xfrm>
              <a:off x="1599840" y="2923476"/>
              <a:ext cx="765677" cy="257369"/>
            </a:xfrm>
            <a:prstGeom prst="rect">
              <a:avLst/>
            </a:prstGeom>
          </p:spPr>
          <p:txBody>
            <a:bodyPr wrap="squar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ko-KR" altLang="en-US" sz="1200" b="1" i="0" u="none" strike="noStrike" kern="0" cap="none" spc="0" normalizeH="0" baseline="0" noProof="0" dirty="0" err="1">
                  <a:ln>
                    <a:noFill/>
                  </a:ln>
                  <a:solidFill>
                    <a:srgbClr val="000000"/>
                  </a:solidFill>
                  <a:effectLst/>
                  <a:uLnTx/>
                  <a:uFillTx/>
                </a:rPr>
                <a:t>종합공사</a:t>
              </a:r>
              <a:endParaRPr kumimoji="0" lang="ko-KR" altLang="en-US" sz="1200" b="1" i="0" u="none" strike="noStrike" kern="0" cap="none" spc="0" normalizeH="0" baseline="0" noProof="0" dirty="0">
                <a:ln>
                  <a:noFill/>
                </a:ln>
                <a:solidFill>
                  <a:srgbClr val="000000"/>
                </a:solidFill>
                <a:effectLst/>
                <a:uLnTx/>
                <a:uFillTx/>
              </a:endParaRPr>
            </a:p>
          </p:txBody>
        </p:sp>
        <p:sp>
          <p:nvSpPr>
            <p:cNvPr id="8" name="모서리가 둥근 직사각형 59">
              <a:extLst>
                <a:ext uri="{FF2B5EF4-FFF2-40B4-BE49-F238E27FC236}">
                  <a16:creationId xmlns:a16="http://schemas.microsoft.com/office/drawing/2014/main" id="{26651662-FC2E-4E26-9AD1-22075512AF77}"/>
                </a:ext>
              </a:extLst>
            </p:cNvPr>
            <p:cNvSpPr/>
            <p:nvPr/>
          </p:nvSpPr>
          <p:spPr bwMode="auto">
            <a:xfrm>
              <a:off x="3886587" y="3467519"/>
              <a:ext cx="624774" cy="396000"/>
            </a:xfrm>
            <a:prstGeom prst="roundRect">
              <a:avLst/>
            </a:prstGeom>
            <a:gradFill rotWithShape="1">
              <a:gsLst>
                <a:gs pos="0">
                  <a:srgbClr val="A1A1A1">
                    <a:tint val="50000"/>
                    <a:satMod val="300000"/>
                  </a:srgbClr>
                </a:gs>
                <a:gs pos="35000">
                  <a:srgbClr val="A1A1A1">
                    <a:tint val="37000"/>
                    <a:satMod val="300000"/>
                  </a:srgbClr>
                </a:gs>
                <a:gs pos="100000">
                  <a:srgbClr val="A1A1A1">
                    <a:tint val="15000"/>
                    <a:satMod val="350000"/>
                  </a:srgbClr>
                </a:gs>
              </a:gsLst>
              <a:lin ang="16200000" scaled="1"/>
            </a:gra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900" b="1" i="0" u="none" strike="noStrike" kern="0" cap="none" spc="0" normalizeH="0" baseline="0" noProof="0" dirty="0" err="1">
                  <a:ln>
                    <a:noFill/>
                  </a:ln>
                  <a:solidFill>
                    <a:srgbClr val="000000"/>
                  </a:solidFill>
                  <a:effectLst/>
                  <a:uLnTx/>
                  <a:uFillTx/>
                  <a:latin typeface="맑은 고딕"/>
                  <a:ea typeface="맑은 고딕" panose="020B0503020000020004" pitchFamily="50" charset="-127"/>
                  <a:cs typeface="+mn-cs"/>
                </a:rPr>
                <a:t>전문업자</a:t>
              </a:r>
              <a:endParaRPr kumimoji="0" lang="en-US" altLang="ko-KR" sz="9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endParaRPr>
            </a:p>
          </p:txBody>
        </p:sp>
        <p:cxnSp>
          <p:nvCxnSpPr>
            <p:cNvPr id="9" name="직선 연결선 8">
              <a:extLst>
                <a:ext uri="{FF2B5EF4-FFF2-40B4-BE49-F238E27FC236}">
                  <a16:creationId xmlns:a16="http://schemas.microsoft.com/office/drawing/2014/main" id="{03893AF6-BC2C-4A62-8407-7D7EC404DE34}"/>
                </a:ext>
              </a:extLst>
            </p:cNvPr>
            <p:cNvCxnSpPr/>
            <p:nvPr/>
          </p:nvCxnSpPr>
          <p:spPr>
            <a:xfrm>
              <a:off x="1959242" y="3875630"/>
              <a:ext cx="0" cy="197949"/>
            </a:xfrm>
            <a:prstGeom prst="line">
              <a:avLst/>
            </a:prstGeom>
            <a:noFill/>
            <a:ln w="38100" cap="flat" cmpd="sng" algn="ctr">
              <a:solidFill>
                <a:srgbClr val="E87E00"/>
              </a:solidFill>
              <a:prstDash val="solid"/>
            </a:ln>
            <a:effectLst>
              <a:outerShdw blurRad="40000" dist="23000" dir="5400000" rotWithShape="0">
                <a:srgbClr val="000000">
                  <a:alpha val="35000"/>
                </a:srgbClr>
              </a:outerShdw>
            </a:effectLst>
          </p:spPr>
        </p:cxnSp>
        <p:sp>
          <p:nvSpPr>
            <p:cNvPr id="10" name="자유형 7">
              <a:extLst>
                <a:ext uri="{FF2B5EF4-FFF2-40B4-BE49-F238E27FC236}">
                  <a16:creationId xmlns:a16="http://schemas.microsoft.com/office/drawing/2014/main" id="{A28046C3-EE4F-467E-A6D8-C58AB6B40ED8}"/>
                </a:ext>
              </a:extLst>
            </p:cNvPr>
            <p:cNvSpPr/>
            <p:nvPr/>
          </p:nvSpPr>
          <p:spPr bwMode="auto">
            <a:xfrm>
              <a:off x="1954483" y="3152460"/>
              <a:ext cx="2244491" cy="318549"/>
            </a:xfrm>
            <a:custGeom>
              <a:avLst/>
              <a:gdLst>
                <a:gd name="connsiteX0" fmla="*/ 0 w 2185851"/>
                <a:gd name="connsiteY0" fmla="*/ 330926 h 339635"/>
                <a:gd name="connsiteX1" fmla="*/ 0 w 2185851"/>
                <a:gd name="connsiteY1" fmla="*/ 0 h 339635"/>
                <a:gd name="connsiteX2" fmla="*/ 2185851 w 2185851"/>
                <a:gd name="connsiteY2" fmla="*/ 0 h 339635"/>
                <a:gd name="connsiteX3" fmla="*/ 2185851 w 2185851"/>
                <a:gd name="connsiteY3" fmla="*/ 339635 h 339635"/>
              </a:gdLst>
              <a:ahLst/>
              <a:cxnLst>
                <a:cxn ang="0">
                  <a:pos x="connsiteX0" y="connsiteY0"/>
                </a:cxn>
                <a:cxn ang="0">
                  <a:pos x="connsiteX1" y="connsiteY1"/>
                </a:cxn>
                <a:cxn ang="0">
                  <a:pos x="connsiteX2" y="connsiteY2"/>
                </a:cxn>
                <a:cxn ang="0">
                  <a:pos x="connsiteX3" y="connsiteY3"/>
                </a:cxn>
              </a:cxnLst>
              <a:rect l="l" t="t" r="r" b="b"/>
              <a:pathLst>
                <a:path w="2185851" h="339635">
                  <a:moveTo>
                    <a:pt x="0" y="330926"/>
                  </a:moveTo>
                  <a:lnTo>
                    <a:pt x="0" y="0"/>
                  </a:lnTo>
                  <a:lnTo>
                    <a:pt x="2185851" y="0"/>
                  </a:lnTo>
                  <a:lnTo>
                    <a:pt x="2185851" y="339635"/>
                  </a:lnTo>
                </a:path>
              </a:pathLst>
            </a:custGeom>
            <a:noFill/>
            <a:ln w="38100" cap="flat" cmpd="sng" algn="ctr">
              <a:solidFill>
                <a:srgbClr val="E87E00"/>
              </a:solidFill>
              <a:prstDash val="solid"/>
              <a:headEnd/>
              <a:tailEn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b="0" i="0" u="none" strike="noStrike" kern="0" cap="none" spc="0" normalizeH="0" baseline="0" noProof="0">
                <a:ln>
                  <a:noFill/>
                </a:ln>
                <a:solidFill>
                  <a:srgbClr val="000000"/>
                </a:solidFill>
                <a:effectLst/>
                <a:uLnTx/>
                <a:uFillTx/>
                <a:latin typeface="맑은 고딕"/>
                <a:ea typeface="맑은 고딕" panose="020B0503020000020004" pitchFamily="50" charset="-127"/>
                <a:cs typeface="+mn-cs"/>
              </a:endParaRPr>
            </a:p>
          </p:txBody>
        </p:sp>
        <p:sp>
          <p:nvSpPr>
            <p:cNvPr id="11" name="자유형 65">
              <a:extLst>
                <a:ext uri="{FF2B5EF4-FFF2-40B4-BE49-F238E27FC236}">
                  <a16:creationId xmlns:a16="http://schemas.microsoft.com/office/drawing/2014/main" id="{B51CBC27-A704-4C0F-BDBA-BA0A7805E5DB}"/>
                </a:ext>
              </a:extLst>
            </p:cNvPr>
            <p:cNvSpPr/>
            <p:nvPr/>
          </p:nvSpPr>
          <p:spPr bwMode="auto">
            <a:xfrm>
              <a:off x="1458748" y="4082200"/>
              <a:ext cx="997997" cy="318549"/>
            </a:xfrm>
            <a:custGeom>
              <a:avLst/>
              <a:gdLst>
                <a:gd name="connsiteX0" fmla="*/ 0 w 2185851"/>
                <a:gd name="connsiteY0" fmla="*/ 330926 h 339635"/>
                <a:gd name="connsiteX1" fmla="*/ 0 w 2185851"/>
                <a:gd name="connsiteY1" fmla="*/ 0 h 339635"/>
                <a:gd name="connsiteX2" fmla="*/ 2185851 w 2185851"/>
                <a:gd name="connsiteY2" fmla="*/ 0 h 339635"/>
                <a:gd name="connsiteX3" fmla="*/ 2185851 w 2185851"/>
                <a:gd name="connsiteY3" fmla="*/ 339635 h 339635"/>
              </a:gdLst>
              <a:ahLst/>
              <a:cxnLst>
                <a:cxn ang="0">
                  <a:pos x="connsiteX0" y="connsiteY0"/>
                </a:cxn>
                <a:cxn ang="0">
                  <a:pos x="connsiteX1" y="connsiteY1"/>
                </a:cxn>
                <a:cxn ang="0">
                  <a:pos x="connsiteX2" y="connsiteY2"/>
                </a:cxn>
                <a:cxn ang="0">
                  <a:pos x="connsiteX3" y="connsiteY3"/>
                </a:cxn>
              </a:cxnLst>
              <a:rect l="l" t="t" r="r" b="b"/>
              <a:pathLst>
                <a:path w="2185851" h="339635">
                  <a:moveTo>
                    <a:pt x="0" y="330926"/>
                  </a:moveTo>
                  <a:lnTo>
                    <a:pt x="0" y="0"/>
                  </a:lnTo>
                  <a:lnTo>
                    <a:pt x="2185851" y="0"/>
                  </a:lnTo>
                  <a:lnTo>
                    <a:pt x="2185851" y="339635"/>
                  </a:lnTo>
                </a:path>
              </a:pathLst>
            </a:custGeom>
            <a:noFill/>
            <a:ln w="38100" cap="flat" cmpd="sng" algn="ctr">
              <a:solidFill>
                <a:srgbClr val="E87E00"/>
              </a:solidFill>
              <a:prstDash val="solid"/>
              <a:headEnd/>
              <a:tailEn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900" b="0" i="0" u="none" strike="noStrike" kern="0" cap="none" spc="0" normalizeH="0" baseline="0" noProof="0">
                <a:ln>
                  <a:noFill/>
                </a:ln>
                <a:solidFill>
                  <a:srgbClr val="000000"/>
                </a:solidFill>
                <a:effectLst/>
                <a:uLnTx/>
                <a:uFillTx/>
                <a:latin typeface="맑은 고딕"/>
                <a:ea typeface="맑은 고딕" panose="020B0503020000020004" pitchFamily="50" charset="-127"/>
                <a:cs typeface="+mn-cs"/>
              </a:endParaRPr>
            </a:p>
          </p:txBody>
        </p:sp>
        <p:sp>
          <p:nvSpPr>
            <p:cNvPr id="12" name="모서리가 둥근 직사각형 67">
              <a:extLst>
                <a:ext uri="{FF2B5EF4-FFF2-40B4-BE49-F238E27FC236}">
                  <a16:creationId xmlns:a16="http://schemas.microsoft.com/office/drawing/2014/main" id="{6058C93D-DD3C-40B8-AFAF-72DA50E85F92}"/>
                </a:ext>
              </a:extLst>
            </p:cNvPr>
            <p:cNvSpPr/>
            <p:nvPr/>
          </p:nvSpPr>
          <p:spPr bwMode="auto">
            <a:xfrm>
              <a:off x="2144358" y="4417940"/>
              <a:ext cx="624774" cy="396000"/>
            </a:xfrm>
            <a:prstGeom prst="roundRect">
              <a:avLst/>
            </a:prstGeom>
            <a:gradFill rotWithShape="1">
              <a:gsLst>
                <a:gs pos="0">
                  <a:srgbClr val="A1A1A1">
                    <a:tint val="50000"/>
                    <a:satMod val="300000"/>
                  </a:srgbClr>
                </a:gs>
                <a:gs pos="35000">
                  <a:srgbClr val="A1A1A1">
                    <a:tint val="37000"/>
                    <a:satMod val="300000"/>
                  </a:srgbClr>
                </a:gs>
                <a:gs pos="100000">
                  <a:srgbClr val="A1A1A1">
                    <a:tint val="15000"/>
                    <a:satMod val="350000"/>
                  </a:srgbClr>
                </a:gs>
              </a:gsLst>
              <a:lin ang="16200000" scaled="1"/>
            </a:gra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9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전문업자</a:t>
              </a:r>
              <a:endParaRPr kumimoji="0" lang="en-US" altLang="ko-KR" sz="9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endParaRPr>
            </a:p>
          </p:txBody>
        </p:sp>
        <p:cxnSp>
          <p:nvCxnSpPr>
            <p:cNvPr id="13" name="직선 연결선 12">
              <a:extLst>
                <a:ext uri="{FF2B5EF4-FFF2-40B4-BE49-F238E27FC236}">
                  <a16:creationId xmlns:a16="http://schemas.microsoft.com/office/drawing/2014/main" id="{4575B738-3A30-4F56-AC7E-86A068225411}"/>
                </a:ext>
              </a:extLst>
            </p:cNvPr>
            <p:cNvCxnSpPr/>
            <p:nvPr/>
          </p:nvCxnSpPr>
          <p:spPr>
            <a:xfrm>
              <a:off x="4179623" y="3867060"/>
              <a:ext cx="0" cy="197949"/>
            </a:xfrm>
            <a:prstGeom prst="line">
              <a:avLst/>
            </a:prstGeom>
            <a:noFill/>
            <a:ln w="38100" cap="flat" cmpd="sng" algn="ctr">
              <a:solidFill>
                <a:srgbClr val="000000"/>
              </a:solidFill>
              <a:prstDash val="sysDash"/>
            </a:ln>
            <a:effectLst>
              <a:outerShdw blurRad="40000" dist="23000" dir="5400000" rotWithShape="0">
                <a:srgbClr val="000000">
                  <a:alpha val="35000"/>
                </a:srgbClr>
              </a:outerShdw>
            </a:effectLst>
          </p:spPr>
        </p:cxnSp>
        <p:sp>
          <p:nvSpPr>
            <p:cNvPr id="14" name="자유형 97">
              <a:extLst>
                <a:ext uri="{FF2B5EF4-FFF2-40B4-BE49-F238E27FC236}">
                  <a16:creationId xmlns:a16="http://schemas.microsoft.com/office/drawing/2014/main" id="{80816000-3FE3-4B1A-998A-6B240D9ACF2D}"/>
                </a:ext>
              </a:extLst>
            </p:cNvPr>
            <p:cNvSpPr/>
            <p:nvPr/>
          </p:nvSpPr>
          <p:spPr bwMode="auto">
            <a:xfrm>
              <a:off x="3679129" y="4073630"/>
              <a:ext cx="997998" cy="347067"/>
            </a:xfrm>
            <a:custGeom>
              <a:avLst/>
              <a:gdLst>
                <a:gd name="connsiteX0" fmla="*/ 0 w 2185851"/>
                <a:gd name="connsiteY0" fmla="*/ 330926 h 339635"/>
                <a:gd name="connsiteX1" fmla="*/ 0 w 2185851"/>
                <a:gd name="connsiteY1" fmla="*/ 0 h 339635"/>
                <a:gd name="connsiteX2" fmla="*/ 2185851 w 2185851"/>
                <a:gd name="connsiteY2" fmla="*/ 0 h 339635"/>
                <a:gd name="connsiteX3" fmla="*/ 2185851 w 2185851"/>
                <a:gd name="connsiteY3" fmla="*/ 339635 h 339635"/>
              </a:gdLst>
              <a:ahLst/>
              <a:cxnLst>
                <a:cxn ang="0">
                  <a:pos x="connsiteX0" y="connsiteY0"/>
                </a:cxn>
                <a:cxn ang="0">
                  <a:pos x="connsiteX1" y="connsiteY1"/>
                </a:cxn>
                <a:cxn ang="0">
                  <a:pos x="connsiteX2" y="connsiteY2"/>
                </a:cxn>
                <a:cxn ang="0">
                  <a:pos x="connsiteX3" y="connsiteY3"/>
                </a:cxn>
              </a:cxnLst>
              <a:rect l="l" t="t" r="r" b="b"/>
              <a:pathLst>
                <a:path w="2185851" h="339635">
                  <a:moveTo>
                    <a:pt x="0" y="330926"/>
                  </a:moveTo>
                  <a:lnTo>
                    <a:pt x="0" y="0"/>
                  </a:lnTo>
                  <a:lnTo>
                    <a:pt x="2185851" y="0"/>
                  </a:lnTo>
                  <a:lnTo>
                    <a:pt x="2185851" y="339635"/>
                  </a:lnTo>
                </a:path>
              </a:pathLst>
            </a:custGeom>
            <a:noFill/>
            <a:ln w="38100" cap="flat" cmpd="sng" algn="ctr">
              <a:solidFill>
                <a:srgbClr val="000000"/>
              </a:solidFill>
              <a:prstDash val="sysDash"/>
              <a:headEnd/>
              <a:tailEn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900" b="0" i="0" u="none" strike="noStrike" kern="0" cap="none" spc="0" normalizeH="0" baseline="0" noProof="0">
                <a:ln>
                  <a:noFill/>
                </a:ln>
                <a:solidFill>
                  <a:srgbClr val="000000"/>
                </a:solidFill>
                <a:effectLst/>
                <a:uLnTx/>
                <a:uFillTx/>
                <a:latin typeface="맑은 고딕"/>
                <a:ea typeface="맑은 고딕" panose="020B0503020000020004" pitchFamily="50" charset="-127"/>
                <a:cs typeface="+mn-cs"/>
              </a:endParaRPr>
            </a:p>
          </p:txBody>
        </p:sp>
        <p:sp>
          <p:nvSpPr>
            <p:cNvPr id="15" name="모서리가 둥근 직사각형 99">
              <a:extLst>
                <a:ext uri="{FF2B5EF4-FFF2-40B4-BE49-F238E27FC236}">
                  <a16:creationId xmlns:a16="http://schemas.microsoft.com/office/drawing/2014/main" id="{63841F34-AE2F-4DF3-810F-9DE919B1731A}"/>
                </a:ext>
              </a:extLst>
            </p:cNvPr>
            <p:cNvSpPr/>
            <p:nvPr/>
          </p:nvSpPr>
          <p:spPr bwMode="auto">
            <a:xfrm>
              <a:off x="4364739" y="4409370"/>
              <a:ext cx="624774" cy="396000"/>
            </a:xfrm>
            <a:prstGeom prst="roundRect">
              <a:avLst/>
            </a:prstGeom>
            <a:gradFill rotWithShape="1">
              <a:gsLst>
                <a:gs pos="0">
                  <a:srgbClr val="A1A1A1">
                    <a:tint val="50000"/>
                    <a:satMod val="300000"/>
                  </a:srgbClr>
                </a:gs>
                <a:gs pos="35000">
                  <a:srgbClr val="A1A1A1">
                    <a:tint val="37000"/>
                    <a:satMod val="300000"/>
                  </a:srgbClr>
                </a:gs>
                <a:gs pos="100000">
                  <a:srgbClr val="A1A1A1">
                    <a:tint val="15000"/>
                    <a:satMod val="350000"/>
                  </a:srgbClr>
                </a:gs>
              </a:gsLst>
              <a:lin ang="16200000" scaled="1"/>
            </a:gra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9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전문업자</a:t>
              </a:r>
              <a:endParaRPr kumimoji="0" lang="en-US" altLang="ko-KR" sz="9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endParaRPr>
            </a:p>
          </p:txBody>
        </p:sp>
        <p:cxnSp>
          <p:nvCxnSpPr>
            <p:cNvPr id="16" name="직선 연결선 15">
              <a:extLst>
                <a:ext uri="{FF2B5EF4-FFF2-40B4-BE49-F238E27FC236}">
                  <a16:creationId xmlns:a16="http://schemas.microsoft.com/office/drawing/2014/main" id="{CA76FF74-C0D9-4299-9679-5B513506761B}"/>
                </a:ext>
              </a:extLst>
            </p:cNvPr>
            <p:cNvCxnSpPr/>
            <p:nvPr/>
          </p:nvCxnSpPr>
          <p:spPr>
            <a:xfrm>
              <a:off x="1458748" y="4805370"/>
              <a:ext cx="0" cy="566378"/>
            </a:xfrm>
            <a:prstGeom prst="line">
              <a:avLst/>
            </a:prstGeom>
            <a:noFill/>
            <a:ln w="38100" cap="flat" cmpd="sng" algn="ctr">
              <a:solidFill>
                <a:srgbClr val="1B2E5A"/>
              </a:solidFill>
              <a:prstDash val="sysDash"/>
            </a:ln>
            <a:effectLst>
              <a:outerShdw blurRad="40000" dist="23000" dir="5400000" rotWithShape="0">
                <a:srgbClr val="000000">
                  <a:alpha val="35000"/>
                </a:srgbClr>
              </a:outerShdw>
            </a:effectLst>
          </p:spPr>
        </p:cxnSp>
        <p:cxnSp>
          <p:nvCxnSpPr>
            <p:cNvPr id="17" name="직선 연결선 16">
              <a:extLst>
                <a:ext uri="{FF2B5EF4-FFF2-40B4-BE49-F238E27FC236}">
                  <a16:creationId xmlns:a16="http://schemas.microsoft.com/office/drawing/2014/main" id="{B7059714-8D99-499D-976E-C4421580AABE}"/>
                </a:ext>
              </a:extLst>
            </p:cNvPr>
            <p:cNvCxnSpPr/>
            <p:nvPr/>
          </p:nvCxnSpPr>
          <p:spPr>
            <a:xfrm>
              <a:off x="2464166" y="4805370"/>
              <a:ext cx="0" cy="566378"/>
            </a:xfrm>
            <a:prstGeom prst="line">
              <a:avLst/>
            </a:prstGeom>
            <a:noFill/>
            <a:ln w="38100" cap="flat" cmpd="sng" algn="ctr">
              <a:solidFill>
                <a:srgbClr val="FF0000"/>
              </a:solidFill>
              <a:prstDash val="sysDash"/>
            </a:ln>
            <a:effectLst>
              <a:outerShdw blurRad="40000" dist="23000" dir="5400000" rotWithShape="0">
                <a:srgbClr val="000000">
                  <a:alpha val="35000"/>
                </a:srgbClr>
              </a:outerShdw>
            </a:effectLst>
          </p:spPr>
        </p:cxnSp>
        <p:sp>
          <p:nvSpPr>
            <p:cNvPr id="18" name="모서리가 둥근 직사각형 112">
              <a:extLst>
                <a:ext uri="{FF2B5EF4-FFF2-40B4-BE49-F238E27FC236}">
                  <a16:creationId xmlns:a16="http://schemas.microsoft.com/office/drawing/2014/main" id="{0751ED35-D71D-4C99-AE51-91F7D11C6439}"/>
                </a:ext>
              </a:extLst>
            </p:cNvPr>
            <p:cNvSpPr/>
            <p:nvPr/>
          </p:nvSpPr>
          <p:spPr bwMode="auto">
            <a:xfrm>
              <a:off x="1136576" y="5364690"/>
              <a:ext cx="624774" cy="396000"/>
            </a:xfrm>
            <a:prstGeom prst="roundRect">
              <a:avLst/>
            </a:prstGeom>
            <a:gradFill rotWithShape="1">
              <a:gsLst>
                <a:gs pos="0">
                  <a:srgbClr val="A1A1A1">
                    <a:tint val="50000"/>
                    <a:satMod val="300000"/>
                  </a:srgbClr>
                </a:gs>
                <a:gs pos="35000">
                  <a:srgbClr val="A1A1A1">
                    <a:tint val="37000"/>
                    <a:satMod val="300000"/>
                  </a:srgbClr>
                </a:gs>
                <a:gs pos="100000">
                  <a:srgbClr val="A1A1A1">
                    <a:tint val="15000"/>
                    <a:satMod val="350000"/>
                  </a:srgbClr>
                </a:gs>
              </a:gsLst>
              <a:lin ang="16200000" scaled="1"/>
            </a:gra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9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전문업자</a:t>
              </a:r>
              <a:endParaRPr kumimoji="0" lang="en-US" altLang="ko-KR" sz="9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endParaRPr>
            </a:p>
          </p:txBody>
        </p:sp>
        <p:sp>
          <p:nvSpPr>
            <p:cNvPr id="19" name="모서리가 둥근 직사각형 113">
              <a:extLst>
                <a:ext uri="{FF2B5EF4-FFF2-40B4-BE49-F238E27FC236}">
                  <a16:creationId xmlns:a16="http://schemas.microsoft.com/office/drawing/2014/main" id="{59BFCCFD-4D97-4A48-8DE8-3C3DA3DB2D41}"/>
                </a:ext>
              </a:extLst>
            </p:cNvPr>
            <p:cNvSpPr/>
            <p:nvPr/>
          </p:nvSpPr>
          <p:spPr bwMode="auto">
            <a:xfrm>
              <a:off x="2144358" y="5373260"/>
              <a:ext cx="624774" cy="396000"/>
            </a:xfrm>
            <a:prstGeom prst="roundRect">
              <a:avLst/>
            </a:prstGeom>
            <a:gradFill rotWithShape="1">
              <a:gsLst>
                <a:gs pos="0">
                  <a:srgbClr val="A1A1A1">
                    <a:tint val="50000"/>
                    <a:satMod val="300000"/>
                  </a:srgbClr>
                </a:gs>
                <a:gs pos="35000">
                  <a:srgbClr val="A1A1A1">
                    <a:tint val="37000"/>
                    <a:satMod val="300000"/>
                  </a:srgbClr>
                </a:gs>
                <a:gs pos="100000">
                  <a:srgbClr val="A1A1A1">
                    <a:tint val="15000"/>
                    <a:satMod val="350000"/>
                  </a:srgbClr>
                </a:gs>
              </a:gsLst>
              <a:lin ang="16200000" scaled="1"/>
            </a:gra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9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전문업자</a:t>
              </a:r>
              <a:endParaRPr kumimoji="0" lang="en-US" altLang="ko-KR" sz="9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endParaRPr>
            </a:p>
          </p:txBody>
        </p:sp>
        <p:sp>
          <p:nvSpPr>
            <p:cNvPr id="20" name="TextBox 19">
              <a:extLst>
                <a:ext uri="{FF2B5EF4-FFF2-40B4-BE49-F238E27FC236}">
                  <a16:creationId xmlns:a16="http://schemas.microsoft.com/office/drawing/2014/main" id="{3106555A-99A0-41F7-9D16-4550C1E6C6D3}"/>
                </a:ext>
              </a:extLst>
            </p:cNvPr>
            <p:cNvSpPr txBox="1"/>
            <p:nvPr/>
          </p:nvSpPr>
          <p:spPr>
            <a:xfrm>
              <a:off x="3795288" y="2923476"/>
              <a:ext cx="765677" cy="257369"/>
            </a:xfrm>
            <a:prstGeom prst="rect">
              <a:avLst/>
            </a:prstGeom>
          </p:spPr>
          <p:txBody>
            <a:bodyPr wrap="squar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ko-KR" altLang="en-US" sz="1200" b="1" i="0" u="none" strike="noStrike" kern="0" cap="none" spc="0" normalizeH="0" baseline="0" noProof="0" dirty="0" err="1">
                  <a:ln>
                    <a:noFill/>
                  </a:ln>
                  <a:solidFill>
                    <a:srgbClr val="000000"/>
                  </a:solidFill>
                  <a:effectLst/>
                  <a:uLnTx/>
                  <a:uFillTx/>
                </a:rPr>
                <a:t>전문공사</a:t>
              </a:r>
              <a:endParaRPr kumimoji="0" lang="ko-KR" altLang="en-US" sz="1200" b="1" i="0" u="none" strike="noStrike" kern="0" cap="none" spc="0" normalizeH="0" baseline="0" noProof="0" dirty="0">
                <a:ln>
                  <a:noFill/>
                </a:ln>
                <a:solidFill>
                  <a:srgbClr val="000000"/>
                </a:solidFill>
                <a:effectLst/>
                <a:uLnTx/>
                <a:uFillTx/>
              </a:endParaRPr>
            </a:p>
          </p:txBody>
        </p:sp>
        <p:sp>
          <p:nvSpPr>
            <p:cNvPr id="22" name="TextBox 21">
              <a:extLst>
                <a:ext uri="{FF2B5EF4-FFF2-40B4-BE49-F238E27FC236}">
                  <a16:creationId xmlns:a16="http://schemas.microsoft.com/office/drawing/2014/main" id="{024B92DE-0BAB-4DD5-A978-7F646605E63B}"/>
                </a:ext>
              </a:extLst>
            </p:cNvPr>
            <p:cNvSpPr txBox="1"/>
            <p:nvPr/>
          </p:nvSpPr>
          <p:spPr>
            <a:xfrm>
              <a:off x="8585812" y="3175032"/>
              <a:ext cx="997997" cy="318924"/>
            </a:xfrm>
            <a:prstGeom prst="rect">
              <a:avLst/>
            </a:prstGeom>
          </p:spPr>
          <p:txBody>
            <a:bodyPr wrap="square" lIns="36000" tIns="36000" rIns="36000" bIns="36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ko-KR" sz="800" b="0" i="0" u="none" strike="noStrike" kern="0" cap="none" spc="0" normalizeH="0" baseline="0" noProof="0" dirty="0">
                  <a:ln>
                    <a:noFill/>
                  </a:ln>
                  <a:solidFill>
                    <a:srgbClr val="000000"/>
                  </a:solidFill>
                  <a:effectLst/>
                  <a:uLnTx/>
                  <a:uFillTx/>
                </a:rPr>
                <a:t>※ 2</a:t>
              </a:r>
              <a:r>
                <a:rPr kumimoji="0" lang="ko-KR" altLang="en-US" sz="800" b="0" i="0" u="none" strike="noStrike" kern="0" cap="none" spc="0" normalizeH="0" baseline="0" noProof="0" dirty="0">
                  <a:ln>
                    <a:noFill/>
                  </a:ln>
                  <a:solidFill>
                    <a:srgbClr val="000000"/>
                  </a:solidFill>
                  <a:effectLst/>
                  <a:uLnTx/>
                  <a:uFillTx/>
                </a:rPr>
                <a:t>억원 미만</a:t>
              </a:r>
              <a:br>
                <a:rPr kumimoji="0" lang="en-US" altLang="ko-KR" sz="800" b="0" i="0" u="none" strike="noStrike" kern="0" cap="none" spc="0" normalizeH="0" baseline="0" noProof="0" dirty="0">
                  <a:ln>
                    <a:noFill/>
                  </a:ln>
                  <a:solidFill>
                    <a:srgbClr val="000000"/>
                  </a:solidFill>
                  <a:effectLst/>
                  <a:uLnTx/>
                  <a:uFillTx/>
                </a:rPr>
              </a:br>
              <a:r>
                <a:rPr kumimoji="0" lang="en-US" altLang="ko-KR" sz="800" b="0" i="0" u="none" strike="noStrike" kern="0" cap="none" spc="0" normalizeH="0" baseline="0" noProof="0" dirty="0">
                  <a:ln>
                    <a:noFill/>
                  </a:ln>
                  <a:solidFill>
                    <a:srgbClr val="000000"/>
                  </a:solidFill>
                  <a:effectLst/>
                  <a:uLnTx/>
                  <a:uFillTx/>
                </a:rPr>
                <a:t>  </a:t>
              </a:r>
              <a:r>
                <a:rPr kumimoji="0" lang="ko-KR" altLang="en-US" sz="800" b="0" i="0" u="none" strike="noStrike" kern="0" cap="none" spc="0" normalizeH="0" baseline="0" noProof="0" dirty="0">
                  <a:ln>
                    <a:noFill/>
                  </a:ln>
                  <a:solidFill>
                    <a:srgbClr val="000000"/>
                  </a:solidFill>
                  <a:effectLst/>
                  <a:uLnTx/>
                  <a:uFillTx/>
                </a:rPr>
                <a:t> </a:t>
              </a:r>
              <a:r>
                <a:rPr kumimoji="0" lang="en-US" altLang="ko-KR" sz="800" b="0" i="0" u="none" strike="noStrike" kern="0" cap="none" spc="0" normalizeH="0" baseline="0" noProof="0" dirty="0">
                  <a:ln>
                    <a:noFill/>
                  </a:ln>
                  <a:solidFill>
                    <a:srgbClr val="000000"/>
                  </a:solidFill>
                  <a:effectLst/>
                  <a:uLnTx/>
                  <a:uFillTx/>
                </a:rPr>
                <a:t>‘24</a:t>
              </a:r>
              <a:r>
                <a:rPr kumimoji="0" lang="ko-KR" altLang="en-US" sz="800" b="0" i="0" u="none" strike="noStrike" kern="0" cap="none" spc="0" normalizeH="0" baseline="0" noProof="0" dirty="0">
                  <a:ln>
                    <a:noFill/>
                  </a:ln>
                  <a:solidFill>
                    <a:srgbClr val="000000"/>
                  </a:solidFill>
                  <a:effectLst/>
                  <a:uLnTx/>
                  <a:uFillTx/>
                </a:rPr>
                <a:t>년부터 시행</a:t>
              </a:r>
            </a:p>
          </p:txBody>
        </p:sp>
        <p:sp>
          <p:nvSpPr>
            <p:cNvPr id="23" name="TextBox 22">
              <a:extLst>
                <a:ext uri="{FF2B5EF4-FFF2-40B4-BE49-F238E27FC236}">
                  <a16:creationId xmlns:a16="http://schemas.microsoft.com/office/drawing/2014/main" id="{663F79A5-DBA0-447E-B000-BF7856F0CB70}"/>
                </a:ext>
              </a:extLst>
            </p:cNvPr>
            <p:cNvSpPr txBox="1"/>
            <p:nvPr/>
          </p:nvSpPr>
          <p:spPr>
            <a:xfrm>
              <a:off x="176384" y="2672916"/>
              <a:ext cx="838354" cy="288147"/>
            </a:xfrm>
            <a:prstGeom prst="rect">
              <a:avLst/>
            </a:prstGeom>
          </p:spPr>
          <p:txBody>
            <a:bodyPr wrap="squar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400" b="1" i="0" u="none" strike="noStrike" kern="0" cap="none" spc="0" normalizeH="0" baseline="0" noProof="0" dirty="0">
                  <a:ln>
                    <a:noFill/>
                  </a:ln>
                  <a:solidFill>
                    <a:srgbClr val="000000"/>
                  </a:solidFill>
                  <a:effectLst/>
                  <a:uLnTx/>
                  <a:uFillTx/>
                </a:rPr>
                <a:t>&lt;</a:t>
              </a:r>
              <a:r>
                <a:rPr kumimoji="0" lang="ko-KR" altLang="en-US" sz="1400" b="1" i="0" u="none" strike="noStrike" kern="0" cap="none" spc="0" normalizeH="0" baseline="0" noProof="0" dirty="0">
                  <a:ln>
                    <a:noFill/>
                  </a:ln>
                  <a:solidFill>
                    <a:srgbClr val="000000"/>
                  </a:solidFill>
                  <a:effectLst/>
                  <a:uLnTx/>
                  <a:uFillTx/>
                </a:rPr>
                <a:t>단 계</a:t>
              </a:r>
              <a:r>
                <a:rPr kumimoji="0" lang="en-US" altLang="ko-KR" sz="1400" b="1" i="0" u="none" strike="noStrike" kern="0" cap="none" spc="0" normalizeH="0" baseline="0" noProof="0" dirty="0">
                  <a:ln>
                    <a:noFill/>
                  </a:ln>
                  <a:solidFill>
                    <a:srgbClr val="000000"/>
                  </a:solidFill>
                  <a:effectLst/>
                  <a:uLnTx/>
                  <a:uFillTx/>
                </a:rPr>
                <a:t>&gt;</a:t>
              </a:r>
              <a:endParaRPr kumimoji="0" lang="ko-KR" altLang="en-US" sz="1400" b="1" i="0" u="none" strike="noStrike" kern="0" cap="none" spc="0" normalizeH="0" baseline="0" noProof="0" dirty="0">
                <a:ln>
                  <a:noFill/>
                </a:ln>
                <a:solidFill>
                  <a:srgbClr val="000000"/>
                </a:solidFill>
                <a:effectLst/>
                <a:uLnTx/>
                <a:uFillTx/>
              </a:endParaRPr>
            </a:p>
          </p:txBody>
        </p:sp>
        <p:sp>
          <p:nvSpPr>
            <p:cNvPr id="24" name="TextBox 23">
              <a:extLst>
                <a:ext uri="{FF2B5EF4-FFF2-40B4-BE49-F238E27FC236}">
                  <a16:creationId xmlns:a16="http://schemas.microsoft.com/office/drawing/2014/main" id="{A0763DF1-361B-4119-A15A-4164699824BB}"/>
                </a:ext>
              </a:extLst>
            </p:cNvPr>
            <p:cNvSpPr txBox="1"/>
            <p:nvPr/>
          </p:nvSpPr>
          <p:spPr>
            <a:xfrm>
              <a:off x="177723" y="3521445"/>
              <a:ext cx="838354" cy="288147"/>
            </a:xfrm>
            <a:prstGeom prst="rect">
              <a:avLst/>
            </a:prstGeom>
          </p:spPr>
          <p:txBody>
            <a:bodyPr wrap="squar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ko-KR" altLang="en-US" sz="1400" b="1" i="0" u="none" strike="noStrike" kern="0" cap="none" spc="0" normalizeH="0" baseline="0" noProof="0" dirty="0" err="1">
                  <a:ln>
                    <a:noFill/>
                  </a:ln>
                  <a:solidFill>
                    <a:srgbClr val="000000"/>
                  </a:solidFill>
                  <a:effectLst/>
                  <a:uLnTx/>
                  <a:uFillTx/>
                </a:rPr>
                <a:t>원도급</a:t>
              </a:r>
              <a:endParaRPr kumimoji="0" lang="ko-KR" altLang="en-US" sz="1400" b="1" i="0" u="none" strike="noStrike" kern="0" cap="none" spc="0" normalizeH="0" baseline="0" noProof="0" dirty="0">
                <a:ln>
                  <a:noFill/>
                </a:ln>
                <a:solidFill>
                  <a:srgbClr val="000000"/>
                </a:solidFill>
                <a:effectLst/>
                <a:uLnTx/>
                <a:uFillTx/>
              </a:endParaRPr>
            </a:p>
          </p:txBody>
        </p:sp>
        <p:sp>
          <p:nvSpPr>
            <p:cNvPr id="25" name="TextBox 24">
              <a:extLst>
                <a:ext uri="{FF2B5EF4-FFF2-40B4-BE49-F238E27FC236}">
                  <a16:creationId xmlns:a16="http://schemas.microsoft.com/office/drawing/2014/main" id="{6DC50CC4-1B51-4B3F-8ABE-C8A13CE6E06C}"/>
                </a:ext>
              </a:extLst>
            </p:cNvPr>
            <p:cNvSpPr txBox="1"/>
            <p:nvPr/>
          </p:nvSpPr>
          <p:spPr>
            <a:xfrm>
              <a:off x="190210" y="4431008"/>
              <a:ext cx="838354" cy="288147"/>
            </a:xfrm>
            <a:prstGeom prst="rect">
              <a:avLst/>
            </a:prstGeom>
          </p:spPr>
          <p:txBody>
            <a:bodyPr wrap="squar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ko-KR" altLang="en-US" sz="1400" b="1" i="0" u="none" strike="noStrike" kern="0" cap="none" spc="0" normalizeH="0" baseline="0" noProof="0" dirty="0">
                  <a:ln>
                    <a:noFill/>
                  </a:ln>
                  <a:solidFill>
                    <a:srgbClr val="000000"/>
                  </a:solidFill>
                  <a:effectLst/>
                  <a:uLnTx/>
                  <a:uFillTx/>
                </a:rPr>
                <a:t>하도급</a:t>
              </a:r>
            </a:p>
          </p:txBody>
        </p:sp>
        <p:sp>
          <p:nvSpPr>
            <p:cNvPr id="26" name="TextBox 25">
              <a:extLst>
                <a:ext uri="{FF2B5EF4-FFF2-40B4-BE49-F238E27FC236}">
                  <a16:creationId xmlns:a16="http://schemas.microsoft.com/office/drawing/2014/main" id="{3F78C256-765C-4408-80E8-69E4F25F49E7}"/>
                </a:ext>
              </a:extLst>
            </p:cNvPr>
            <p:cNvSpPr txBox="1"/>
            <p:nvPr/>
          </p:nvSpPr>
          <p:spPr>
            <a:xfrm>
              <a:off x="190210" y="5418616"/>
              <a:ext cx="838354" cy="288147"/>
            </a:xfrm>
            <a:prstGeom prst="rect">
              <a:avLst/>
            </a:prstGeom>
          </p:spPr>
          <p:txBody>
            <a:bodyPr wrap="squar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ko-KR" altLang="en-US" sz="1400" b="1" i="0" u="none" strike="noStrike" kern="0" cap="none" spc="0" normalizeH="0" baseline="0" noProof="0" dirty="0">
                  <a:ln>
                    <a:noFill/>
                  </a:ln>
                  <a:solidFill>
                    <a:srgbClr val="000000"/>
                  </a:solidFill>
                  <a:effectLst/>
                  <a:uLnTx/>
                  <a:uFillTx/>
                </a:rPr>
                <a:t>재하도급</a:t>
              </a:r>
            </a:p>
          </p:txBody>
        </p:sp>
        <p:cxnSp>
          <p:nvCxnSpPr>
            <p:cNvPr id="35" name="직선 연결선 34">
              <a:extLst>
                <a:ext uri="{FF2B5EF4-FFF2-40B4-BE49-F238E27FC236}">
                  <a16:creationId xmlns:a16="http://schemas.microsoft.com/office/drawing/2014/main" id="{A16489A9-D999-4BEB-8F95-8C19BBCEACB7}"/>
                </a:ext>
              </a:extLst>
            </p:cNvPr>
            <p:cNvCxnSpPr/>
            <p:nvPr/>
          </p:nvCxnSpPr>
          <p:spPr>
            <a:xfrm>
              <a:off x="7430319" y="2956788"/>
              <a:ext cx="0" cy="197949"/>
            </a:xfrm>
            <a:prstGeom prst="line">
              <a:avLst/>
            </a:prstGeom>
            <a:noFill/>
            <a:ln w="38100" cap="flat" cmpd="sng" algn="ctr">
              <a:solidFill>
                <a:srgbClr val="E87E00"/>
              </a:solidFill>
              <a:prstDash val="solid"/>
            </a:ln>
            <a:effectLst>
              <a:outerShdw blurRad="40000" dist="23000" dir="5400000" rotWithShape="0">
                <a:srgbClr val="000000">
                  <a:alpha val="35000"/>
                </a:srgbClr>
              </a:outerShdw>
            </a:effectLst>
          </p:spPr>
        </p:cxnSp>
        <p:sp>
          <p:nvSpPr>
            <p:cNvPr id="36" name="모서리가 둥근 직사각형 126">
              <a:extLst>
                <a:ext uri="{FF2B5EF4-FFF2-40B4-BE49-F238E27FC236}">
                  <a16:creationId xmlns:a16="http://schemas.microsoft.com/office/drawing/2014/main" id="{1397FD8E-8F5C-4699-86B7-44D8FE414F10}"/>
                </a:ext>
              </a:extLst>
            </p:cNvPr>
            <p:cNvSpPr/>
            <p:nvPr/>
          </p:nvSpPr>
          <p:spPr bwMode="auto">
            <a:xfrm>
              <a:off x="6828701" y="2556239"/>
              <a:ext cx="1216480" cy="396000"/>
            </a:xfrm>
            <a:prstGeom prst="roundRect">
              <a:avLst/>
            </a:prstGeom>
            <a:solidFill>
              <a:srgbClr val="002060"/>
            </a:soli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900" b="1" i="0" u="none" strike="noStrike" kern="0" cap="none" spc="0" normalizeH="0" baseline="0" noProof="0" dirty="0">
                  <a:ln>
                    <a:noFill/>
                  </a:ln>
                  <a:solidFill>
                    <a:srgbClr val="FFFFFF"/>
                  </a:solidFill>
                  <a:effectLst/>
                  <a:uLnTx/>
                  <a:uFillTx/>
                  <a:latin typeface="맑은 고딕"/>
                  <a:ea typeface="맑은 고딕" panose="020B0503020000020004" pitchFamily="50" charset="-127"/>
                  <a:cs typeface="+mn-cs"/>
                </a:rPr>
                <a:t>발주자</a:t>
              </a:r>
              <a:endParaRPr kumimoji="0" lang="en-US" altLang="ko-KR" sz="900" b="1" i="0" u="none" strike="noStrike" kern="0" cap="none" spc="0" normalizeH="0" baseline="0" noProof="0" dirty="0">
                <a:ln>
                  <a:noFill/>
                </a:ln>
                <a:solidFill>
                  <a:srgbClr val="FFFFFF"/>
                </a:solidFill>
                <a:effectLst/>
                <a:uLnTx/>
                <a:uFillTx/>
                <a:latin typeface="맑은 고딕"/>
                <a:ea typeface="맑은 고딕" panose="020B0503020000020004" pitchFamily="50" charset="-127"/>
                <a:cs typeface="+mn-cs"/>
              </a:endParaRPr>
            </a:p>
          </p:txBody>
        </p:sp>
        <p:sp>
          <p:nvSpPr>
            <p:cNvPr id="37" name="모서리가 둥근 직사각형 127">
              <a:extLst>
                <a:ext uri="{FF2B5EF4-FFF2-40B4-BE49-F238E27FC236}">
                  <a16:creationId xmlns:a16="http://schemas.microsoft.com/office/drawing/2014/main" id="{C35A8124-AB47-4721-89A3-E3B230EA9A1B}"/>
                </a:ext>
              </a:extLst>
            </p:cNvPr>
            <p:cNvSpPr/>
            <p:nvPr/>
          </p:nvSpPr>
          <p:spPr bwMode="auto">
            <a:xfrm>
              <a:off x="6021685" y="3481321"/>
              <a:ext cx="624774" cy="396000"/>
            </a:xfrm>
            <a:prstGeom prst="roundRect">
              <a:avLst/>
            </a:prstGeom>
            <a:gradFill rotWithShape="1">
              <a:gsLst>
                <a:gs pos="0">
                  <a:srgbClr val="A1A1A1">
                    <a:tint val="50000"/>
                    <a:satMod val="300000"/>
                  </a:srgbClr>
                </a:gs>
                <a:gs pos="35000">
                  <a:srgbClr val="A1A1A1">
                    <a:tint val="37000"/>
                    <a:satMod val="300000"/>
                  </a:srgbClr>
                </a:gs>
                <a:gs pos="100000">
                  <a:srgbClr val="A1A1A1">
                    <a:tint val="15000"/>
                    <a:satMod val="350000"/>
                  </a:srgbClr>
                </a:gs>
              </a:gsLst>
              <a:lin ang="16200000" scaled="1"/>
            </a:gra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9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전문업자</a:t>
              </a:r>
              <a:endParaRPr kumimoji="0" lang="en-US" altLang="ko-KR" sz="9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endParaRPr>
            </a:p>
          </p:txBody>
        </p:sp>
        <p:sp>
          <p:nvSpPr>
            <p:cNvPr id="38" name="TextBox 37">
              <a:extLst>
                <a:ext uri="{FF2B5EF4-FFF2-40B4-BE49-F238E27FC236}">
                  <a16:creationId xmlns:a16="http://schemas.microsoft.com/office/drawing/2014/main" id="{4AC3F46D-D7D1-4426-9559-2D521A7470A4}"/>
                </a:ext>
              </a:extLst>
            </p:cNvPr>
            <p:cNvSpPr txBox="1"/>
            <p:nvPr/>
          </p:nvSpPr>
          <p:spPr>
            <a:xfrm>
              <a:off x="5964191" y="2933788"/>
              <a:ext cx="765677" cy="257369"/>
            </a:xfrm>
            <a:prstGeom prst="rect">
              <a:avLst/>
            </a:prstGeom>
          </p:spPr>
          <p:txBody>
            <a:bodyPr wrap="squar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ko-KR" altLang="en-US" sz="1200" b="1" i="0" u="none" strike="noStrike" kern="0" cap="none" spc="0" normalizeH="0" baseline="0" noProof="0" dirty="0" err="1">
                  <a:ln>
                    <a:noFill/>
                  </a:ln>
                  <a:solidFill>
                    <a:srgbClr val="000000"/>
                  </a:solidFill>
                  <a:effectLst/>
                  <a:uLnTx/>
                  <a:uFillTx/>
                </a:rPr>
                <a:t>종합공사</a:t>
              </a:r>
              <a:endParaRPr kumimoji="0" lang="ko-KR" altLang="en-US" sz="1200" b="1" i="0" u="none" strike="noStrike" kern="0" cap="none" spc="0" normalizeH="0" baseline="0" noProof="0" dirty="0">
                <a:ln>
                  <a:noFill/>
                </a:ln>
                <a:solidFill>
                  <a:srgbClr val="000000"/>
                </a:solidFill>
                <a:effectLst/>
                <a:uLnTx/>
                <a:uFillTx/>
              </a:endParaRPr>
            </a:p>
          </p:txBody>
        </p:sp>
        <p:cxnSp>
          <p:nvCxnSpPr>
            <p:cNvPr id="39" name="직선 연결선 38">
              <a:extLst>
                <a:ext uri="{FF2B5EF4-FFF2-40B4-BE49-F238E27FC236}">
                  <a16:creationId xmlns:a16="http://schemas.microsoft.com/office/drawing/2014/main" id="{F551857E-9DB4-4181-8842-B00755F1CA56}"/>
                </a:ext>
              </a:extLst>
            </p:cNvPr>
            <p:cNvCxnSpPr/>
            <p:nvPr/>
          </p:nvCxnSpPr>
          <p:spPr>
            <a:xfrm>
              <a:off x="6323593" y="3885942"/>
              <a:ext cx="0" cy="197949"/>
            </a:xfrm>
            <a:prstGeom prst="line">
              <a:avLst/>
            </a:prstGeom>
            <a:noFill/>
            <a:ln w="38100" cap="flat" cmpd="sng" algn="ctr">
              <a:solidFill>
                <a:srgbClr val="FF0000"/>
              </a:solidFill>
              <a:prstDash val="sysDash"/>
            </a:ln>
            <a:effectLst>
              <a:outerShdw blurRad="40000" dist="23000" dir="5400000" rotWithShape="0">
                <a:srgbClr val="000000">
                  <a:alpha val="35000"/>
                </a:srgbClr>
              </a:outerShdw>
            </a:effectLst>
          </p:spPr>
        </p:cxnSp>
        <p:sp>
          <p:nvSpPr>
            <p:cNvPr id="40" name="자유형 131">
              <a:extLst>
                <a:ext uri="{FF2B5EF4-FFF2-40B4-BE49-F238E27FC236}">
                  <a16:creationId xmlns:a16="http://schemas.microsoft.com/office/drawing/2014/main" id="{52162F53-383E-4332-A85B-E82B086F6716}"/>
                </a:ext>
              </a:extLst>
            </p:cNvPr>
            <p:cNvSpPr/>
            <p:nvPr/>
          </p:nvSpPr>
          <p:spPr bwMode="auto">
            <a:xfrm>
              <a:off x="6318834" y="3162772"/>
              <a:ext cx="2244491" cy="318549"/>
            </a:xfrm>
            <a:custGeom>
              <a:avLst/>
              <a:gdLst>
                <a:gd name="connsiteX0" fmla="*/ 0 w 2185851"/>
                <a:gd name="connsiteY0" fmla="*/ 330926 h 339635"/>
                <a:gd name="connsiteX1" fmla="*/ 0 w 2185851"/>
                <a:gd name="connsiteY1" fmla="*/ 0 h 339635"/>
                <a:gd name="connsiteX2" fmla="*/ 2185851 w 2185851"/>
                <a:gd name="connsiteY2" fmla="*/ 0 h 339635"/>
                <a:gd name="connsiteX3" fmla="*/ 2185851 w 2185851"/>
                <a:gd name="connsiteY3" fmla="*/ 339635 h 339635"/>
              </a:gdLst>
              <a:ahLst/>
              <a:cxnLst>
                <a:cxn ang="0">
                  <a:pos x="connsiteX0" y="connsiteY0"/>
                </a:cxn>
                <a:cxn ang="0">
                  <a:pos x="connsiteX1" y="connsiteY1"/>
                </a:cxn>
                <a:cxn ang="0">
                  <a:pos x="connsiteX2" y="connsiteY2"/>
                </a:cxn>
                <a:cxn ang="0">
                  <a:pos x="connsiteX3" y="connsiteY3"/>
                </a:cxn>
              </a:cxnLst>
              <a:rect l="l" t="t" r="r" b="b"/>
              <a:pathLst>
                <a:path w="2185851" h="339635">
                  <a:moveTo>
                    <a:pt x="0" y="330926"/>
                  </a:moveTo>
                  <a:lnTo>
                    <a:pt x="0" y="0"/>
                  </a:lnTo>
                  <a:lnTo>
                    <a:pt x="2185851" y="0"/>
                  </a:lnTo>
                  <a:lnTo>
                    <a:pt x="2185851" y="339635"/>
                  </a:lnTo>
                </a:path>
              </a:pathLst>
            </a:custGeom>
            <a:noFill/>
            <a:ln w="38100" cap="flat" cmpd="sng" algn="ctr">
              <a:solidFill>
                <a:srgbClr val="E87E00"/>
              </a:solidFill>
              <a:prstDash val="solid"/>
              <a:headEnd/>
              <a:tailEn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000000"/>
                </a:solidFill>
                <a:effectLst/>
                <a:uLnTx/>
                <a:uFillTx/>
                <a:latin typeface="맑은 고딕"/>
                <a:ea typeface="맑은 고딕" panose="020B0503020000020004" pitchFamily="50" charset="-127"/>
                <a:cs typeface="+mn-cs"/>
              </a:endParaRPr>
            </a:p>
          </p:txBody>
        </p:sp>
        <p:sp>
          <p:nvSpPr>
            <p:cNvPr id="41" name="자유형 132">
              <a:extLst>
                <a:ext uri="{FF2B5EF4-FFF2-40B4-BE49-F238E27FC236}">
                  <a16:creationId xmlns:a16="http://schemas.microsoft.com/office/drawing/2014/main" id="{23B62AFC-8BBB-485D-8003-371FC9797047}"/>
                </a:ext>
              </a:extLst>
            </p:cNvPr>
            <p:cNvSpPr/>
            <p:nvPr/>
          </p:nvSpPr>
          <p:spPr bwMode="auto">
            <a:xfrm>
              <a:off x="5823099" y="4092512"/>
              <a:ext cx="997998" cy="347067"/>
            </a:xfrm>
            <a:custGeom>
              <a:avLst/>
              <a:gdLst>
                <a:gd name="connsiteX0" fmla="*/ 0 w 2185851"/>
                <a:gd name="connsiteY0" fmla="*/ 330926 h 339635"/>
                <a:gd name="connsiteX1" fmla="*/ 0 w 2185851"/>
                <a:gd name="connsiteY1" fmla="*/ 0 h 339635"/>
                <a:gd name="connsiteX2" fmla="*/ 2185851 w 2185851"/>
                <a:gd name="connsiteY2" fmla="*/ 0 h 339635"/>
                <a:gd name="connsiteX3" fmla="*/ 2185851 w 2185851"/>
                <a:gd name="connsiteY3" fmla="*/ 339635 h 339635"/>
              </a:gdLst>
              <a:ahLst/>
              <a:cxnLst>
                <a:cxn ang="0">
                  <a:pos x="connsiteX0" y="connsiteY0"/>
                </a:cxn>
                <a:cxn ang="0">
                  <a:pos x="connsiteX1" y="connsiteY1"/>
                </a:cxn>
                <a:cxn ang="0">
                  <a:pos x="connsiteX2" y="connsiteY2"/>
                </a:cxn>
                <a:cxn ang="0">
                  <a:pos x="connsiteX3" y="connsiteY3"/>
                </a:cxn>
              </a:cxnLst>
              <a:rect l="l" t="t" r="r" b="b"/>
              <a:pathLst>
                <a:path w="2185851" h="339635">
                  <a:moveTo>
                    <a:pt x="0" y="330926"/>
                  </a:moveTo>
                  <a:lnTo>
                    <a:pt x="0" y="0"/>
                  </a:lnTo>
                  <a:lnTo>
                    <a:pt x="2185851" y="0"/>
                  </a:lnTo>
                  <a:lnTo>
                    <a:pt x="2185851" y="339635"/>
                  </a:lnTo>
                </a:path>
              </a:pathLst>
            </a:custGeom>
            <a:noFill/>
            <a:ln w="38100" cap="flat" cmpd="sng" algn="ctr">
              <a:solidFill>
                <a:srgbClr val="FF0000"/>
              </a:solidFill>
              <a:prstDash val="sysDash"/>
              <a:headEnd/>
              <a:tailEn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900" b="0" i="0" u="none" strike="noStrike" kern="0" cap="none" spc="0" normalizeH="0" baseline="0" noProof="0">
                <a:ln>
                  <a:noFill/>
                </a:ln>
                <a:solidFill>
                  <a:srgbClr val="000000"/>
                </a:solidFill>
                <a:effectLst/>
                <a:uLnTx/>
                <a:uFillTx/>
                <a:latin typeface="맑은 고딕"/>
                <a:ea typeface="맑은 고딕" panose="020B0503020000020004" pitchFamily="50" charset="-127"/>
                <a:cs typeface="+mn-cs"/>
              </a:endParaRPr>
            </a:p>
          </p:txBody>
        </p:sp>
        <p:sp>
          <p:nvSpPr>
            <p:cNvPr id="42" name="모서리가 둥근 직사각형 134">
              <a:extLst>
                <a:ext uri="{FF2B5EF4-FFF2-40B4-BE49-F238E27FC236}">
                  <a16:creationId xmlns:a16="http://schemas.microsoft.com/office/drawing/2014/main" id="{0165BA7A-04F0-4A2B-A44E-DC7E874A8F24}"/>
                </a:ext>
              </a:extLst>
            </p:cNvPr>
            <p:cNvSpPr/>
            <p:nvPr/>
          </p:nvSpPr>
          <p:spPr bwMode="auto">
            <a:xfrm>
              <a:off x="6508709" y="4428252"/>
              <a:ext cx="624774" cy="396000"/>
            </a:xfrm>
            <a:prstGeom prst="roundRect">
              <a:avLst/>
            </a:prstGeom>
            <a:gradFill rotWithShape="1">
              <a:gsLst>
                <a:gs pos="0">
                  <a:srgbClr val="A1A1A1">
                    <a:tint val="50000"/>
                    <a:satMod val="300000"/>
                  </a:srgbClr>
                </a:gs>
                <a:gs pos="35000">
                  <a:srgbClr val="A1A1A1">
                    <a:tint val="37000"/>
                    <a:satMod val="300000"/>
                  </a:srgbClr>
                </a:gs>
                <a:gs pos="100000">
                  <a:srgbClr val="A1A1A1">
                    <a:tint val="15000"/>
                    <a:satMod val="350000"/>
                  </a:srgbClr>
                </a:gs>
              </a:gsLst>
              <a:lin ang="16200000" scaled="1"/>
            </a:gra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9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전문업자</a:t>
              </a:r>
              <a:endParaRPr kumimoji="0" lang="en-US" altLang="ko-KR" sz="9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endParaRPr>
            </a:p>
          </p:txBody>
        </p:sp>
        <p:cxnSp>
          <p:nvCxnSpPr>
            <p:cNvPr id="43" name="직선 연결선 42">
              <a:extLst>
                <a:ext uri="{FF2B5EF4-FFF2-40B4-BE49-F238E27FC236}">
                  <a16:creationId xmlns:a16="http://schemas.microsoft.com/office/drawing/2014/main" id="{D44D72B1-A110-4811-8956-1BD005505D0C}"/>
                </a:ext>
              </a:extLst>
            </p:cNvPr>
            <p:cNvCxnSpPr/>
            <p:nvPr/>
          </p:nvCxnSpPr>
          <p:spPr>
            <a:xfrm>
              <a:off x="8543974" y="3877372"/>
              <a:ext cx="0" cy="197949"/>
            </a:xfrm>
            <a:prstGeom prst="line">
              <a:avLst/>
            </a:prstGeom>
            <a:noFill/>
            <a:ln w="38100" cap="flat" cmpd="sng" algn="ctr">
              <a:solidFill>
                <a:srgbClr val="FF0000"/>
              </a:solidFill>
              <a:prstDash val="sysDash"/>
            </a:ln>
            <a:effectLst>
              <a:outerShdw blurRad="40000" dist="23000" dir="5400000" rotWithShape="0">
                <a:srgbClr val="000000">
                  <a:alpha val="35000"/>
                </a:srgbClr>
              </a:outerShdw>
            </a:effectLst>
          </p:spPr>
        </p:cxnSp>
        <p:sp>
          <p:nvSpPr>
            <p:cNvPr id="44" name="자유형 136">
              <a:extLst>
                <a:ext uri="{FF2B5EF4-FFF2-40B4-BE49-F238E27FC236}">
                  <a16:creationId xmlns:a16="http://schemas.microsoft.com/office/drawing/2014/main" id="{D9C6764D-93A3-4F12-A274-399E18F09740}"/>
                </a:ext>
              </a:extLst>
            </p:cNvPr>
            <p:cNvSpPr/>
            <p:nvPr/>
          </p:nvSpPr>
          <p:spPr bwMode="auto">
            <a:xfrm>
              <a:off x="8043480" y="4083942"/>
              <a:ext cx="997998" cy="347067"/>
            </a:xfrm>
            <a:custGeom>
              <a:avLst/>
              <a:gdLst>
                <a:gd name="connsiteX0" fmla="*/ 0 w 2185851"/>
                <a:gd name="connsiteY0" fmla="*/ 330926 h 339635"/>
                <a:gd name="connsiteX1" fmla="*/ 0 w 2185851"/>
                <a:gd name="connsiteY1" fmla="*/ 0 h 339635"/>
                <a:gd name="connsiteX2" fmla="*/ 2185851 w 2185851"/>
                <a:gd name="connsiteY2" fmla="*/ 0 h 339635"/>
                <a:gd name="connsiteX3" fmla="*/ 2185851 w 2185851"/>
                <a:gd name="connsiteY3" fmla="*/ 339635 h 339635"/>
              </a:gdLst>
              <a:ahLst/>
              <a:cxnLst>
                <a:cxn ang="0">
                  <a:pos x="connsiteX0" y="connsiteY0"/>
                </a:cxn>
                <a:cxn ang="0">
                  <a:pos x="connsiteX1" y="connsiteY1"/>
                </a:cxn>
                <a:cxn ang="0">
                  <a:pos x="connsiteX2" y="connsiteY2"/>
                </a:cxn>
                <a:cxn ang="0">
                  <a:pos x="connsiteX3" y="connsiteY3"/>
                </a:cxn>
              </a:cxnLst>
              <a:rect l="l" t="t" r="r" b="b"/>
              <a:pathLst>
                <a:path w="2185851" h="339635">
                  <a:moveTo>
                    <a:pt x="0" y="330926"/>
                  </a:moveTo>
                  <a:lnTo>
                    <a:pt x="0" y="0"/>
                  </a:lnTo>
                  <a:lnTo>
                    <a:pt x="2185851" y="0"/>
                  </a:lnTo>
                  <a:lnTo>
                    <a:pt x="2185851" y="339635"/>
                  </a:lnTo>
                </a:path>
              </a:pathLst>
            </a:custGeom>
            <a:noFill/>
            <a:ln w="38100" cap="flat" cmpd="sng" algn="ctr">
              <a:solidFill>
                <a:srgbClr val="FF0000"/>
              </a:solidFill>
              <a:prstDash val="sysDash"/>
              <a:headEnd/>
              <a:tailEn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900" b="0" i="0" u="none" strike="noStrike" kern="0" cap="none" spc="0" normalizeH="0" baseline="0" noProof="0">
                <a:ln>
                  <a:noFill/>
                </a:ln>
                <a:solidFill>
                  <a:srgbClr val="000000"/>
                </a:solidFill>
                <a:effectLst/>
                <a:uLnTx/>
                <a:uFillTx/>
                <a:latin typeface="맑은 고딕"/>
                <a:ea typeface="맑은 고딕" panose="020B0503020000020004" pitchFamily="50" charset="-127"/>
                <a:cs typeface="+mn-cs"/>
              </a:endParaRPr>
            </a:p>
          </p:txBody>
        </p:sp>
        <p:sp>
          <p:nvSpPr>
            <p:cNvPr id="45" name="모서리가 둥근 직사각형 138">
              <a:extLst>
                <a:ext uri="{FF2B5EF4-FFF2-40B4-BE49-F238E27FC236}">
                  <a16:creationId xmlns:a16="http://schemas.microsoft.com/office/drawing/2014/main" id="{4C561F07-67E7-4C6B-8104-A2DBE42EA434}"/>
                </a:ext>
              </a:extLst>
            </p:cNvPr>
            <p:cNvSpPr/>
            <p:nvPr/>
          </p:nvSpPr>
          <p:spPr bwMode="auto">
            <a:xfrm>
              <a:off x="8729090" y="4419682"/>
              <a:ext cx="624774" cy="396000"/>
            </a:xfrm>
            <a:prstGeom prst="roundRect">
              <a:avLst/>
            </a:prstGeom>
            <a:gradFill rotWithShape="1">
              <a:gsLst>
                <a:gs pos="0">
                  <a:srgbClr val="A1A1A1">
                    <a:tint val="50000"/>
                    <a:satMod val="300000"/>
                  </a:srgbClr>
                </a:gs>
                <a:gs pos="35000">
                  <a:srgbClr val="A1A1A1">
                    <a:tint val="37000"/>
                    <a:satMod val="300000"/>
                  </a:srgbClr>
                </a:gs>
                <a:gs pos="100000">
                  <a:srgbClr val="A1A1A1">
                    <a:tint val="15000"/>
                    <a:satMod val="350000"/>
                  </a:srgbClr>
                </a:gs>
              </a:gsLst>
              <a:lin ang="16200000" scaled="1"/>
            </a:gra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9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전문업자</a:t>
              </a:r>
              <a:endParaRPr kumimoji="0" lang="en-US" altLang="ko-KR" sz="9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endParaRPr>
            </a:p>
          </p:txBody>
        </p:sp>
        <p:sp>
          <p:nvSpPr>
            <p:cNvPr id="46" name="TextBox 45">
              <a:extLst>
                <a:ext uri="{FF2B5EF4-FFF2-40B4-BE49-F238E27FC236}">
                  <a16:creationId xmlns:a16="http://schemas.microsoft.com/office/drawing/2014/main" id="{55491C53-0C3C-4377-8EF3-8709FCBD3FA5}"/>
                </a:ext>
              </a:extLst>
            </p:cNvPr>
            <p:cNvSpPr txBox="1"/>
            <p:nvPr/>
          </p:nvSpPr>
          <p:spPr>
            <a:xfrm>
              <a:off x="8159639" y="2933788"/>
              <a:ext cx="765677" cy="257369"/>
            </a:xfrm>
            <a:prstGeom prst="rect">
              <a:avLst/>
            </a:prstGeom>
          </p:spPr>
          <p:txBody>
            <a:bodyPr wrap="squar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ko-KR" altLang="en-US" sz="1200" b="1" i="0" u="none" strike="noStrike" kern="0" cap="none" spc="0" normalizeH="0" baseline="0" noProof="0" dirty="0" err="1">
                  <a:ln>
                    <a:noFill/>
                  </a:ln>
                  <a:solidFill>
                    <a:srgbClr val="000000"/>
                  </a:solidFill>
                  <a:effectLst/>
                  <a:uLnTx/>
                  <a:uFillTx/>
                </a:rPr>
                <a:t>전문공사</a:t>
              </a:r>
              <a:endParaRPr kumimoji="0" lang="ko-KR" altLang="en-US" sz="1200" b="1" i="0" u="none" strike="noStrike" kern="0" cap="none" spc="0" normalizeH="0" baseline="0" noProof="0" dirty="0">
                <a:ln>
                  <a:noFill/>
                </a:ln>
                <a:solidFill>
                  <a:srgbClr val="000000"/>
                </a:solidFill>
                <a:effectLst/>
                <a:uLnTx/>
                <a:uFillTx/>
              </a:endParaRPr>
            </a:p>
          </p:txBody>
        </p:sp>
        <p:cxnSp>
          <p:nvCxnSpPr>
            <p:cNvPr id="55" name="직선 연결선 54">
              <a:extLst>
                <a:ext uri="{FF2B5EF4-FFF2-40B4-BE49-F238E27FC236}">
                  <a16:creationId xmlns:a16="http://schemas.microsoft.com/office/drawing/2014/main" id="{7207D8CF-C083-40E8-AAB5-6F99B53E84CB}"/>
                </a:ext>
              </a:extLst>
            </p:cNvPr>
            <p:cNvCxnSpPr/>
            <p:nvPr/>
          </p:nvCxnSpPr>
          <p:spPr>
            <a:xfrm>
              <a:off x="5241032" y="2390918"/>
              <a:ext cx="0" cy="3096344"/>
            </a:xfrm>
            <a:prstGeom prst="line">
              <a:avLst/>
            </a:prstGeom>
            <a:noFill/>
            <a:ln w="9525" cap="flat" cmpd="sng" algn="ctr">
              <a:solidFill>
                <a:srgbClr val="A1A1A1"/>
              </a:solidFill>
              <a:prstDash val="dash"/>
              <a:round/>
              <a:headEnd type="none" w="med" len="med"/>
              <a:tailEnd type="none" w="med" len="med"/>
            </a:ln>
            <a:effectLst/>
          </p:spPr>
        </p:cxnSp>
        <p:sp>
          <p:nvSpPr>
            <p:cNvPr id="56" name="모서리가 둥근 직사각형 64">
              <a:extLst>
                <a:ext uri="{FF2B5EF4-FFF2-40B4-BE49-F238E27FC236}">
                  <a16:creationId xmlns:a16="http://schemas.microsoft.com/office/drawing/2014/main" id="{92119EAE-4AA0-4841-9514-F8851F7DF6EC}"/>
                </a:ext>
              </a:extLst>
            </p:cNvPr>
            <p:cNvSpPr/>
            <p:nvPr/>
          </p:nvSpPr>
          <p:spPr bwMode="auto">
            <a:xfrm>
              <a:off x="1629814" y="3473757"/>
              <a:ext cx="626400" cy="396000"/>
            </a:xfrm>
            <a:prstGeom prst="roundRect">
              <a:avLst/>
            </a:prstGeom>
            <a:gradFill rotWithShape="1">
              <a:gsLst>
                <a:gs pos="0">
                  <a:srgbClr val="8C714C">
                    <a:shade val="51000"/>
                    <a:satMod val="130000"/>
                  </a:srgbClr>
                </a:gs>
                <a:gs pos="80000">
                  <a:srgbClr val="8C714C">
                    <a:shade val="93000"/>
                    <a:satMod val="130000"/>
                  </a:srgbClr>
                </a:gs>
                <a:gs pos="100000">
                  <a:srgbClr val="8C714C">
                    <a:shade val="94000"/>
                    <a:satMod val="135000"/>
                  </a:srgbClr>
                </a:gs>
              </a:gsLst>
              <a:lin ang="16200000" scaled="0"/>
            </a:gradFill>
            <a:ln w="9525" cap="flat" cmpd="sng" algn="ctr">
              <a:solidFill>
                <a:srgbClr val="8C714C">
                  <a:shade val="95000"/>
                  <a:satMod val="105000"/>
                </a:srgbClr>
              </a:solidFill>
              <a:prstDash val="solid"/>
              <a:headEnd/>
              <a:tailEnd/>
            </a:ln>
            <a:effectLst>
              <a:outerShdw blurRad="40000" dist="23000" dir="5400000" rotWithShape="0">
                <a:srgbClr val="000000">
                  <a:alpha val="35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900" b="1" i="0" u="none" strike="noStrike" kern="0" cap="none" spc="0" normalizeH="0" baseline="0" noProof="0" dirty="0" err="1">
                  <a:ln>
                    <a:noFill/>
                  </a:ln>
                  <a:solidFill>
                    <a:srgbClr val="FFFFFF"/>
                  </a:solidFill>
                  <a:effectLst/>
                  <a:uLnTx/>
                  <a:uFillTx/>
                </a:rPr>
                <a:t>종합업자</a:t>
              </a:r>
              <a:endParaRPr kumimoji="0" lang="en-US" altLang="ko-KR" sz="900" b="1" i="0" u="none" strike="noStrike" kern="0" cap="none" spc="0" normalizeH="0" baseline="0" noProof="0" dirty="0">
                <a:ln>
                  <a:noFill/>
                </a:ln>
                <a:solidFill>
                  <a:srgbClr val="FFFFFF"/>
                </a:solidFill>
                <a:effectLst/>
                <a:uLnTx/>
                <a:uFillTx/>
              </a:endParaRPr>
            </a:p>
          </p:txBody>
        </p:sp>
        <p:sp>
          <p:nvSpPr>
            <p:cNvPr id="57" name="모서리가 둥근 직사각형 68">
              <a:extLst>
                <a:ext uri="{FF2B5EF4-FFF2-40B4-BE49-F238E27FC236}">
                  <a16:creationId xmlns:a16="http://schemas.microsoft.com/office/drawing/2014/main" id="{A661722F-1568-4D6C-BABA-B9D54AE71800}"/>
                </a:ext>
              </a:extLst>
            </p:cNvPr>
            <p:cNvSpPr/>
            <p:nvPr/>
          </p:nvSpPr>
          <p:spPr bwMode="auto">
            <a:xfrm>
              <a:off x="1158094" y="4402108"/>
              <a:ext cx="626400" cy="396000"/>
            </a:xfrm>
            <a:prstGeom prst="roundRect">
              <a:avLst/>
            </a:prstGeom>
            <a:gradFill rotWithShape="1">
              <a:gsLst>
                <a:gs pos="0">
                  <a:srgbClr val="8C714C">
                    <a:shade val="51000"/>
                    <a:satMod val="130000"/>
                  </a:srgbClr>
                </a:gs>
                <a:gs pos="80000">
                  <a:srgbClr val="8C714C">
                    <a:shade val="93000"/>
                    <a:satMod val="130000"/>
                  </a:srgbClr>
                </a:gs>
                <a:gs pos="100000">
                  <a:srgbClr val="8C714C">
                    <a:shade val="94000"/>
                    <a:satMod val="135000"/>
                  </a:srgbClr>
                </a:gs>
              </a:gsLst>
              <a:lin ang="16200000" scaled="0"/>
            </a:gradFill>
            <a:ln w="9525" cap="flat" cmpd="sng" algn="ctr">
              <a:solidFill>
                <a:srgbClr val="8C714C">
                  <a:shade val="95000"/>
                  <a:satMod val="105000"/>
                </a:srgbClr>
              </a:solidFill>
              <a:prstDash val="solid"/>
              <a:headEnd/>
              <a:tailEnd/>
            </a:ln>
            <a:effectLst>
              <a:outerShdw blurRad="40000" dist="23000" dir="5400000" rotWithShape="0">
                <a:srgbClr val="000000">
                  <a:alpha val="35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900" b="1" i="0" u="none" strike="noStrike" kern="0" cap="none" spc="0" normalizeH="0" baseline="0" noProof="0" dirty="0" err="1">
                  <a:ln>
                    <a:noFill/>
                  </a:ln>
                  <a:solidFill>
                    <a:srgbClr val="FFFFFF"/>
                  </a:solidFill>
                  <a:effectLst/>
                  <a:uLnTx/>
                  <a:uFillTx/>
                </a:rPr>
                <a:t>종합업자</a:t>
              </a:r>
              <a:endParaRPr kumimoji="0" lang="en-US" altLang="ko-KR" sz="900" b="1" i="0" u="none" strike="noStrike" kern="0" cap="none" spc="0" normalizeH="0" baseline="0" noProof="0" dirty="0">
                <a:ln>
                  <a:noFill/>
                </a:ln>
                <a:solidFill>
                  <a:srgbClr val="FFFFFF"/>
                </a:solidFill>
                <a:effectLst/>
                <a:uLnTx/>
                <a:uFillTx/>
              </a:endParaRPr>
            </a:p>
          </p:txBody>
        </p:sp>
        <p:sp>
          <p:nvSpPr>
            <p:cNvPr id="58" name="모서리가 둥근 직사각형 69">
              <a:extLst>
                <a:ext uri="{FF2B5EF4-FFF2-40B4-BE49-F238E27FC236}">
                  <a16:creationId xmlns:a16="http://schemas.microsoft.com/office/drawing/2014/main" id="{055A4DD1-F4EC-4C00-9629-67B71902CB70}"/>
                </a:ext>
              </a:extLst>
            </p:cNvPr>
            <p:cNvSpPr/>
            <p:nvPr/>
          </p:nvSpPr>
          <p:spPr bwMode="auto">
            <a:xfrm>
              <a:off x="3363840" y="4402108"/>
              <a:ext cx="626400" cy="396000"/>
            </a:xfrm>
            <a:prstGeom prst="roundRect">
              <a:avLst/>
            </a:prstGeom>
            <a:gradFill rotWithShape="1">
              <a:gsLst>
                <a:gs pos="0">
                  <a:srgbClr val="8C714C">
                    <a:shade val="51000"/>
                    <a:satMod val="130000"/>
                  </a:srgbClr>
                </a:gs>
                <a:gs pos="80000">
                  <a:srgbClr val="8C714C">
                    <a:shade val="93000"/>
                    <a:satMod val="130000"/>
                  </a:srgbClr>
                </a:gs>
                <a:gs pos="100000">
                  <a:srgbClr val="8C714C">
                    <a:shade val="94000"/>
                    <a:satMod val="135000"/>
                  </a:srgbClr>
                </a:gs>
              </a:gsLst>
              <a:lin ang="16200000" scaled="0"/>
            </a:gradFill>
            <a:ln w="9525" cap="flat" cmpd="sng" algn="ctr">
              <a:solidFill>
                <a:srgbClr val="8C714C">
                  <a:shade val="95000"/>
                  <a:satMod val="105000"/>
                </a:srgbClr>
              </a:solidFill>
              <a:prstDash val="solid"/>
              <a:headEnd/>
              <a:tailEnd/>
            </a:ln>
            <a:effectLst>
              <a:outerShdw blurRad="40000" dist="23000" dir="5400000" rotWithShape="0">
                <a:srgbClr val="000000">
                  <a:alpha val="35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900" b="1" i="0" u="none" strike="noStrike" kern="0" cap="none" spc="0" normalizeH="0" baseline="0" noProof="0" dirty="0" err="1">
                  <a:ln>
                    <a:noFill/>
                  </a:ln>
                  <a:solidFill>
                    <a:srgbClr val="FFFFFF"/>
                  </a:solidFill>
                  <a:effectLst/>
                  <a:uLnTx/>
                  <a:uFillTx/>
                </a:rPr>
                <a:t>종합업자</a:t>
              </a:r>
              <a:endParaRPr kumimoji="0" lang="en-US" altLang="ko-KR" sz="900" b="1" i="0" u="none" strike="noStrike" kern="0" cap="none" spc="0" normalizeH="0" baseline="0" noProof="0" dirty="0">
                <a:ln>
                  <a:noFill/>
                </a:ln>
                <a:solidFill>
                  <a:srgbClr val="FFFFFF"/>
                </a:solidFill>
                <a:effectLst/>
                <a:uLnTx/>
                <a:uFillTx/>
              </a:endParaRPr>
            </a:p>
          </p:txBody>
        </p:sp>
        <p:sp>
          <p:nvSpPr>
            <p:cNvPr id="59" name="모서리가 둥근 직사각형 70">
              <a:extLst>
                <a:ext uri="{FF2B5EF4-FFF2-40B4-BE49-F238E27FC236}">
                  <a16:creationId xmlns:a16="http://schemas.microsoft.com/office/drawing/2014/main" id="{5A0A8296-A448-4CF4-B8E6-4E9D727F8BEA}"/>
                </a:ext>
              </a:extLst>
            </p:cNvPr>
            <p:cNvSpPr/>
            <p:nvPr/>
          </p:nvSpPr>
          <p:spPr bwMode="auto">
            <a:xfrm>
              <a:off x="5514732" y="4419299"/>
              <a:ext cx="626400" cy="396000"/>
            </a:xfrm>
            <a:prstGeom prst="roundRect">
              <a:avLst/>
            </a:prstGeom>
            <a:gradFill rotWithShape="1">
              <a:gsLst>
                <a:gs pos="0">
                  <a:srgbClr val="8C714C">
                    <a:shade val="51000"/>
                    <a:satMod val="130000"/>
                  </a:srgbClr>
                </a:gs>
                <a:gs pos="80000">
                  <a:srgbClr val="8C714C">
                    <a:shade val="93000"/>
                    <a:satMod val="130000"/>
                  </a:srgbClr>
                </a:gs>
                <a:gs pos="100000">
                  <a:srgbClr val="8C714C">
                    <a:shade val="94000"/>
                    <a:satMod val="135000"/>
                  </a:srgbClr>
                </a:gs>
              </a:gsLst>
              <a:lin ang="16200000" scaled="0"/>
            </a:gradFill>
            <a:ln w="9525" cap="flat" cmpd="sng" algn="ctr">
              <a:solidFill>
                <a:srgbClr val="8C714C">
                  <a:shade val="95000"/>
                  <a:satMod val="105000"/>
                </a:srgbClr>
              </a:solidFill>
              <a:prstDash val="solid"/>
              <a:headEnd/>
              <a:tailEnd/>
            </a:ln>
            <a:effectLst>
              <a:outerShdw blurRad="40000" dist="23000" dir="5400000" rotWithShape="0">
                <a:srgbClr val="000000">
                  <a:alpha val="35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900" b="1" i="0" u="none" strike="noStrike" kern="0" cap="none" spc="0" normalizeH="0" baseline="0" noProof="0" dirty="0" err="1">
                  <a:ln>
                    <a:noFill/>
                  </a:ln>
                  <a:solidFill>
                    <a:srgbClr val="FFFFFF"/>
                  </a:solidFill>
                  <a:effectLst/>
                  <a:uLnTx/>
                  <a:uFillTx/>
                </a:rPr>
                <a:t>종합업자</a:t>
              </a:r>
              <a:endParaRPr kumimoji="0" lang="en-US" altLang="ko-KR" sz="900" b="1" i="0" u="none" strike="noStrike" kern="0" cap="none" spc="0" normalizeH="0" baseline="0" noProof="0" dirty="0">
                <a:ln>
                  <a:noFill/>
                </a:ln>
                <a:solidFill>
                  <a:srgbClr val="FFFFFF"/>
                </a:solidFill>
                <a:effectLst/>
                <a:uLnTx/>
                <a:uFillTx/>
              </a:endParaRPr>
            </a:p>
          </p:txBody>
        </p:sp>
        <p:sp>
          <p:nvSpPr>
            <p:cNvPr id="60" name="모서리가 둥근 직사각형 72">
              <a:extLst>
                <a:ext uri="{FF2B5EF4-FFF2-40B4-BE49-F238E27FC236}">
                  <a16:creationId xmlns:a16="http://schemas.microsoft.com/office/drawing/2014/main" id="{FB43E3B4-BA78-4351-9EB5-E5B02C4F921F}"/>
                </a:ext>
              </a:extLst>
            </p:cNvPr>
            <p:cNvSpPr/>
            <p:nvPr/>
          </p:nvSpPr>
          <p:spPr bwMode="auto">
            <a:xfrm>
              <a:off x="7734017" y="4409370"/>
              <a:ext cx="626400" cy="396000"/>
            </a:xfrm>
            <a:prstGeom prst="roundRect">
              <a:avLst/>
            </a:prstGeom>
            <a:gradFill rotWithShape="1">
              <a:gsLst>
                <a:gs pos="0">
                  <a:srgbClr val="8C714C">
                    <a:shade val="51000"/>
                    <a:satMod val="130000"/>
                  </a:srgbClr>
                </a:gs>
                <a:gs pos="80000">
                  <a:srgbClr val="8C714C">
                    <a:shade val="93000"/>
                    <a:satMod val="130000"/>
                  </a:srgbClr>
                </a:gs>
                <a:gs pos="100000">
                  <a:srgbClr val="8C714C">
                    <a:shade val="94000"/>
                    <a:satMod val="135000"/>
                  </a:srgbClr>
                </a:gs>
              </a:gsLst>
              <a:lin ang="16200000" scaled="0"/>
            </a:gradFill>
            <a:ln w="9525" cap="flat" cmpd="sng" algn="ctr">
              <a:solidFill>
                <a:srgbClr val="8C714C">
                  <a:shade val="95000"/>
                  <a:satMod val="105000"/>
                </a:srgbClr>
              </a:solidFill>
              <a:prstDash val="solid"/>
              <a:headEnd/>
              <a:tailEnd/>
            </a:ln>
            <a:effectLst>
              <a:outerShdw blurRad="40000" dist="23000" dir="5400000" rotWithShape="0">
                <a:srgbClr val="000000">
                  <a:alpha val="35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900" b="1" i="0" u="none" strike="noStrike" kern="0" cap="none" spc="0" normalizeH="0" baseline="0" noProof="0" dirty="0" err="1">
                  <a:ln>
                    <a:noFill/>
                  </a:ln>
                  <a:solidFill>
                    <a:srgbClr val="FFFFFF"/>
                  </a:solidFill>
                  <a:effectLst/>
                  <a:uLnTx/>
                  <a:uFillTx/>
                </a:rPr>
                <a:t>종합업자</a:t>
              </a:r>
              <a:endParaRPr kumimoji="0" lang="en-US" altLang="ko-KR" sz="900" b="1" i="0" u="none" strike="noStrike" kern="0" cap="none" spc="0" normalizeH="0" baseline="0" noProof="0" dirty="0">
                <a:ln>
                  <a:noFill/>
                </a:ln>
                <a:solidFill>
                  <a:srgbClr val="FFFFFF"/>
                </a:solidFill>
                <a:effectLst/>
                <a:uLnTx/>
                <a:uFillTx/>
              </a:endParaRPr>
            </a:p>
          </p:txBody>
        </p:sp>
        <p:sp>
          <p:nvSpPr>
            <p:cNvPr id="61" name="모서리가 둥근 직사각형 73">
              <a:extLst>
                <a:ext uri="{FF2B5EF4-FFF2-40B4-BE49-F238E27FC236}">
                  <a16:creationId xmlns:a16="http://schemas.microsoft.com/office/drawing/2014/main" id="{336AEB8D-C442-4983-9743-B82BF99113D6}"/>
                </a:ext>
              </a:extLst>
            </p:cNvPr>
            <p:cNvSpPr/>
            <p:nvPr/>
          </p:nvSpPr>
          <p:spPr bwMode="auto">
            <a:xfrm>
              <a:off x="8251036" y="3486503"/>
              <a:ext cx="626400" cy="396000"/>
            </a:xfrm>
            <a:prstGeom prst="roundRect">
              <a:avLst/>
            </a:prstGeom>
            <a:gradFill rotWithShape="1">
              <a:gsLst>
                <a:gs pos="0">
                  <a:srgbClr val="8C714C">
                    <a:shade val="51000"/>
                    <a:satMod val="130000"/>
                  </a:srgbClr>
                </a:gs>
                <a:gs pos="80000">
                  <a:srgbClr val="8C714C">
                    <a:shade val="93000"/>
                    <a:satMod val="130000"/>
                  </a:srgbClr>
                </a:gs>
                <a:gs pos="100000">
                  <a:srgbClr val="8C714C">
                    <a:shade val="94000"/>
                    <a:satMod val="135000"/>
                  </a:srgbClr>
                </a:gs>
              </a:gsLst>
              <a:lin ang="16200000" scaled="0"/>
            </a:gradFill>
            <a:ln w="9525" cap="flat" cmpd="sng" algn="ctr">
              <a:solidFill>
                <a:srgbClr val="8C714C">
                  <a:shade val="95000"/>
                  <a:satMod val="105000"/>
                </a:srgbClr>
              </a:solidFill>
              <a:prstDash val="solid"/>
              <a:headEnd/>
              <a:tailEnd/>
            </a:ln>
            <a:effectLst>
              <a:outerShdw blurRad="40000" dist="23000" dir="5400000" rotWithShape="0">
                <a:srgbClr val="000000">
                  <a:alpha val="35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900" b="1" i="0" u="none" strike="noStrike" kern="0" cap="none" spc="0" normalizeH="0" baseline="0" noProof="0" dirty="0" err="1">
                  <a:ln>
                    <a:noFill/>
                  </a:ln>
                  <a:solidFill>
                    <a:srgbClr val="FFFFFF"/>
                  </a:solidFill>
                  <a:effectLst/>
                  <a:uLnTx/>
                  <a:uFillTx/>
                </a:rPr>
                <a:t>종합업자</a:t>
              </a:r>
              <a:endParaRPr kumimoji="0" lang="en-US" altLang="ko-KR" sz="900" b="1" i="0" u="none" strike="noStrike" kern="0" cap="none" spc="0" normalizeH="0" baseline="0" noProof="0" dirty="0">
                <a:ln>
                  <a:noFill/>
                </a:ln>
                <a:solidFill>
                  <a:srgbClr val="FFFFFF"/>
                </a:solidFill>
                <a:effectLst/>
                <a:uLnTx/>
                <a:uFillTx/>
              </a:endParaRPr>
            </a:p>
          </p:txBody>
        </p:sp>
      </p:grpSp>
      <p:sp>
        <p:nvSpPr>
          <p:cNvPr id="65" name="TextBox 8">
            <a:extLst>
              <a:ext uri="{FF2B5EF4-FFF2-40B4-BE49-F238E27FC236}">
                <a16:creationId xmlns:a16="http://schemas.microsoft.com/office/drawing/2014/main" id="{6985E86A-C304-4D73-813A-396985DC09D0}"/>
              </a:ext>
            </a:extLst>
          </p:cNvPr>
          <p:cNvSpPr txBox="1"/>
          <p:nvPr/>
        </p:nvSpPr>
        <p:spPr>
          <a:xfrm>
            <a:off x="251520" y="44624"/>
            <a:ext cx="6768752" cy="338554"/>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600" b="1" dirty="0">
                <a:solidFill>
                  <a:schemeClr val="bg1"/>
                </a:solidFill>
                <a:latin typeface="+mn-ea"/>
              </a:rPr>
              <a:t>2. </a:t>
            </a:r>
            <a:r>
              <a:rPr lang="ko-KR" altLang="en-US" sz="1600" b="1" dirty="0">
                <a:solidFill>
                  <a:schemeClr val="bg1"/>
                </a:solidFill>
                <a:latin typeface="+mn-ea"/>
              </a:rPr>
              <a:t>건설업 생산체계 개편 주요 내용</a:t>
            </a:r>
          </a:p>
        </p:txBody>
      </p:sp>
      <p:sp>
        <p:nvSpPr>
          <p:cNvPr id="64" name="오각형 21">
            <a:extLst>
              <a:ext uri="{FF2B5EF4-FFF2-40B4-BE49-F238E27FC236}">
                <a16:creationId xmlns:a16="http://schemas.microsoft.com/office/drawing/2014/main" id="{BEE9C503-36C7-430E-A227-09ACA32A7759}"/>
              </a:ext>
            </a:extLst>
          </p:cNvPr>
          <p:cNvSpPr/>
          <p:nvPr/>
        </p:nvSpPr>
        <p:spPr>
          <a:xfrm>
            <a:off x="6609059" y="86841"/>
            <a:ext cx="740133" cy="296338"/>
          </a:xfrm>
          <a:prstGeom prst="homePlate">
            <a:avLst>
              <a:gd name="adj" fmla="val 27608"/>
            </a:avLst>
          </a:prstGeom>
          <a:noFill/>
          <a:ln w="9525"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Define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Measure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66" name="갈매기형 수장 23">
            <a:extLst>
              <a:ext uri="{FF2B5EF4-FFF2-40B4-BE49-F238E27FC236}">
                <a16:creationId xmlns:a16="http://schemas.microsoft.com/office/drawing/2014/main" id="{66479B44-ED5A-470F-9397-30A1D6B98DA5}"/>
              </a:ext>
            </a:extLst>
          </p:cNvPr>
          <p:cNvSpPr/>
          <p:nvPr/>
        </p:nvSpPr>
        <p:spPr>
          <a:xfrm>
            <a:off x="7329140" y="86841"/>
            <a:ext cx="752203" cy="296338"/>
          </a:xfrm>
          <a:prstGeom prst="chevron">
            <a:avLst>
              <a:gd name="adj" fmla="val 27608"/>
            </a:avLst>
          </a:prstGeom>
          <a:noFill/>
          <a:ln w="19050" cap="flat" cmpd="sng" algn="ctr">
            <a:solidFill>
              <a:schemeClr val="accent6"/>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rPr>
              <a:t>Analyze</a:t>
            </a:r>
            <a:endParaRPr kumimoji="0" lang="ko-KR" altLang="en-US"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endParaRPr>
          </a:p>
        </p:txBody>
      </p:sp>
      <p:sp>
        <p:nvSpPr>
          <p:cNvPr id="67" name="갈매기형 수장 24">
            <a:extLst>
              <a:ext uri="{FF2B5EF4-FFF2-40B4-BE49-F238E27FC236}">
                <a16:creationId xmlns:a16="http://schemas.microsoft.com/office/drawing/2014/main" id="{FD0FEA16-0626-449B-AE85-295149EB837E}"/>
              </a:ext>
            </a:extLst>
          </p:cNvPr>
          <p:cNvSpPr/>
          <p:nvPr/>
        </p:nvSpPr>
        <p:spPr>
          <a:xfrm>
            <a:off x="8068269" y="86841"/>
            <a:ext cx="752203" cy="296338"/>
          </a:xfrm>
          <a:prstGeom prst="chevron">
            <a:avLst>
              <a:gd name="adj" fmla="val 27608"/>
            </a:avLst>
          </a:prstGeom>
          <a:noFill/>
          <a:ln w="9525" cap="flat" cmpd="sng" algn="ctr">
            <a:solidFill>
              <a:srgbClr val="FFFFFF"/>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rgbClr val="FFFFFF"/>
                </a:solidFill>
                <a:effectLst/>
                <a:uLnTx/>
                <a:uFillTx/>
                <a:latin typeface="맑은 고딕"/>
                <a:ea typeface="맑은 고딕" panose="020B0503020000020004" pitchFamily="50" charset="-127"/>
                <a:cs typeface="+mn-cs"/>
              </a:rPr>
              <a:t>Improve</a:t>
            </a:r>
            <a:endParaRPr kumimoji="0" lang="ko-KR" altLang="en-US" sz="900" i="0" u="none" strike="noStrike" kern="0" cap="none" spc="0" normalizeH="0" baseline="0" noProof="0" dirty="0">
              <a:ln>
                <a:noFill/>
              </a:ln>
              <a:solidFill>
                <a:srgbClr val="FFFFFF"/>
              </a:solidFill>
              <a:effectLst/>
              <a:uLnTx/>
              <a:uFillTx/>
              <a:latin typeface="맑은 고딕"/>
              <a:ea typeface="맑은 고딕" panose="020B0503020000020004" pitchFamily="50" charset="-127"/>
              <a:cs typeface="+mn-cs"/>
            </a:endParaRPr>
          </a:p>
        </p:txBody>
      </p:sp>
    </p:spTree>
    <p:extLst>
      <p:ext uri="{BB962C8B-B14F-4D97-AF65-F5344CB8AC3E}">
        <p14:creationId xmlns:p14="http://schemas.microsoft.com/office/powerpoint/2010/main" val="2432738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id="{35B32D4C-29B1-46F3-AB32-985D0B39706F}"/>
              </a:ext>
            </a:extLst>
          </p:cNvPr>
          <p:cNvSpPr/>
          <p:nvPr/>
        </p:nvSpPr>
        <p:spPr>
          <a:xfrm>
            <a:off x="3336842" y="1708495"/>
            <a:ext cx="2505947" cy="276999"/>
          </a:xfrm>
          <a:prstGeom prst="rect">
            <a:avLst/>
          </a:prstGeom>
        </p:spPr>
        <p:txBody>
          <a:bodyPr wrap="square">
            <a:spAutoFit/>
          </a:bodyPr>
          <a:lstStyle/>
          <a:p>
            <a:pPr marL="0" marR="0" lvl="0" indent="0" algn="ctr" defTabSz="959937"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a:ln>
                  <a:noFill/>
                </a:ln>
                <a:solidFill>
                  <a:srgbClr val="000000"/>
                </a:solidFill>
                <a:effectLst/>
                <a:uLnTx/>
                <a:uFillTx/>
              </a:rPr>
              <a:t>(</a:t>
            </a:r>
            <a:r>
              <a:rPr kumimoji="0" lang="ko-KR" altLang="en-US" sz="1200" b="1" i="0" u="none" strike="noStrike" kern="0" cap="none" spc="0" normalizeH="0" baseline="0" noProof="0" dirty="0">
                <a:ln>
                  <a:noFill/>
                </a:ln>
                <a:solidFill>
                  <a:srgbClr val="000000"/>
                </a:solidFill>
                <a:effectLst/>
                <a:uLnTx/>
                <a:uFillTx/>
              </a:rPr>
              <a:t>가</a:t>
            </a:r>
            <a:r>
              <a:rPr kumimoji="0" lang="en-US" altLang="ko-KR" sz="1200" b="1" i="0" u="none" strike="noStrike" kern="0" cap="none" spc="0" normalizeH="0" baseline="0" noProof="0" dirty="0">
                <a:ln>
                  <a:noFill/>
                </a:ln>
                <a:solidFill>
                  <a:srgbClr val="000000"/>
                </a:solidFill>
                <a:effectLst/>
                <a:uLnTx/>
                <a:uFillTx/>
              </a:rPr>
              <a:t>)</a:t>
            </a:r>
            <a:r>
              <a:rPr kumimoji="0" lang="ko-KR" altLang="en-US" sz="1200" b="1" i="0" u="none" strike="noStrike" kern="0" cap="none" spc="0" normalizeH="0" baseline="0" noProof="0" dirty="0">
                <a:ln>
                  <a:noFill/>
                </a:ln>
                <a:solidFill>
                  <a:srgbClr val="000000"/>
                </a:solidFill>
                <a:effectLst/>
                <a:uLnTx/>
                <a:uFillTx/>
              </a:rPr>
              <a:t>압류 송달 전 </a:t>
            </a:r>
            <a:r>
              <a:rPr kumimoji="0" lang="ko-KR" altLang="en-US" sz="1200" b="1" i="0" u="none" strike="noStrike" kern="0" cap="none" spc="0" normalizeH="0" baseline="0" noProof="0" dirty="0" err="1">
                <a:ln>
                  <a:noFill/>
                </a:ln>
                <a:solidFill>
                  <a:srgbClr val="000000"/>
                </a:solidFill>
                <a:effectLst/>
                <a:uLnTx/>
                <a:uFillTx/>
              </a:rPr>
              <a:t>직불합의</a:t>
            </a:r>
            <a:r>
              <a:rPr kumimoji="0" lang="ko-KR" altLang="en-US" sz="1200" b="1" i="0" u="none" strike="noStrike" kern="0" cap="none" spc="0" normalizeH="0" baseline="0" noProof="0" dirty="0">
                <a:ln>
                  <a:noFill/>
                </a:ln>
                <a:solidFill>
                  <a:srgbClr val="000000"/>
                </a:solidFill>
                <a:effectLst/>
                <a:uLnTx/>
                <a:uFillTx/>
              </a:rPr>
              <a:t> 효력</a:t>
            </a:r>
          </a:p>
        </p:txBody>
      </p:sp>
      <p:cxnSp>
        <p:nvCxnSpPr>
          <p:cNvPr id="7" name="직선 연결선 6">
            <a:extLst>
              <a:ext uri="{FF2B5EF4-FFF2-40B4-BE49-F238E27FC236}">
                <a16:creationId xmlns:a16="http://schemas.microsoft.com/office/drawing/2014/main" id="{736995BE-9213-4117-B223-92533CAEC965}"/>
              </a:ext>
            </a:extLst>
          </p:cNvPr>
          <p:cNvCxnSpPr/>
          <p:nvPr/>
        </p:nvCxnSpPr>
        <p:spPr>
          <a:xfrm>
            <a:off x="2915816" y="1998426"/>
            <a:ext cx="3348000" cy="0"/>
          </a:xfrm>
          <a:prstGeom prst="line">
            <a:avLst/>
          </a:prstGeom>
          <a:noFill/>
          <a:ln w="9525" cap="flat" cmpd="sng" algn="ctr">
            <a:solidFill>
              <a:srgbClr val="000000"/>
            </a:solidFill>
            <a:prstDash val="solid"/>
          </a:ln>
          <a:effectLst/>
        </p:spPr>
      </p:cxnSp>
      <p:sp>
        <p:nvSpPr>
          <p:cNvPr id="8" name="TextBox 7">
            <a:extLst>
              <a:ext uri="{FF2B5EF4-FFF2-40B4-BE49-F238E27FC236}">
                <a16:creationId xmlns:a16="http://schemas.microsoft.com/office/drawing/2014/main" id="{D066C20D-4DD9-4435-8E05-09000AEE2637}"/>
              </a:ext>
            </a:extLst>
          </p:cNvPr>
          <p:cNvSpPr txBox="1"/>
          <p:nvPr/>
        </p:nvSpPr>
        <p:spPr>
          <a:xfrm>
            <a:off x="273000" y="512676"/>
            <a:ext cx="8620175" cy="719034"/>
          </a:xfrm>
          <a:prstGeom prst="rect">
            <a:avLst/>
          </a:prstGeom>
        </p:spPr>
        <p:txBody>
          <a:bodyPr wrap="square" lIns="36000" tIns="36000" rIns="36000" bIns="36000" rtlCol="0">
            <a:spAutoFit/>
          </a:bodyPr>
          <a:lstStyle/>
          <a:p>
            <a:pPr latinLnBrk="0"/>
            <a:r>
              <a:rPr lang="ko-KR" altLang="en-US" sz="1500" b="1" dirty="0" err="1">
                <a:solidFill>
                  <a:srgbClr val="000000"/>
                </a:solidFill>
                <a:latin typeface="HY헤드라인M" panose="02030600000101010101" pitchFamily="18" charset="-127"/>
                <a:ea typeface="HY헤드라인M" panose="02030600000101010101" pitchFamily="18" charset="-127"/>
              </a:rPr>
              <a:t>직불합의서</a:t>
            </a:r>
            <a:r>
              <a:rPr lang="ko-KR" altLang="en-US" sz="1500" b="1" dirty="0">
                <a:solidFill>
                  <a:srgbClr val="000000"/>
                </a:solidFill>
                <a:latin typeface="HY헤드라인M" panose="02030600000101010101" pitchFamily="18" charset="-127"/>
                <a:ea typeface="HY헤드라인M" panose="02030600000101010101" pitchFamily="18" charset="-127"/>
              </a:rPr>
              <a:t> 체결에도 불구하고</a:t>
            </a:r>
            <a:r>
              <a:rPr lang="en-US" altLang="ko-KR" sz="1500" b="1" dirty="0">
                <a:solidFill>
                  <a:srgbClr val="000000"/>
                </a:solidFill>
                <a:latin typeface="HY헤드라인M" panose="02030600000101010101" pitchFamily="18" charset="-127"/>
                <a:ea typeface="HY헤드라인M" panose="02030600000101010101" pitchFamily="18" charset="-127"/>
              </a:rPr>
              <a:t>, </a:t>
            </a:r>
            <a:r>
              <a:rPr lang="ko-KR" altLang="en-US" sz="1500" b="1" dirty="0">
                <a:solidFill>
                  <a:srgbClr val="000000"/>
                </a:solidFill>
                <a:latin typeface="HY헤드라인M" panose="02030600000101010101" pitchFamily="18" charset="-127"/>
                <a:ea typeface="HY헤드라인M" panose="02030600000101010101" pitchFamily="18" charset="-127"/>
              </a:rPr>
              <a:t>공사대금 채권 </a:t>
            </a:r>
            <a:r>
              <a:rPr lang="en-US" altLang="ko-KR" sz="1500" b="1" dirty="0">
                <a:solidFill>
                  <a:srgbClr val="000000"/>
                </a:solidFill>
                <a:latin typeface="HY헤드라인M" panose="02030600000101010101" pitchFamily="18" charset="-127"/>
                <a:ea typeface="HY헤드라인M" panose="02030600000101010101" pitchFamily="18" charset="-127"/>
              </a:rPr>
              <a:t>(</a:t>
            </a:r>
            <a:r>
              <a:rPr lang="ko-KR" altLang="en-US" sz="1500" b="1" dirty="0">
                <a:solidFill>
                  <a:srgbClr val="000000"/>
                </a:solidFill>
                <a:latin typeface="HY헤드라인M" panose="02030600000101010101" pitchFamily="18" charset="-127"/>
                <a:ea typeface="HY헤드라인M" panose="02030600000101010101" pitchFamily="18" charset="-127"/>
              </a:rPr>
              <a:t>가</a:t>
            </a:r>
            <a:r>
              <a:rPr lang="en-US" altLang="ko-KR" sz="1500" b="1" dirty="0">
                <a:solidFill>
                  <a:srgbClr val="000000"/>
                </a:solidFill>
                <a:latin typeface="HY헤드라인M" panose="02030600000101010101" pitchFamily="18" charset="-127"/>
                <a:ea typeface="HY헤드라인M" panose="02030600000101010101" pitchFamily="18" charset="-127"/>
              </a:rPr>
              <a:t>)</a:t>
            </a:r>
            <a:r>
              <a:rPr lang="ko-KR" altLang="en-US" sz="1500" b="1" dirty="0">
                <a:solidFill>
                  <a:srgbClr val="000000"/>
                </a:solidFill>
                <a:latin typeface="HY헤드라인M" panose="02030600000101010101" pitchFamily="18" charset="-127"/>
                <a:ea typeface="HY헤드라인M" panose="02030600000101010101" pitchFamily="18" charset="-127"/>
              </a:rPr>
              <a:t>압류 이후 발생되는 장래 공사대금 직불</a:t>
            </a:r>
            <a:r>
              <a:rPr lang="en-US" altLang="ko-KR" sz="1500" b="1" dirty="0">
                <a:solidFill>
                  <a:srgbClr val="000000"/>
                </a:solidFill>
                <a:latin typeface="HY헤드라인M" panose="02030600000101010101" pitchFamily="18" charset="-127"/>
                <a:ea typeface="HY헤드라인M" panose="02030600000101010101" pitchFamily="18" charset="-127"/>
              </a:rPr>
              <a:t>*</a:t>
            </a:r>
            <a:r>
              <a:rPr lang="ko-KR" altLang="en-US" sz="1500" b="1" dirty="0">
                <a:solidFill>
                  <a:srgbClr val="000000"/>
                </a:solidFill>
                <a:latin typeface="HY헤드라인M" panose="02030600000101010101" pitchFamily="18" charset="-127"/>
                <a:ea typeface="HY헤드라인M" panose="02030600000101010101" pitchFamily="18" charset="-127"/>
              </a:rPr>
              <a:t> 불가</a:t>
            </a:r>
            <a:br>
              <a:rPr lang="en-US" altLang="ko-KR" sz="1500" b="1" dirty="0">
                <a:solidFill>
                  <a:srgbClr val="000000"/>
                </a:solidFill>
                <a:latin typeface="HY헤드라인M" panose="02030600000101010101" pitchFamily="18" charset="-127"/>
                <a:ea typeface="HY헤드라인M" panose="02030600000101010101" pitchFamily="18" charset="-127"/>
              </a:rPr>
            </a:br>
            <a:br>
              <a:rPr lang="en-US" altLang="ko-KR" sz="1500" b="1" dirty="0">
                <a:solidFill>
                  <a:srgbClr val="000000"/>
                </a:solidFill>
                <a:latin typeface="HY헤드라인M" panose="02030600000101010101" pitchFamily="18" charset="-127"/>
                <a:ea typeface="HY헤드라인M" panose="02030600000101010101" pitchFamily="18" charset="-127"/>
              </a:rPr>
            </a:br>
            <a:r>
              <a:rPr lang="en-US" altLang="ko-KR" sz="1200" dirty="0">
                <a:solidFill>
                  <a:srgbClr val="000000"/>
                </a:solidFill>
                <a:latin typeface="HY헤드라인M" panose="02030600000101010101" pitchFamily="18" charset="-127"/>
                <a:ea typeface="HY헤드라인M" panose="02030600000101010101" pitchFamily="18" charset="-127"/>
              </a:rPr>
              <a:t>* </a:t>
            </a:r>
            <a:r>
              <a:rPr lang="ko-KR" altLang="en-US" sz="1200" dirty="0">
                <a:solidFill>
                  <a:srgbClr val="000000"/>
                </a:solidFill>
                <a:latin typeface="HY헤드라인M" panose="02030600000101010101" pitchFamily="18" charset="-127"/>
                <a:ea typeface="HY헤드라인M" panose="02030600000101010101" pitchFamily="18" charset="-127"/>
              </a:rPr>
              <a:t>직불 </a:t>
            </a:r>
            <a:r>
              <a:rPr lang="en-US" altLang="ko-KR" sz="1200" dirty="0">
                <a:solidFill>
                  <a:srgbClr val="000000"/>
                </a:solidFill>
                <a:latin typeface="HY헤드라인M" panose="02030600000101010101" pitchFamily="18" charset="-127"/>
                <a:ea typeface="HY헤드라인M" panose="02030600000101010101" pitchFamily="18" charset="-127"/>
              </a:rPr>
              <a:t> = </a:t>
            </a:r>
            <a:r>
              <a:rPr lang="ko-KR" altLang="en-US" sz="1200" dirty="0">
                <a:solidFill>
                  <a:srgbClr val="000000"/>
                </a:solidFill>
                <a:latin typeface="HY헤드라인M" panose="02030600000101010101" pitchFamily="18" charset="-127"/>
                <a:ea typeface="HY헤드라인M" panose="02030600000101010101" pitchFamily="18" charset="-127"/>
              </a:rPr>
              <a:t>직접지급</a:t>
            </a:r>
            <a:endParaRPr lang="ko-KR" altLang="en-US" sz="1500" dirty="0">
              <a:solidFill>
                <a:srgbClr val="000000"/>
              </a:solidFill>
              <a:latin typeface="HY헤드라인M" panose="02030600000101010101" pitchFamily="18" charset="-127"/>
              <a:ea typeface="HY헤드라인M" panose="02030600000101010101" pitchFamily="18" charset="-127"/>
            </a:endParaRPr>
          </a:p>
        </p:txBody>
      </p:sp>
      <p:grpSp>
        <p:nvGrpSpPr>
          <p:cNvPr id="21" name="그룹 20">
            <a:extLst>
              <a:ext uri="{FF2B5EF4-FFF2-40B4-BE49-F238E27FC236}">
                <a16:creationId xmlns:a16="http://schemas.microsoft.com/office/drawing/2014/main" id="{E597280D-6109-4773-BDE4-91320221B261}"/>
              </a:ext>
            </a:extLst>
          </p:cNvPr>
          <p:cNvGrpSpPr/>
          <p:nvPr/>
        </p:nvGrpSpPr>
        <p:grpSpPr>
          <a:xfrm>
            <a:off x="272999" y="2782089"/>
            <a:ext cx="8979521" cy="2375103"/>
            <a:chOff x="272999" y="2782089"/>
            <a:chExt cx="9684558" cy="2375103"/>
          </a:xfrm>
        </p:grpSpPr>
        <p:sp>
          <p:nvSpPr>
            <p:cNvPr id="3" name="아래쪽 화살표 4">
              <a:extLst>
                <a:ext uri="{FF2B5EF4-FFF2-40B4-BE49-F238E27FC236}">
                  <a16:creationId xmlns:a16="http://schemas.microsoft.com/office/drawing/2014/main" id="{CE63EE6E-BF3B-4BAB-BED6-52B29E0628FB}"/>
                </a:ext>
              </a:extLst>
            </p:cNvPr>
            <p:cNvSpPr/>
            <p:nvPr/>
          </p:nvSpPr>
          <p:spPr bwMode="auto">
            <a:xfrm rot="16200000">
              <a:off x="4750171" y="-858564"/>
              <a:ext cx="298167" cy="9252510"/>
            </a:xfrm>
            <a:prstGeom prst="downArrow">
              <a:avLst>
                <a:gd name="adj1" fmla="val 44709"/>
                <a:gd name="adj2" fmla="val 69743"/>
              </a:avLst>
            </a:prstGeom>
            <a:solidFill>
              <a:srgbClr val="FFFFFF">
                <a:lumMod val="65000"/>
              </a:srgbClr>
            </a:solidFill>
            <a:ln w="9525">
              <a:noFill/>
              <a:miter lim="800000"/>
              <a:headEnd/>
              <a:tailEnd/>
            </a:ln>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endParaRPr kumimoji="0" lang="ko-KR" altLang="en-US" sz="1200" b="0" i="0" u="none" strike="noStrike" kern="0" cap="none" spc="0" normalizeH="0" baseline="0" noProof="0">
                <a:ln>
                  <a:noFill/>
                </a:ln>
                <a:solidFill>
                  <a:srgbClr val="000000"/>
                </a:solidFill>
                <a:effectLst/>
                <a:uLnTx/>
                <a:uFillTx/>
              </a:endParaRPr>
            </a:p>
          </p:txBody>
        </p:sp>
        <p:sp>
          <p:nvSpPr>
            <p:cNvPr id="4" name="타원 3">
              <a:extLst>
                <a:ext uri="{FF2B5EF4-FFF2-40B4-BE49-F238E27FC236}">
                  <a16:creationId xmlns:a16="http://schemas.microsoft.com/office/drawing/2014/main" id="{F68C56CF-DB82-4F5D-A016-6F30DA900A74}"/>
                </a:ext>
              </a:extLst>
            </p:cNvPr>
            <p:cNvSpPr/>
            <p:nvPr/>
          </p:nvSpPr>
          <p:spPr bwMode="auto">
            <a:xfrm rot="16200000">
              <a:off x="5026571" y="3647183"/>
              <a:ext cx="230063" cy="230063"/>
            </a:xfrm>
            <a:prstGeom prst="ellipse">
              <a:avLst/>
            </a:prstGeom>
            <a:solidFill>
              <a:srgbClr val="000000"/>
            </a:solidFill>
            <a:ln w="25400">
              <a:solidFill>
                <a:srgbClr val="FFFFFF"/>
              </a:solidFill>
              <a:miter lim="800000"/>
              <a:headEnd/>
              <a:tailEnd/>
            </a:ln>
            <a:effectLst/>
          </p:spPr>
          <p:txBody>
            <a:bodyPr lIns="0" tIns="0" rIns="0" bIns="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endParaRPr kumimoji="0" lang="ko-KR" altLang="en-US" sz="900" b="1" i="1" u="none" strike="noStrike" kern="0" cap="none" spc="0" normalizeH="0" baseline="0" noProof="0" dirty="0">
                <a:ln>
                  <a:noFill/>
                </a:ln>
                <a:solidFill>
                  <a:srgbClr val="000000"/>
                </a:solidFill>
                <a:effectLst/>
                <a:uLnTx/>
                <a:uFillTx/>
              </a:endParaRPr>
            </a:p>
          </p:txBody>
        </p:sp>
        <p:sp>
          <p:nvSpPr>
            <p:cNvPr id="5" name="타원 4">
              <a:extLst>
                <a:ext uri="{FF2B5EF4-FFF2-40B4-BE49-F238E27FC236}">
                  <a16:creationId xmlns:a16="http://schemas.microsoft.com/office/drawing/2014/main" id="{E5CC2C47-477F-478B-B283-38772B1DCE2D}"/>
                </a:ext>
              </a:extLst>
            </p:cNvPr>
            <p:cNvSpPr/>
            <p:nvPr/>
          </p:nvSpPr>
          <p:spPr bwMode="auto">
            <a:xfrm rot="16200000">
              <a:off x="1285631" y="3698789"/>
              <a:ext cx="126853" cy="126853"/>
            </a:xfrm>
            <a:prstGeom prst="ellipse">
              <a:avLst/>
            </a:prstGeom>
            <a:solidFill>
              <a:srgbClr val="FFFFFF">
                <a:lumMod val="50000"/>
              </a:srgbClr>
            </a:solidFill>
            <a:ln w="25400">
              <a:solidFill>
                <a:srgbClr val="FFFFFF"/>
              </a:solidFill>
              <a:miter lim="800000"/>
              <a:headEnd/>
              <a:tailEnd/>
            </a:ln>
            <a:effectLst/>
          </p:spPr>
          <p:txBody>
            <a:bodyPr lIns="0" tIns="0" rIns="0" bIns="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endParaRPr kumimoji="0" lang="ko-KR" altLang="en-US" sz="900" b="1" i="1" u="none" strike="noStrike" kern="0" cap="none" spc="0" normalizeH="0" baseline="0" noProof="0" dirty="0">
                <a:ln>
                  <a:noFill/>
                </a:ln>
                <a:solidFill>
                  <a:srgbClr val="000000"/>
                </a:solidFill>
                <a:effectLst/>
                <a:uLnTx/>
                <a:uFillTx/>
              </a:endParaRPr>
            </a:p>
          </p:txBody>
        </p:sp>
        <p:sp>
          <p:nvSpPr>
            <p:cNvPr id="9" name="Line 92">
              <a:extLst>
                <a:ext uri="{FF2B5EF4-FFF2-40B4-BE49-F238E27FC236}">
                  <a16:creationId xmlns:a16="http://schemas.microsoft.com/office/drawing/2014/main" id="{939C2113-59F5-4704-9CD0-B9A51CD88A4C}"/>
                </a:ext>
              </a:extLst>
            </p:cNvPr>
            <p:cNvSpPr>
              <a:spLocks noChangeShapeType="1"/>
            </p:cNvSpPr>
            <p:nvPr/>
          </p:nvSpPr>
          <p:spPr bwMode="auto">
            <a:xfrm>
              <a:off x="9525510" y="3110895"/>
              <a:ext cx="0" cy="1994012"/>
            </a:xfrm>
            <a:prstGeom prst="line">
              <a:avLst/>
            </a:prstGeom>
            <a:noFill/>
            <a:ln w="19050">
              <a:solidFill>
                <a:srgbClr val="A1A1A1"/>
              </a:solidFill>
              <a:prstDash val="sysDash"/>
              <a:round/>
              <a:headEnd type="oval" w="med" len="sm"/>
              <a:tailEnd type="oval" w="med" len="sm"/>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600" b="0" i="0" u="none" strike="noStrike" kern="0" cap="none" spc="0" normalizeH="0" baseline="0" noProof="0">
                <a:ln>
                  <a:noFill/>
                </a:ln>
                <a:solidFill>
                  <a:sysClr val="windowText" lastClr="000000"/>
                </a:solidFill>
                <a:effectLst/>
                <a:uLnTx/>
                <a:uFillTx/>
                <a:latin typeface="굴림" pitchFamily="50" charset="-127"/>
                <a:ea typeface="굴림" pitchFamily="50" charset="-127"/>
              </a:endParaRPr>
            </a:p>
          </p:txBody>
        </p:sp>
        <p:sp>
          <p:nvSpPr>
            <p:cNvPr id="10" name="Text Box 85">
              <a:extLst>
                <a:ext uri="{FF2B5EF4-FFF2-40B4-BE49-F238E27FC236}">
                  <a16:creationId xmlns:a16="http://schemas.microsoft.com/office/drawing/2014/main" id="{47B5A8E6-0B91-4769-ADF0-8676C12C6E87}"/>
                </a:ext>
              </a:extLst>
            </p:cNvPr>
            <p:cNvSpPr txBox="1">
              <a:spLocks noChangeArrowheads="1"/>
            </p:cNvSpPr>
            <p:nvPr/>
          </p:nvSpPr>
          <p:spPr bwMode="auto">
            <a:xfrm>
              <a:off x="9057456" y="2849285"/>
              <a:ext cx="900101" cy="261610"/>
            </a:xfrm>
            <a:prstGeom prst="rect">
              <a:avLst/>
            </a:prstGeom>
            <a:noFill/>
            <a:ln w="9525">
              <a:noFill/>
              <a:miter lim="800000"/>
              <a:headEnd/>
              <a:tailEnd/>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ko-KR" altLang="en-US" sz="1100" b="1" i="0" u="none" strike="noStrike" kern="0" cap="none" spc="0" normalizeH="0" baseline="0" noProof="0" dirty="0">
                  <a:ln>
                    <a:noFill/>
                  </a:ln>
                  <a:solidFill>
                    <a:sysClr val="windowText" lastClr="000000"/>
                  </a:solidFill>
                  <a:effectLst/>
                  <a:uLnTx/>
                  <a:uFillTx/>
                </a:rPr>
                <a:t>준공</a:t>
              </a:r>
              <a:endParaRPr kumimoji="0" lang="en-US" altLang="ko-KR" sz="1100" b="1" i="0" u="none" strike="noStrike" kern="0" cap="none" spc="0" normalizeH="0" baseline="0" noProof="0" dirty="0">
                <a:ln>
                  <a:noFill/>
                </a:ln>
                <a:solidFill>
                  <a:sysClr val="windowText" lastClr="000000"/>
                </a:solidFill>
                <a:effectLst/>
                <a:uLnTx/>
                <a:uFillTx/>
              </a:endParaRPr>
            </a:p>
          </p:txBody>
        </p:sp>
        <p:sp>
          <p:nvSpPr>
            <p:cNvPr id="11" name="Line 92">
              <a:extLst>
                <a:ext uri="{FF2B5EF4-FFF2-40B4-BE49-F238E27FC236}">
                  <a16:creationId xmlns:a16="http://schemas.microsoft.com/office/drawing/2014/main" id="{87634C8C-4178-479A-A897-43E02A37F35B}"/>
                </a:ext>
              </a:extLst>
            </p:cNvPr>
            <p:cNvSpPr>
              <a:spLocks noChangeShapeType="1"/>
            </p:cNvSpPr>
            <p:nvPr/>
          </p:nvSpPr>
          <p:spPr bwMode="auto">
            <a:xfrm flipH="1">
              <a:off x="5151022" y="3232699"/>
              <a:ext cx="0" cy="392772"/>
            </a:xfrm>
            <a:prstGeom prst="line">
              <a:avLst/>
            </a:prstGeom>
            <a:noFill/>
            <a:ln w="28575">
              <a:solidFill>
                <a:srgbClr val="000000"/>
              </a:solidFill>
              <a:prstDash val="sysDash"/>
              <a:round/>
              <a:headEnd/>
              <a:tailEnd type="stealth" w="med" len="lg"/>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굴림" pitchFamily="50" charset="-127"/>
                <a:ea typeface="굴림" pitchFamily="50" charset="-127"/>
              </a:endParaRPr>
            </a:p>
          </p:txBody>
        </p:sp>
        <p:sp>
          <p:nvSpPr>
            <p:cNvPr id="12" name="Text Box 85">
              <a:extLst>
                <a:ext uri="{FF2B5EF4-FFF2-40B4-BE49-F238E27FC236}">
                  <a16:creationId xmlns:a16="http://schemas.microsoft.com/office/drawing/2014/main" id="{E33437AD-0586-419A-8771-A381B84F21D6}"/>
                </a:ext>
              </a:extLst>
            </p:cNvPr>
            <p:cNvSpPr txBox="1">
              <a:spLocks noChangeArrowheads="1"/>
            </p:cNvSpPr>
            <p:nvPr/>
          </p:nvSpPr>
          <p:spPr bwMode="auto">
            <a:xfrm>
              <a:off x="4609066" y="2782089"/>
              <a:ext cx="1061160" cy="430887"/>
            </a:xfrm>
            <a:prstGeom prst="rect">
              <a:avLst/>
            </a:prstGeom>
            <a:noFill/>
            <a:ln w="9525">
              <a:noFill/>
              <a:miter lim="800000"/>
              <a:headEnd/>
              <a:tailEnd/>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ko-KR" altLang="en-US" sz="1100" b="1" i="0" u="none" strike="noStrike" kern="0" cap="none" spc="0" normalizeH="0" baseline="0" noProof="0" dirty="0" err="1">
                  <a:ln>
                    <a:noFill/>
                  </a:ln>
                  <a:solidFill>
                    <a:sysClr val="windowText" lastClr="000000"/>
                  </a:solidFill>
                  <a:effectLst/>
                  <a:uLnTx/>
                  <a:uFillTx/>
                </a:rPr>
                <a:t>채권가압류</a:t>
              </a:r>
              <a:r>
                <a:rPr kumimoji="0" lang="ko-KR" altLang="en-US" sz="1100" b="1" i="0" u="none" strike="noStrike" kern="0" cap="none" spc="0" normalizeH="0" baseline="0" noProof="0" dirty="0">
                  <a:ln>
                    <a:noFill/>
                  </a:ln>
                  <a:solidFill>
                    <a:sysClr val="windowText" lastClr="000000"/>
                  </a:solidFill>
                  <a:effectLst/>
                  <a:uLnTx/>
                  <a:uFillTx/>
                </a:rPr>
                <a:t> 송달</a:t>
              </a:r>
              <a:endParaRPr kumimoji="0" lang="en-US" altLang="ko-KR" sz="1100" b="1" i="0" u="none" strike="noStrike" kern="0" cap="none" spc="0" normalizeH="0" baseline="0" noProof="0" dirty="0">
                <a:ln>
                  <a:noFill/>
                </a:ln>
                <a:solidFill>
                  <a:sysClr val="windowText" lastClr="000000"/>
                </a:solidFill>
                <a:effectLst/>
                <a:uLnTx/>
                <a:uFillTx/>
              </a:endParaRPr>
            </a:p>
          </p:txBody>
        </p:sp>
        <p:sp>
          <p:nvSpPr>
            <p:cNvPr id="13" name="Line 92">
              <a:extLst>
                <a:ext uri="{FF2B5EF4-FFF2-40B4-BE49-F238E27FC236}">
                  <a16:creationId xmlns:a16="http://schemas.microsoft.com/office/drawing/2014/main" id="{65A16FCF-2EE5-43A9-A5AE-BE5102485EEE}"/>
                </a:ext>
              </a:extLst>
            </p:cNvPr>
            <p:cNvSpPr>
              <a:spLocks noChangeShapeType="1"/>
            </p:cNvSpPr>
            <p:nvPr/>
          </p:nvSpPr>
          <p:spPr bwMode="auto">
            <a:xfrm flipH="1">
              <a:off x="1352600" y="3306016"/>
              <a:ext cx="0" cy="392772"/>
            </a:xfrm>
            <a:prstGeom prst="line">
              <a:avLst/>
            </a:prstGeom>
            <a:noFill/>
            <a:ln w="28575">
              <a:solidFill>
                <a:srgbClr val="000000"/>
              </a:solidFill>
              <a:prstDash val="sysDash"/>
              <a:round/>
              <a:headEnd/>
              <a:tailEnd type="stealth" w="med" len="lg"/>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굴림" pitchFamily="50" charset="-127"/>
                <a:ea typeface="굴림" pitchFamily="50" charset="-127"/>
              </a:endParaRPr>
            </a:p>
          </p:txBody>
        </p:sp>
        <p:sp>
          <p:nvSpPr>
            <p:cNvPr id="14" name="Text Box 85">
              <a:extLst>
                <a:ext uri="{FF2B5EF4-FFF2-40B4-BE49-F238E27FC236}">
                  <a16:creationId xmlns:a16="http://schemas.microsoft.com/office/drawing/2014/main" id="{AD646A38-B37A-4EDC-9D94-D5DB4D9546BB}"/>
                </a:ext>
              </a:extLst>
            </p:cNvPr>
            <p:cNvSpPr txBox="1">
              <a:spLocks noChangeArrowheads="1"/>
            </p:cNvSpPr>
            <p:nvPr/>
          </p:nvSpPr>
          <p:spPr bwMode="auto">
            <a:xfrm>
              <a:off x="897232" y="2800651"/>
              <a:ext cx="1061161" cy="430887"/>
            </a:xfrm>
            <a:prstGeom prst="rect">
              <a:avLst/>
            </a:prstGeom>
            <a:noFill/>
            <a:ln w="9525">
              <a:noFill/>
              <a:miter lim="800000"/>
              <a:headEnd/>
              <a:tailEnd/>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ko-KR" altLang="en-US" sz="1100" b="1" i="0" u="none" strike="noStrike" kern="0" cap="none" spc="0" normalizeH="0" baseline="0" noProof="0" dirty="0">
                  <a:ln>
                    <a:noFill/>
                  </a:ln>
                  <a:solidFill>
                    <a:sysClr val="windowText" lastClr="000000"/>
                  </a:solidFill>
                  <a:effectLst/>
                  <a:uLnTx/>
                  <a:uFillTx/>
                </a:rPr>
                <a:t>직불합의서</a:t>
              </a:r>
              <a:endParaRPr kumimoji="0" lang="en-US" altLang="ko-KR" sz="1100" b="1" i="0" u="none" strike="noStrike" kern="0" cap="none" spc="0" normalizeH="0" baseline="0" noProof="0" dirty="0">
                <a:ln>
                  <a:noFill/>
                </a:ln>
                <a:solidFill>
                  <a:sysClr val="windowText" lastClr="000000"/>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ko-KR" altLang="en-US" sz="1100" b="1" i="0" u="none" strike="noStrike" kern="0" cap="none" spc="0" normalizeH="0" baseline="0" noProof="0" dirty="0">
                  <a:ln>
                    <a:noFill/>
                  </a:ln>
                  <a:solidFill>
                    <a:sysClr val="windowText" lastClr="000000"/>
                  </a:solidFill>
                  <a:effectLst/>
                  <a:uLnTx/>
                  <a:uFillTx/>
                </a:rPr>
                <a:t>체결</a:t>
              </a:r>
              <a:endParaRPr kumimoji="0" lang="en-US" altLang="ko-KR" sz="1100" b="1" i="0" u="none" strike="noStrike" kern="0" cap="none" spc="0" normalizeH="0" baseline="0" noProof="0" dirty="0">
                <a:ln>
                  <a:noFill/>
                </a:ln>
                <a:solidFill>
                  <a:sysClr val="windowText" lastClr="000000"/>
                </a:solidFill>
                <a:effectLst/>
                <a:uLnTx/>
                <a:uFillTx/>
              </a:endParaRPr>
            </a:p>
          </p:txBody>
        </p:sp>
        <p:sp>
          <p:nvSpPr>
            <p:cNvPr id="15" name="Line 63">
              <a:extLst>
                <a:ext uri="{FF2B5EF4-FFF2-40B4-BE49-F238E27FC236}">
                  <a16:creationId xmlns:a16="http://schemas.microsoft.com/office/drawing/2014/main" id="{61A80770-209B-4FE5-BADE-BCDF6982BC5B}"/>
                </a:ext>
              </a:extLst>
            </p:cNvPr>
            <p:cNvSpPr>
              <a:spLocks noChangeShapeType="1"/>
            </p:cNvSpPr>
            <p:nvPr/>
          </p:nvSpPr>
          <p:spPr bwMode="auto">
            <a:xfrm>
              <a:off x="5421012" y="4424487"/>
              <a:ext cx="4104498" cy="11464"/>
            </a:xfrm>
            <a:prstGeom prst="line">
              <a:avLst/>
            </a:prstGeom>
            <a:noFill/>
            <a:ln w="295275">
              <a:gradFill>
                <a:gsLst>
                  <a:gs pos="0">
                    <a:srgbClr val="666666">
                      <a:lumMod val="5000"/>
                      <a:lumOff val="95000"/>
                    </a:srgbClr>
                  </a:gs>
                  <a:gs pos="74000">
                    <a:srgbClr val="666666">
                      <a:lumMod val="45000"/>
                      <a:lumOff val="55000"/>
                    </a:srgbClr>
                  </a:gs>
                  <a:gs pos="83000">
                    <a:srgbClr val="666666">
                      <a:lumMod val="45000"/>
                      <a:lumOff val="55000"/>
                    </a:srgbClr>
                  </a:gs>
                  <a:gs pos="100000">
                    <a:srgbClr val="666666">
                      <a:lumMod val="30000"/>
                      <a:lumOff val="70000"/>
                    </a:srgbClr>
                  </a:gs>
                </a:gsLst>
                <a:lin ang="5400000" scaled="1"/>
              </a:gradFill>
              <a:round/>
              <a:headEnd type="oval" w="sm" len="sm"/>
              <a:tailEnd type="triangle" w="sm" len="sm"/>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1" i="0" u="none" strike="noStrike" kern="0" cap="none" spc="0" normalizeH="0" baseline="0" noProof="0">
                <a:ln>
                  <a:noFill/>
                </a:ln>
                <a:solidFill>
                  <a:sysClr val="windowText" lastClr="000000"/>
                </a:solidFill>
                <a:effectLst/>
                <a:uLnTx/>
                <a:uFillTx/>
                <a:latin typeface="굴림" pitchFamily="50" charset="-127"/>
                <a:ea typeface="굴림" pitchFamily="50" charset="-127"/>
              </a:endParaRPr>
            </a:p>
          </p:txBody>
        </p:sp>
        <p:sp>
          <p:nvSpPr>
            <p:cNvPr id="16" name="TextBox 15">
              <a:extLst>
                <a:ext uri="{FF2B5EF4-FFF2-40B4-BE49-F238E27FC236}">
                  <a16:creationId xmlns:a16="http://schemas.microsoft.com/office/drawing/2014/main" id="{DCC56988-D97C-4B14-9075-6EE719C69504}"/>
                </a:ext>
              </a:extLst>
            </p:cNvPr>
            <p:cNvSpPr txBox="1"/>
            <p:nvPr/>
          </p:nvSpPr>
          <p:spPr>
            <a:xfrm>
              <a:off x="5906871" y="4280413"/>
              <a:ext cx="2895791" cy="288147"/>
            </a:xfrm>
            <a:prstGeom prst="rect">
              <a:avLst/>
            </a:prstGeom>
          </p:spPr>
          <p:txBody>
            <a:bodyPr wrap="squar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ko-KR" altLang="en-US" sz="1400" b="1" i="0" u="none" strike="noStrike" kern="0" cap="none" spc="0" normalizeH="0" baseline="0" noProof="0" dirty="0">
                  <a:ln>
                    <a:noFill/>
                  </a:ln>
                  <a:solidFill>
                    <a:srgbClr val="FF0000"/>
                  </a:solidFill>
                  <a:uLnTx/>
                  <a:uFillTx/>
                </a:rPr>
                <a:t>직불 불가 </a:t>
              </a:r>
              <a:r>
                <a:rPr kumimoji="0" lang="en-US" altLang="ko-KR" sz="1400" b="1" i="0" u="none" strike="noStrike" kern="0" cap="none" spc="0" normalizeH="0" baseline="0" noProof="0" dirty="0">
                  <a:ln>
                    <a:noFill/>
                  </a:ln>
                  <a:solidFill>
                    <a:srgbClr val="FF0000"/>
                  </a:solidFill>
                  <a:uLnTx/>
                  <a:uFillTx/>
                </a:rPr>
                <a:t>(</a:t>
              </a:r>
              <a:r>
                <a:rPr lang="ko-KR" altLang="en-US" sz="1400" b="1" kern="0" dirty="0" err="1">
                  <a:solidFill>
                    <a:srgbClr val="FF0000"/>
                  </a:solidFill>
                </a:rPr>
                <a:t>미시공</a:t>
              </a:r>
              <a:r>
                <a:rPr kumimoji="0" lang="ko-KR" altLang="en-US" sz="1400" b="1" i="0" u="none" strike="noStrike" kern="0" cap="none" spc="0" normalizeH="0" baseline="0" noProof="0" dirty="0">
                  <a:ln>
                    <a:noFill/>
                  </a:ln>
                  <a:solidFill>
                    <a:srgbClr val="FF0000"/>
                  </a:solidFill>
                  <a:uLnTx/>
                  <a:uFillTx/>
                </a:rPr>
                <a:t> 잔여 공사</a:t>
              </a:r>
              <a:r>
                <a:rPr kumimoji="0" lang="en-US" altLang="ko-KR" sz="1400" b="1" i="0" u="none" strike="noStrike" kern="0" cap="none" spc="0" normalizeH="0" baseline="0" noProof="0" dirty="0">
                  <a:ln>
                    <a:noFill/>
                  </a:ln>
                  <a:solidFill>
                    <a:srgbClr val="FF0000"/>
                  </a:solidFill>
                  <a:uLnTx/>
                  <a:uFillTx/>
                </a:rPr>
                <a:t>)</a:t>
              </a:r>
              <a:endParaRPr kumimoji="0" lang="ko-KR" altLang="en-US" sz="1400" b="1" i="0" u="none" strike="noStrike" kern="0" cap="none" spc="0" normalizeH="0" baseline="0" noProof="0" dirty="0">
                <a:ln>
                  <a:noFill/>
                </a:ln>
                <a:solidFill>
                  <a:srgbClr val="FF0000"/>
                </a:solidFill>
                <a:uLnTx/>
                <a:uFillTx/>
              </a:endParaRPr>
            </a:p>
          </p:txBody>
        </p:sp>
        <p:cxnSp>
          <p:nvCxnSpPr>
            <p:cNvPr id="17" name="직선 화살표 연결선 16">
              <a:extLst>
                <a:ext uri="{FF2B5EF4-FFF2-40B4-BE49-F238E27FC236}">
                  <a16:creationId xmlns:a16="http://schemas.microsoft.com/office/drawing/2014/main" id="{A75CE2FD-C220-40E9-A7E3-A57C9C520169}"/>
                </a:ext>
              </a:extLst>
            </p:cNvPr>
            <p:cNvCxnSpPr/>
            <p:nvPr/>
          </p:nvCxnSpPr>
          <p:spPr>
            <a:xfrm flipH="1" flipV="1">
              <a:off x="5139646" y="3905823"/>
              <a:ext cx="11375" cy="1251369"/>
            </a:xfrm>
            <a:prstGeom prst="straightConnector1">
              <a:avLst/>
            </a:prstGeom>
            <a:noFill/>
            <a:ln w="9525" cap="flat" cmpd="sng" algn="ctr">
              <a:solidFill>
                <a:srgbClr val="000000"/>
              </a:solidFill>
              <a:prstDash val="dash"/>
              <a:tailEnd type="none"/>
            </a:ln>
            <a:effectLst/>
          </p:spPr>
        </p:cxnSp>
        <p:sp>
          <p:nvSpPr>
            <p:cNvPr id="18" name="직사각형 17">
              <a:extLst>
                <a:ext uri="{FF2B5EF4-FFF2-40B4-BE49-F238E27FC236}">
                  <a16:creationId xmlns:a16="http://schemas.microsoft.com/office/drawing/2014/main" id="{799605B3-2162-48B7-BC34-9AD89FF90BCC}"/>
                </a:ext>
              </a:extLst>
            </p:cNvPr>
            <p:cNvSpPr/>
            <p:nvPr/>
          </p:nvSpPr>
          <p:spPr bwMode="auto">
            <a:xfrm>
              <a:off x="272999" y="4336180"/>
              <a:ext cx="4866647" cy="234286"/>
            </a:xfrm>
            <a:prstGeom prst="rect">
              <a:avLst/>
            </a:prstGeom>
            <a:solidFill>
              <a:srgbClr val="E87E00">
                <a:lumMod val="20000"/>
                <a:lumOff val="80000"/>
              </a:srgbClr>
            </a:solidFill>
            <a:ln w="9525">
              <a:noFill/>
              <a:miter lim="800000"/>
              <a:headEnd/>
              <a:tailEnd/>
            </a:ln>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endParaRPr kumimoji="0" lang="ko-KR" altLang="en-US" sz="1200" b="0" i="0" u="none" strike="noStrike" kern="0" cap="none" spc="0" normalizeH="0" baseline="0" noProof="0">
                <a:ln>
                  <a:noFill/>
                </a:ln>
                <a:solidFill>
                  <a:srgbClr val="000000"/>
                </a:solidFill>
                <a:effectLst/>
                <a:uLnTx/>
                <a:uFillTx/>
              </a:endParaRPr>
            </a:p>
          </p:txBody>
        </p:sp>
        <p:cxnSp>
          <p:nvCxnSpPr>
            <p:cNvPr id="19" name="직선 화살표 연결선 18">
              <a:extLst>
                <a:ext uri="{FF2B5EF4-FFF2-40B4-BE49-F238E27FC236}">
                  <a16:creationId xmlns:a16="http://schemas.microsoft.com/office/drawing/2014/main" id="{6E90464A-6316-442D-B150-1205FAC02F5C}"/>
                </a:ext>
              </a:extLst>
            </p:cNvPr>
            <p:cNvCxnSpPr/>
            <p:nvPr/>
          </p:nvCxnSpPr>
          <p:spPr>
            <a:xfrm flipH="1" flipV="1">
              <a:off x="1352408" y="3853538"/>
              <a:ext cx="11375" cy="1251369"/>
            </a:xfrm>
            <a:prstGeom prst="straightConnector1">
              <a:avLst/>
            </a:prstGeom>
            <a:noFill/>
            <a:ln w="9525" cap="flat" cmpd="sng" algn="ctr">
              <a:solidFill>
                <a:srgbClr val="000000"/>
              </a:solidFill>
              <a:prstDash val="dash"/>
              <a:tailEnd type="none"/>
            </a:ln>
            <a:effectLst/>
          </p:spPr>
        </p:cxnSp>
        <p:sp>
          <p:nvSpPr>
            <p:cNvPr id="20" name="TextBox 19">
              <a:extLst>
                <a:ext uri="{FF2B5EF4-FFF2-40B4-BE49-F238E27FC236}">
                  <a16:creationId xmlns:a16="http://schemas.microsoft.com/office/drawing/2014/main" id="{609315A2-8D7C-428C-8B79-446656BF4AC8}"/>
                </a:ext>
              </a:extLst>
            </p:cNvPr>
            <p:cNvSpPr txBox="1"/>
            <p:nvPr/>
          </p:nvSpPr>
          <p:spPr>
            <a:xfrm>
              <a:off x="2216693" y="4348459"/>
              <a:ext cx="1736620" cy="234286"/>
            </a:xfrm>
            <a:prstGeom prst="rect">
              <a:avLst/>
            </a:prstGeom>
          </p:spPr>
          <p:txBody>
            <a:bodyPr wrap="squar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ko-KR" altLang="en-US" sz="1050" b="0" i="0" u="none" strike="noStrike" kern="0" cap="none" spc="0" normalizeH="0" baseline="0" noProof="0" dirty="0">
                  <a:ln>
                    <a:noFill/>
                  </a:ln>
                  <a:solidFill>
                    <a:srgbClr val="FF0000"/>
                  </a:solidFill>
                  <a:uLnTx/>
                  <a:uFillTx/>
                </a:rPr>
                <a:t>직불 가능 </a:t>
              </a:r>
              <a:r>
                <a:rPr kumimoji="0" lang="en-US" altLang="ko-KR" sz="1050" b="0" i="0" u="none" strike="noStrike" kern="0" cap="none" spc="0" normalizeH="0" baseline="0" noProof="0" dirty="0">
                  <a:ln>
                    <a:noFill/>
                  </a:ln>
                  <a:solidFill>
                    <a:srgbClr val="FF0000"/>
                  </a:solidFill>
                  <a:uLnTx/>
                  <a:uFillTx/>
                </a:rPr>
                <a:t>(</a:t>
              </a:r>
              <a:r>
                <a:rPr kumimoji="0" lang="ko-KR" altLang="en-US" sz="1050" b="0" i="0" u="none" strike="noStrike" kern="0" cap="none" spc="0" normalizeH="0" baseline="0" noProof="0" dirty="0">
                  <a:ln>
                    <a:noFill/>
                  </a:ln>
                  <a:solidFill>
                    <a:srgbClr val="FF0000"/>
                  </a:solidFill>
                  <a:uLnTx/>
                  <a:uFillTx/>
                </a:rPr>
                <a:t>시공 완료</a:t>
              </a:r>
              <a:r>
                <a:rPr kumimoji="0" lang="en-US" altLang="ko-KR" sz="1050" b="0" i="0" u="none" strike="noStrike" kern="0" cap="none" spc="0" normalizeH="0" baseline="0" noProof="0" dirty="0">
                  <a:ln>
                    <a:noFill/>
                  </a:ln>
                  <a:solidFill>
                    <a:srgbClr val="FF0000"/>
                  </a:solidFill>
                  <a:uLnTx/>
                  <a:uFillTx/>
                </a:rPr>
                <a:t>)</a:t>
              </a:r>
              <a:endParaRPr kumimoji="0" lang="ko-KR" altLang="en-US" sz="1050" b="0" i="0" u="none" strike="noStrike" kern="0" cap="none" spc="0" normalizeH="0" baseline="0" noProof="0" dirty="0">
                <a:ln>
                  <a:noFill/>
                </a:ln>
                <a:solidFill>
                  <a:srgbClr val="FF0000"/>
                </a:solidFill>
                <a:uLnTx/>
                <a:uFillTx/>
              </a:endParaRPr>
            </a:p>
          </p:txBody>
        </p:sp>
      </p:grpSp>
      <p:sp>
        <p:nvSpPr>
          <p:cNvPr id="23" name="TextBox 22">
            <a:extLst>
              <a:ext uri="{FF2B5EF4-FFF2-40B4-BE49-F238E27FC236}">
                <a16:creationId xmlns:a16="http://schemas.microsoft.com/office/drawing/2014/main" id="{E88E07FB-86F2-41E3-A68B-DB09B724A112}"/>
              </a:ext>
            </a:extLst>
          </p:cNvPr>
          <p:cNvSpPr txBox="1"/>
          <p:nvPr/>
        </p:nvSpPr>
        <p:spPr>
          <a:xfrm>
            <a:off x="179662" y="5679225"/>
            <a:ext cx="8601101" cy="646331"/>
          </a:xfrm>
          <a:prstGeom prst="rect">
            <a:avLst/>
          </a:prstGeom>
          <a:noFill/>
        </p:spPr>
        <p:txBody>
          <a:bodyPr wrap="square">
            <a:spAutoFit/>
          </a:bodyPr>
          <a:lstStyle/>
          <a:p>
            <a:pPr marL="171450" indent="-171450">
              <a:buFont typeface="Wingdings" panose="05000000000000000000" pitchFamily="2" charset="2"/>
              <a:buChar char="ü"/>
            </a:pPr>
            <a:r>
              <a:rPr lang="ko-KR" altLang="en-US" sz="1200" dirty="0"/>
              <a:t> 대법원 </a:t>
            </a:r>
            <a:r>
              <a:rPr lang="en-US" altLang="ko-KR" sz="1200" dirty="0"/>
              <a:t>2008. 2. 29. </a:t>
            </a:r>
            <a:r>
              <a:rPr lang="ko-KR" altLang="en-US" sz="1200" dirty="0"/>
              <a:t>선고 </a:t>
            </a:r>
            <a:r>
              <a:rPr lang="en-US" altLang="ko-KR" sz="1200" dirty="0"/>
              <a:t>2007</a:t>
            </a:r>
            <a:r>
              <a:rPr lang="ko-KR" altLang="en-US" sz="1200" dirty="0"/>
              <a:t>다</a:t>
            </a:r>
            <a:r>
              <a:rPr lang="en-US" altLang="ko-KR" sz="1200" dirty="0"/>
              <a:t>54108 </a:t>
            </a:r>
            <a:r>
              <a:rPr lang="ko-KR" altLang="en-US" sz="1200" dirty="0"/>
              <a:t>판결에 따라 발주자와 원사업자</a:t>
            </a:r>
            <a:r>
              <a:rPr lang="en-US" altLang="ko-KR" sz="1200" dirty="0"/>
              <a:t>, </a:t>
            </a:r>
            <a:r>
              <a:rPr lang="ko-KR" altLang="en-US" sz="1200" dirty="0"/>
              <a:t>수급사업자 사이에 직불합의서 체결에도 불구하고</a:t>
            </a:r>
            <a:r>
              <a:rPr lang="en-US" altLang="ko-KR" sz="1200" dirty="0"/>
              <a:t>, </a:t>
            </a:r>
            <a:r>
              <a:rPr lang="ko-KR" altLang="en-US" sz="1200" dirty="0"/>
              <a:t>하도급대금 청구채권 가압류 이후 발생된 하도급대금에 대해서는 직불이 불가능</a:t>
            </a:r>
            <a:r>
              <a:rPr lang="en-US" altLang="ko-KR" sz="1200" dirty="0"/>
              <a:t>( LH,</a:t>
            </a:r>
            <a:r>
              <a:rPr lang="ko-KR" altLang="en-US" sz="1200" dirty="0"/>
              <a:t>「공정한 건설문화 조성을 위한 하도급</a:t>
            </a:r>
            <a:r>
              <a:rPr lang="en-US" altLang="ko-KR" sz="1200" dirty="0"/>
              <a:t>119</a:t>
            </a:r>
            <a:r>
              <a:rPr lang="ko-KR" altLang="en-US" sz="1200" dirty="0"/>
              <a:t>」</a:t>
            </a:r>
            <a:r>
              <a:rPr lang="en-US" altLang="ko-KR" sz="1200" dirty="0"/>
              <a:t>, </a:t>
            </a:r>
            <a:r>
              <a:rPr lang="ko-KR" altLang="en-US" sz="1200" dirty="0" err="1"/>
              <a:t>금양문화사</a:t>
            </a:r>
            <a:r>
              <a:rPr lang="en-US" altLang="ko-KR" sz="1200" dirty="0"/>
              <a:t>, 2017, 159</a:t>
            </a:r>
            <a:r>
              <a:rPr lang="ko-KR" altLang="en-US" sz="1200" dirty="0"/>
              <a:t>면 참조</a:t>
            </a:r>
            <a:r>
              <a:rPr lang="en-US" altLang="ko-KR" sz="1200" dirty="0"/>
              <a:t>)</a:t>
            </a:r>
          </a:p>
        </p:txBody>
      </p:sp>
      <p:sp>
        <p:nvSpPr>
          <p:cNvPr id="22" name="오각형 21"/>
          <p:cNvSpPr/>
          <p:nvPr/>
        </p:nvSpPr>
        <p:spPr>
          <a:xfrm>
            <a:off x="6609059" y="86841"/>
            <a:ext cx="740133" cy="296338"/>
          </a:xfrm>
          <a:prstGeom prst="homePlate">
            <a:avLst>
              <a:gd name="adj" fmla="val 27608"/>
            </a:avLst>
          </a:prstGeom>
          <a:noFill/>
          <a:ln w="9525"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Define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Measure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24" name="갈매기형 수장 23"/>
          <p:cNvSpPr/>
          <p:nvPr/>
        </p:nvSpPr>
        <p:spPr>
          <a:xfrm>
            <a:off x="7329140" y="86841"/>
            <a:ext cx="752203" cy="296338"/>
          </a:xfrm>
          <a:prstGeom prst="chevron">
            <a:avLst>
              <a:gd name="adj" fmla="val 27608"/>
            </a:avLst>
          </a:prstGeom>
          <a:noFill/>
          <a:ln w="19050" cap="flat" cmpd="sng" algn="ctr">
            <a:solidFill>
              <a:schemeClr val="accent6"/>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rPr>
              <a:t>Analyze</a:t>
            </a:r>
            <a:endParaRPr kumimoji="0" lang="ko-KR" altLang="en-US"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endParaRPr>
          </a:p>
        </p:txBody>
      </p:sp>
      <p:sp>
        <p:nvSpPr>
          <p:cNvPr id="25" name="갈매기형 수장 24"/>
          <p:cNvSpPr/>
          <p:nvPr/>
        </p:nvSpPr>
        <p:spPr>
          <a:xfrm>
            <a:off x="8068269" y="86841"/>
            <a:ext cx="752203" cy="296338"/>
          </a:xfrm>
          <a:prstGeom prst="chevron">
            <a:avLst>
              <a:gd name="adj" fmla="val 27608"/>
            </a:avLst>
          </a:prstGeom>
          <a:noFill/>
          <a:ln w="9525" cap="flat" cmpd="sng" algn="ctr">
            <a:solidFill>
              <a:srgbClr val="FFFFFF"/>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rgbClr val="FFFFFF"/>
                </a:solidFill>
                <a:effectLst/>
                <a:uLnTx/>
                <a:uFillTx/>
                <a:latin typeface="맑은 고딕"/>
                <a:ea typeface="맑은 고딕" panose="020B0503020000020004" pitchFamily="50" charset="-127"/>
                <a:cs typeface="+mn-cs"/>
              </a:rPr>
              <a:t>Improve</a:t>
            </a:r>
            <a:endParaRPr kumimoji="0" lang="ko-KR" altLang="en-US" sz="900" i="0" u="none" strike="noStrike" kern="0" cap="none" spc="0" normalizeH="0" baseline="0" noProof="0" dirty="0">
              <a:ln>
                <a:noFill/>
              </a:ln>
              <a:solidFill>
                <a:srgbClr val="FFFFFF"/>
              </a:solidFill>
              <a:effectLst/>
              <a:uLnTx/>
              <a:uFillTx/>
              <a:latin typeface="맑은 고딕"/>
              <a:ea typeface="맑은 고딕" panose="020B0503020000020004" pitchFamily="50" charset="-127"/>
              <a:cs typeface="+mn-cs"/>
            </a:endParaRPr>
          </a:p>
        </p:txBody>
      </p:sp>
      <p:sp>
        <p:nvSpPr>
          <p:cNvPr id="26" name="TextBox 8">
            <a:extLst>
              <a:ext uri="{FF2B5EF4-FFF2-40B4-BE49-F238E27FC236}">
                <a16:creationId xmlns:a16="http://schemas.microsoft.com/office/drawing/2014/main" id="{E0E7B3ED-4E75-4E55-91BD-5E655C557B7C}"/>
              </a:ext>
            </a:extLst>
          </p:cNvPr>
          <p:cNvSpPr txBox="1"/>
          <p:nvPr/>
        </p:nvSpPr>
        <p:spPr>
          <a:xfrm>
            <a:off x="251520" y="44624"/>
            <a:ext cx="6768752" cy="338554"/>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600" b="1" dirty="0">
                <a:solidFill>
                  <a:schemeClr val="bg1"/>
                </a:solidFill>
                <a:latin typeface="+mn-ea"/>
              </a:rPr>
              <a:t>3. </a:t>
            </a:r>
            <a:r>
              <a:rPr lang="ko-KR" altLang="en-US" sz="1600" b="1" dirty="0">
                <a:solidFill>
                  <a:schemeClr val="bg1"/>
                </a:solidFill>
                <a:latin typeface="+mn-ea"/>
              </a:rPr>
              <a:t>직불합의 효력</a:t>
            </a:r>
          </a:p>
        </p:txBody>
      </p:sp>
    </p:spTree>
    <p:extLst>
      <p:ext uri="{BB962C8B-B14F-4D97-AF65-F5344CB8AC3E}">
        <p14:creationId xmlns:p14="http://schemas.microsoft.com/office/powerpoint/2010/main" val="2463355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a:extLst>
              <a:ext uri="{FF2B5EF4-FFF2-40B4-BE49-F238E27FC236}">
                <a16:creationId xmlns:a16="http://schemas.microsoft.com/office/drawing/2014/main" id="{BCB29310-0039-4CC2-A958-38F0A48EA28D}"/>
              </a:ext>
            </a:extLst>
          </p:cNvPr>
          <p:cNvPicPr>
            <a:picLocks noChangeAspect="1"/>
          </p:cNvPicPr>
          <p:nvPr/>
        </p:nvPicPr>
        <p:blipFill rotWithShape="1">
          <a:blip r:embed="rId2"/>
          <a:srcRect t="37852"/>
          <a:stretch/>
        </p:blipFill>
        <p:spPr>
          <a:xfrm>
            <a:off x="4535997" y="2265354"/>
            <a:ext cx="4491784" cy="2171758"/>
          </a:xfrm>
          <a:prstGeom prst="rect">
            <a:avLst/>
          </a:prstGeom>
        </p:spPr>
      </p:pic>
      <p:pic>
        <p:nvPicPr>
          <p:cNvPr id="4" name="그림 3">
            <a:extLst>
              <a:ext uri="{FF2B5EF4-FFF2-40B4-BE49-F238E27FC236}">
                <a16:creationId xmlns:a16="http://schemas.microsoft.com/office/drawing/2014/main" id="{CC66CBD7-2CD6-42BA-A589-03A9E83FA95F}"/>
              </a:ext>
            </a:extLst>
          </p:cNvPr>
          <p:cNvPicPr>
            <a:picLocks noChangeAspect="1"/>
          </p:cNvPicPr>
          <p:nvPr/>
        </p:nvPicPr>
        <p:blipFill>
          <a:blip r:embed="rId3"/>
          <a:stretch>
            <a:fillRect/>
          </a:stretch>
        </p:blipFill>
        <p:spPr>
          <a:xfrm>
            <a:off x="107504" y="1763771"/>
            <a:ext cx="4510448" cy="4185510"/>
          </a:xfrm>
          <a:prstGeom prst="rect">
            <a:avLst/>
          </a:prstGeom>
        </p:spPr>
      </p:pic>
      <p:sp>
        <p:nvSpPr>
          <p:cNvPr id="5" name="직사각형 4">
            <a:extLst>
              <a:ext uri="{FF2B5EF4-FFF2-40B4-BE49-F238E27FC236}">
                <a16:creationId xmlns:a16="http://schemas.microsoft.com/office/drawing/2014/main" id="{461998D2-449D-4900-B890-7C0A0AED43BF}"/>
              </a:ext>
            </a:extLst>
          </p:cNvPr>
          <p:cNvSpPr/>
          <p:nvPr/>
        </p:nvSpPr>
        <p:spPr>
          <a:xfrm>
            <a:off x="144028" y="764704"/>
            <a:ext cx="8749147" cy="86177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ko-KR" altLang="en-US" sz="1400" b="1" i="0" u="none" strike="noStrike" kern="0" cap="none" spc="0" normalizeH="0" baseline="0" noProof="0" dirty="0">
                <a:ln>
                  <a:noFill/>
                </a:ln>
                <a:solidFill>
                  <a:srgbClr val="000000"/>
                </a:solidFill>
                <a:effectLst/>
                <a:uLnTx/>
                <a:uFillTx/>
              </a:rPr>
              <a:t>건설산업기본법 시행규칙</a:t>
            </a:r>
            <a:br>
              <a:rPr kumimoji="0" lang="en-US" altLang="ko-KR" sz="1400" b="1" i="0" u="none" strike="noStrike" kern="0" cap="none" spc="0" normalizeH="0" baseline="0" noProof="0" dirty="0">
                <a:ln>
                  <a:noFill/>
                </a:ln>
                <a:solidFill>
                  <a:srgbClr val="000000"/>
                </a:solidFill>
                <a:effectLst/>
                <a:uLnTx/>
                <a:uFillTx/>
              </a:rPr>
            </a:br>
            <a:br>
              <a:rPr kumimoji="0" lang="en-US" altLang="ko-KR" sz="1200" b="0" i="0" u="none" strike="noStrike" kern="0" cap="none" spc="0" normalizeH="0" baseline="0" noProof="0" dirty="0">
                <a:ln>
                  <a:noFill/>
                </a:ln>
                <a:solidFill>
                  <a:srgbClr val="000000"/>
                </a:solidFill>
                <a:effectLst/>
                <a:uLnTx/>
                <a:uFillTx/>
              </a:rPr>
            </a:br>
            <a:r>
              <a:rPr kumimoji="0" lang="ko-KR" altLang="en-US" sz="1200" b="0" i="0" u="none" strike="noStrike" kern="0" cap="none" spc="0" normalizeH="0" baseline="0" noProof="0" dirty="0">
                <a:ln>
                  <a:noFill/>
                </a:ln>
                <a:solidFill>
                  <a:srgbClr val="000000"/>
                </a:solidFill>
                <a:effectLst/>
                <a:uLnTx/>
                <a:uFillTx/>
              </a:rPr>
              <a:t>제</a:t>
            </a:r>
            <a:r>
              <a:rPr kumimoji="0" lang="en-US" altLang="ko-KR" sz="1200" b="0" i="0" u="none" strike="noStrike" kern="0" cap="none" spc="0" normalizeH="0" baseline="0" noProof="0" dirty="0">
                <a:ln>
                  <a:noFill/>
                </a:ln>
                <a:solidFill>
                  <a:srgbClr val="000000"/>
                </a:solidFill>
                <a:effectLst/>
                <a:uLnTx/>
                <a:uFillTx/>
              </a:rPr>
              <a:t>29</a:t>
            </a:r>
            <a:r>
              <a:rPr kumimoji="0" lang="ko-KR" altLang="en-US" sz="1200" b="0" i="0" u="none" strike="noStrike" kern="0" cap="none" spc="0" normalizeH="0" baseline="0" noProof="0" dirty="0">
                <a:ln>
                  <a:noFill/>
                </a:ln>
                <a:solidFill>
                  <a:srgbClr val="000000"/>
                </a:solidFill>
                <a:effectLst/>
                <a:uLnTx/>
                <a:uFillTx/>
              </a:rPr>
              <a:t>조</a:t>
            </a:r>
            <a:r>
              <a:rPr kumimoji="0" lang="en-US" altLang="ko-KR" sz="1200" b="0" i="0" u="none" strike="noStrike" kern="0" cap="none" spc="0" normalizeH="0" baseline="0" noProof="0" dirty="0">
                <a:ln>
                  <a:noFill/>
                </a:ln>
                <a:solidFill>
                  <a:srgbClr val="000000"/>
                </a:solidFill>
                <a:effectLst/>
                <a:uLnTx/>
                <a:uFillTx/>
              </a:rPr>
              <a:t>(</a:t>
            </a:r>
            <a:r>
              <a:rPr kumimoji="0" lang="ko-KR" altLang="en-US" sz="1200" b="0" i="0" u="none" strike="noStrike" kern="0" cap="none" spc="0" normalizeH="0" baseline="0" noProof="0" dirty="0">
                <a:ln>
                  <a:noFill/>
                </a:ln>
                <a:solidFill>
                  <a:srgbClr val="000000"/>
                </a:solidFill>
                <a:effectLst/>
                <a:uLnTx/>
                <a:uFillTx/>
              </a:rPr>
              <a:t>하도급대금의 </a:t>
            </a:r>
            <a:r>
              <a:rPr kumimoji="0" lang="ko-KR" altLang="en-US" sz="1200" b="0" i="0" u="none" strike="noStrike" kern="0" cap="none" spc="0" normalizeH="0" baseline="0" noProof="0" dirty="0" err="1">
                <a:ln>
                  <a:noFill/>
                </a:ln>
                <a:solidFill>
                  <a:srgbClr val="000000"/>
                </a:solidFill>
                <a:effectLst/>
                <a:uLnTx/>
                <a:uFillTx/>
              </a:rPr>
              <a:t>직접지급</a:t>
            </a:r>
            <a:r>
              <a:rPr kumimoji="0" lang="en-US" altLang="ko-KR" sz="1200" b="0" i="0" u="none" strike="noStrike" kern="0" cap="none" spc="0" normalizeH="0" baseline="0" noProof="0" dirty="0">
                <a:ln>
                  <a:noFill/>
                </a:ln>
                <a:solidFill>
                  <a:srgbClr val="000000"/>
                </a:solidFill>
                <a:effectLst/>
                <a:uLnTx/>
                <a:uFillTx/>
              </a:rPr>
              <a:t>) ③ </a:t>
            </a:r>
            <a:r>
              <a:rPr kumimoji="0" lang="ko-KR" altLang="en-US" sz="1200" b="0" i="0" u="none" strike="noStrike" kern="0" cap="none" spc="0" normalizeH="0" baseline="0" noProof="0" dirty="0">
                <a:ln>
                  <a:noFill/>
                </a:ln>
                <a:solidFill>
                  <a:srgbClr val="000000"/>
                </a:solidFill>
                <a:effectLst/>
                <a:uLnTx/>
                <a:uFillTx/>
              </a:rPr>
              <a:t>법 제</a:t>
            </a:r>
            <a:r>
              <a:rPr kumimoji="0" lang="en-US" altLang="ko-KR" sz="1200" b="0" i="0" u="none" strike="noStrike" kern="0" cap="none" spc="0" normalizeH="0" baseline="0" noProof="0" dirty="0">
                <a:ln>
                  <a:noFill/>
                </a:ln>
                <a:solidFill>
                  <a:srgbClr val="000000"/>
                </a:solidFill>
                <a:effectLst/>
                <a:uLnTx/>
                <a:uFillTx/>
              </a:rPr>
              <a:t>35</a:t>
            </a:r>
            <a:r>
              <a:rPr kumimoji="0" lang="ko-KR" altLang="en-US" sz="1200" b="0" i="0" u="none" strike="noStrike" kern="0" cap="none" spc="0" normalizeH="0" baseline="0" noProof="0" dirty="0">
                <a:ln>
                  <a:noFill/>
                </a:ln>
                <a:solidFill>
                  <a:srgbClr val="000000"/>
                </a:solidFill>
                <a:effectLst/>
                <a:uLnTx/>
                <a:uFillTx/>
              </a:rPr>
              <a:t>조제</a:t>
            </a:r>
            <a:r>
              <a:rPr kumimoji="0" lang="en-US" altLang="ko-KR" sz="1200" b="0" i="0" u="none" strike="noStrike" kern="0" cap="none" spc="0" normalizeH="0" baseline="0" noProof="0" dirty="0">
                <a:ln>
                  <a:noFill/>
                </a:ln>
                <a:solidFill>
                  <a:srgbClr val="000000"/>
                </a:solidFill>
                <a:effectLst/>
                <a:uLnTx/>
                <a:uFillTx/>
              </a:rPr>
              <a:t>2</a:t>
            </a:r>
            <a:r>
              <a:rPr kumimoji="0" lang="ko-KR" altLang="en-US" sz="1200" b="0" i="0" u="none" strike="noStrike" kern="0" cap="none" spc="0" normalizeH="0" baseline="0" noProof="0" dirty="0" err="1">
                <a:ln>
                  <a:noFill/>
                </a:ln>
                <a:solidFill>
                  <a:srgbClr val="000000"/>
                </a:solidFill>
                <a:effectLst/>
                <a:uLnTx/>
                <a:uFillTx/>
              </a:rPr>
              <a:t>항제</a:t>
            </a:r>
            <a:r>
              <a:rPr kumimoji="0" lang="en-US" altLang="ko-KR" sz="1200" b="0" i="0" u="none" strike="noStrike" kern="0" cap="none" spc="0" normalizeH="0" baseline="0" noProof="0" dirty="0">
                <a:ln>
                  <a:noFill/>
                </a:ln>
                <a:solidFill>
                  <a:srgbClr val="000000"/>
                </a:solidFill>
                <a:effectLst/>
                <a:uLnTx/>
                <a:uFillTx/>
              </a:rPr>
              <a:t>1</a:t>
            </a:r>
            <a:r>
              <a:rPr kumimoji="0" lang="ko-KR" altLang="en-US" sz="1200" b="0" i="0" u="none" strike="noStrike" kern="0" cap="none" spc="0" normalizeH="0" baseline="0" noProof="0" dirty="0">
                <a:ln>
                  <a:noFill/>
                </a:ln>
                <a:solidFill>
                  <a:srgbClr val="000000"/>
                </a:solidFill>
                <a:effectLst/>
                <a:uLnTx/>
                <a:uFillTx/>
              </a:rPr>
              <a:t>호에 따라 발주자가 하도급대금을 직접 하수급인에게 지급하기로 합의한 경우에는 </a:t>
            </a:r>
            <a:r>
              <a:rPr kumimoji="0" lang="ko-KR" altLang="en-US" sz="1200" b="1" i="0" u="none" strike="noStrike" kern="0" cap="none" spc="0" normalizeH="0" baseline="0" noProof="0" dirty="0">
                <a:ln>
                  <a:noFill/>
                </a:ln>
                <a:solidFill>
                  <a:srgbClr val="FF0000"/>
                </a:solidFill>
                <a:effectLst/>
                <a:uLnTx/>
                <a:uFillTx/>
              </a:rPr>
              <a:t>별지 제</a:t>
            </a:r>
            <a:r>
              <a:rPr kumimoji="0" lang="en-US" altLang="ko-KR" sz="1200" b="1" i="0" u="none" strike="noStrike" kern="0" cap="none" spc="0" normalizeH="0" baseline="0" noProof="0" dirty="0">
                <a:ln>
                  <a:noFill/>
                </a:ln>
                <a:solidFill>
                  <a:srgbClr val="FF0000"/>
                </a:solidFill>
                <a:effectLst/>
                <a:uLnTx/>
                <a:uFillTx/>
              </a:rPr>
              <a:t>24</a:t>
            </a:r>
            <a:r>
              <a:rPr kumimoji="0" lang="ko-KR" altLang="en-US" sz="1200" b="1" i="0" u="none" strike="noStrike" kern="0" cap="none" spc="0" normalizeH="0" baseline="0" noProof="0" dirty="0">
                <a:ln>
                  <a:noFill/>
                </a:ln>
                <a:solidFill>
                  <a:srgbClr val="FF0000"/>
                </a:solidFill>
                <a:effectLst/>
                <a:uLnTx/>
                <a:uFillTx/>
              </a:rPr>
              <a:t>호의</a:t>
            </a:r>
            <a:r>
              <a:rPr kumimoji="0" lang="en-US" altLang="ko-KR" sz="1200" b="1" i="0" u="none" strike="noStrike" kern="0" cap="none" spc="0" normalizeH="0" baseline="0" noProof="0" dirty="0">
                <a:ln>
                  <a:noFill/>
                </a:ln>
                <a:solidFill>
                  <a:srgbClr val="FF0000"/>
                </a:solidFill>
                <a:effectLst/>
                <a:uLnTx/>
                <a:uFillTx/>
              </a:rPr>
              <a:t>5</a:t>
            </a:r>
            <a:r>
              <a:rPr kumimoji="0" lang="ko-KR" altLang="en-US" sz="1200" b="1" i="0" u="none" strike="noStrike" kern="0" cap="none" spc="0" normalizeH="0" baseline="0" noProof="0" dirty="0">
                <a:ln>
                  <a:noFill/>
                </a:ln>
                <a:solidFill>
                  <a:srgbClr val="FF0000"/>
                </a:solidFill>
                <a:effectLst/>
                <a:uLnTx/>
                <a:uFillTx/>
              </a:rPr>
              <a:t>서식에 따라 하도급대금 </a:t>
            </a:r>
            <a:r>
              <a:rPr kumimoji="0" lang="ko-KR" altLang="en-US" sz="1200" b="1" i="0" u="none" strike="noStrike" kern="0" cap="none" spc="0" normalizeH="0" baseline="0" noProof="0" dirty="0" err="1">
                <a:ln>
                  <a:noFill/>
                </a:ln>
                <a:solidFill>
                  <a:srgbClr val="FF0000"/>
                </a:solidFill>
                <a:effectLst/>
                <a:uLnTx/>
                <a:uFillTx/>
              </a:rPr>
              <a:t>직접지급</a:t>
            </a:r>
            <a:r>
              <a:rPr kumimoji="0" lang="ko-KR" altLang="en-US" sz="1200" b="1" i="0" u="none" strike="noStrike" kern="0" cap="none" spc="0" normalizeH="0" baseline="0" noProof="0" dirty="0">
                <a:ln>
                  <a:noFill/>
                </a:ln>
                <a:solidFill>
                  <a:srgbClr val="FF0000"/>
                </a:solidFill>
                <a:effectLst/>
                <a:uLnTx/>
                <a:uFillTx/>
              </a:rPr>
              <a:t> 합의서를 작성</a:t>
            </a:r>
            <a:r>
              <a:rPr kumimoji="0" lang="ko-KR" altLang="en-US" sz="1200" b="0" i="0" u="none" strike="noStrike" kern="0" cap="none" spc="0" normalizeH="0" baseline="0" noProof="0" dirty="0">
                <a:ln>
                  <a:noFill/>
                </a:ln>
                <a:solidFill>
                  <a:srgbClr val="000000"/>
                </a:solidFill>
                <a:effectLst/>
                <a:uLnTx/>
                <a:uFillTx/>
              </a:rPr>
              <a:t>해야 한다</a:t>
            </a:r>
            <a:r>
              <a:rPr kumimoji="0" lang="en-US" altLang="ko-KR" sz="1200" b="0" i="0" u="none" strike="noStrike" kern="0" cap="none" spc="0" normalizeH="0" baseline="0" noProof="0" dirty="0">
                <a:ln>
                  <a:noFill/>
                </a:ln>
                <a:solidFill>
                  <a:srgbClr val="000000"/>
                </a:solidFill>
                <a:effectLst/>
                <a:uLnTx/>
                <a:uFillTx/>
              </a:rPr>
              <a:t>.  &lt;</a:t>
            </a:r>
            <a:r>
              <a:rPr kumimoji="0" lang="ko-KR" altLang="en-US" sz="1200" b="0" i="0" u="none" strike="noStrike" kern="0" cap="none" spc="0" normalizeH="0" baseline="0" noProof="0" dirty="0">
                <a:ln>
                  <a:noFill/>
                </a:ln>
                <a:solidFill>
                  <a:srgbClr val="000000"/>
                </a:solidFill>
                <a:effectLst/>
                <a:uLnTx/>
                <a:uFillTx/>
              </a:rPr>
              <a:t>신설 </a:t>
            </a:r>
            <a:r>
              <a:rPr kumimoji="0" lang="en-US" altLang="ko-KR" sz="1200" b="0" i="0" u="none" strike="noStrike" kern="0" cap="none" spc="0" normalizeH="0" baseline="0" noProof="0" dirty="0">
                <a:ln>
                  <a:noFill/>
                </a:ln>
                <a:solidFill>
                  <a:srgbClr val="000000"/>
                </a:solidFill>
                <a:effectLst/>
                <a:uLnTx/>
                <a:uFillTx/>
              </a:rPr>
              <a:t>2020. 3. 2.&gt;</a:t>
            </a:r>
          </a:p>
        </p:txBody>
      </p:sp>
      <p:sp>
        <p:nvSpPr>
          <p:cNvPr id="6" name="직사각형 5">
            <a:extLst>
              <a:ext uri="{FF2B5EF4-FFF2-40B4-BE49-F238E27FC236}">
                <a16:creationId xmlns:a16="http://schemas.microsoft.com/office/drawing/2014/main" id="{836CC6E6-172C-4EE8-9754-E9855CA0216C}"/>
              </a:ext>
            </a:extLst>
          </p:cNvPr>
          <p:cNvSpPr/>
          <p:nvPr/>
        </p:nvSpPr>
        <p:spPr>
          <a:xfrm>
            <a:off x="117089" y="6021288"/>
            <a:ext cx="8592417"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ko-KR" sz="1200" b="0" i="0" u="none" strike="noStrike" kern="0" cap="none" spc="0" normalizeH="0" baseline="0" noProof="0" dirty="0">
                <a:ln>
                  <a:noFill/>
                </a:ln>
                <a:solidFill>
                  <a:srgbClr val="000000"/>
                </a:solidFill>
                <a:effectLst/>
                <a:uLnTx/>
                <a:uFillTx/>
              </a:rPr>
              <a:t>※ </a:t>
            </a:r>
            <a:r>
              <a:rPr kumimoji="0" lang="ko-KR" altLang="en-US" sz="1200" b="0" i="0" u="none" strike="noStrike" kern="0" cap="none" spc="0" normalizeH="0" baseline="0" noProof="0" dirty="0">
                <a:ln>
                  <a:noFill/>
                </a:ln>
                <a:solidFill>
                  <a:srgbClr val="000000"/>
                </a:solidFill>
                <a:effectLst/>
                <a:uLnTx/>
                <a:uFillTx/>
              </a:rPr>
              <a:t>건설산업기본법 제</a:t>
            </a:r>
            <a:r>
              <a:rPr kumimoji="0" lang="en-US" altLang="ko-KR" sz="1200" b="0" i="0" u="none" strike="noStrike" kern="0" cap="none" spc="0" normalizeH="0" baseline="0" noProof="0" dirty="0">
                <a:ln>
                  <a:noFill/>
                </a:ln>
                <a:solidFill>
                  <a:srgbClr val="000000"/>
                </a:solidFill>
                <a:effectLst/>
                <a:uLnTx/>
                <a:uFillTx/>
              </a:rPr>
              <a:t>35</a:t>
            </a:r>
            <a:r>
              <a:rPr kumimoji="0" lang="ko-KR" altLang="en-US" sz="1200" b="0" i="0" u="none" strike="noStrike" kern="0" cap="none" spc="0" normalizeH="0" baseline="0" noProof="0" dirty="0">
                <a:ln>
                  <a:noFill/>
                </a:ln>
                <a:solidFill>
                  <a:srgbClr val="000000"/>
                </a:solidFill>
                <a:effectLst/>
                <a:uLnTx/>
                <a:uFillTx/>
              </a:rPr>
              <a:t>조 제</a:t>
            </a:r>
            <a:r>
              <a:rPr kumimoji="0" lang="en-US" altLang="ko-KR" sz="1200" b="0" i="0" u="none" strike="noStrike" kern="0" cap="none" spc="0" normalizeH="0" baseline="0" noProof="0" dirty="0">
                <a:ln>
                  <a:noFill/>
                </a:ln>
                <a:solidFill>
                  <a:srgbClr val="000000"/>
                </a:solidFill>
                <a:effectLst/>
                <a:uLnTx/>
                <a:uFillTx/>
              </a:rPr>
              <a:t>2</a:t>
            </a:r>
            <a:r>
              <a:rPr kumimoji="0" lang="ko-KR" altLang="en-US" sz="1200" b="0" i="0" u="none" strike="noStrike" kern="0" cap="none" spc="0" normalizeH="0" baseline="0" noProof="0" dirty="0">
                <a:ln>
                  <a:noFill/>
                </a:ln>
                <a:solidFill>
                  <a:srgbClr val="000000"/>
                </a:solidFill>
                <a:effectLst/>
                <a:uLnTx/>
                <a:uFillTx/>
              </a:rPr>
              <a:t>항 </a:t>
            </a:r>
            <a:r>
              <a:rPr kumimoji="0" lang="en-US" altLang="ko-KR" sz="1200" b="0" i="0" u="none" strike="noStrike" kern="0" cap="none" spc="0" normalizeH="0" baseline="0" noProof="0" dirty="0">
                <a:ln>
                  <a:noFill/>
                </a:ln>
                <a:solidFill>
                  <a:srgbClr val="000000"/>
                </a:solidFill>
                <a:effectLst/>
                <a:uLnTx/>
                <a:uFillTx/>
              </a:rPr>
              <a:t>: </a:t>
            </a:r>
            <a:r>
              <a:rPr kumimoji="0" lang="ko-KR" altLang="en-US" sz="1200" b="0" i="0" u="none" strike="noStrike" kern="0" cap="none" spc="0" normalizeH="0" baseline="0" noProof="0" dirty="0">
                <a:ln>
                  <a:noFill/>
                </a:ln>
                <a:solidFill>
                  <a:srgbClr val="000000"/>
                </a:solidFill>
                <a:effectLst/>
                <a:uLnTx/>
                <a:uFillTx/>
              </a:rPr>
              <a:t>가설자재비</a:t>
            </a:r>
            <a:r>
              <a:rPr kumimoji="0" lang="en-US" altLang="ko-KR" sz="1200" b="0" i="0" u="none" strike="noStrike" kern="0" cap="none" spc="0" normalizeH="0" baseline="0" noProof="0" dirty="0">
                <a:ln>
                  <a:noFill/>
                </a:ln>
                <a:solidFill>
                  <a:srgbClr val="000000"/>
                </a:solidFill>
                <a:effectLst/>
                <a:uLnTx/>
                <a:uFillTx/>
              </a:rPr>
              <a:t>, </a:t>
            </a:r>
            <a:r>
              <a:rPr kumimoji="0" lang="ko-KR" altLang="en-US" sz="1200" b="0" i="0" u="none" strike="noStrike" kern="0" cap="none" spc="0" normalizeH="0" baseline="0" noProof="0" dirty="0">
                <a:ln>
                  <a:noFill/>
                </a:ln>
                <a:solidFill>
                  <a:srgbClr val="000000"/>
                </a:solidFill>
                <a:effectLst/>
                <a:uLnTx/>
                <a:uFillTx/>
              </a:rPr>
              <a:t>단순구매 </a:t>
            </a:r>
            <a:r>
              <a:rPr lang="ko-KR" altLang="en-US" sz="1200" kern="0" dirty="0">
                <a:solidFill>
                  <a:srgbClr val="000000"/>
                </a:solidFill>
              </a:rPr>
              <a:t>자재</a:t>
            </a:r>
            <a:r>
              <a:rPr lang="en-US" altLang="ko-KR" sz="1200" kern="0" dirty="0">
                <a:solidFill>
                  <a:srgbClr val="000000"/>
                </a:solidFill>
              </a:rPr>
              <a:t>, </a:t>
            </a:r>
            <a:r>
              <a:rPr lang="ko-KR" altLang="en-US" sz="1200" kern="0" dirty="0" err="1">
                <a:solidFill>
                  <a:srgbClr val="000000"/>
                </a:solidFill>
              </a:rPr>
              <a:t>장비대</a:t>
            </a:r>
            <a:r>
              <a:rPr lang="ko-KR" altLang="en-US" sz="1200" kern="0" dirty="0">
                <a:solidFill>
                  <a:srgbClr val="000000"/>
                </a:solidFill>
              </a:rPr>
              <a:t> 직불 가능</a:t>
            </a:r>
            <a:endParaRPr kumimoji="0" lang="en-US" altLang="ko-KR" sz="1200" b="0" i="0" u="none" strike="noStrike" kern="0" cap="none" spc="0" normalizeH="0" baseline="0" noProof="0" dirty="0">
              <a:ln>
                <a:noFill/>
              </a:ln>
              <a:solidFill>
                <a:srgbClr val="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lang="en-US" altLang="ko-KR" sz="1200" kern="0" dirty="0">
                <a:solidFill>
                  <a:srgbClr val="000000"/>
                </a:solidFill>
              </a:rPr>
              <a:t>    </a:t>
            </a:r>
            <a:r>
              <a:rPr lang="ko-KR" altLang="en-US" sz="1200" b="1" kern="0" dirty="0">
                <a:solidFill>
                  <a:srgbClr val="000000"/>
                </a:solidFill>
              </a:rPr>
              <a:t>▶ 식대</a:t>
            </a:r>
            <a:r>
              <a:rPr lang="en-US" altLang="ko-KR" sz="1200" b="1" kern="0" dirty="0">
                <a:solidFill>
                  <a:srgbClr val="000000"/>
                </a:solidFill>
              </a:rPr>
              <a:t>, </a:t>
            </a:r>
            <a:r>
              <a:rPr lang="ko-KR" altLang="en-US" sz="1200" b="1" kern="0" dirty="0" err="1">
                <a:solidFill>
                  <a:srgbClr val="000000"/>
                </a:solidFill>
              </a:rPr>
              <a:t>가스비</a:t>
            </a:r>
            <a:r>
              <a:rPr lang="en-US" altLang="ko-KR" sz="1200" b="1" kern="0" dirty="0">
                <a:solidFill>
                  <a:srgbClr val="000000"/>
                </a:solidFill>
              </a:rPr>
              <a:t>, </a:t>
            </a:r>
            <a:r>
              <a:rPr lang="ko-KR" altLang="en-US" sz="1200" b="1" kern="0" dirty="0" err="1">
                <a:solidFill>
                  <a:srgbClr val="000000"/>
                </a:solidFill>
              </a:rPr>
              <a:t>유류대</a:t>
            </a:r>
            <a:r>
              <a:rPr lang="ko-KR" altLang="en-US" sz="1200" b="1" kern="0" dirty="0">
                <a:solidFill>
                  <a:srgbClr val="000000"/>
                </a:solidFill>
              </a:rPr>
              <a:t> 등 직불 불가</a:t>
            </a:r>
            <a:r>
              <a:rPr lang="en-US" altLang="ko-KR" sz="1200" b="1" kern="0" dirty="0">
                <a:solidFill>
                  <a:srgbClr val="000000"/>
                </a:solidFill>
              </a:rPr>
              <a:t>, </a:t>
            </a:r>
            <a:r>
              <a:rPr lang="ko-KR" altLang="en-US" sz="1200" b="1" kern="0" dirty="0">
                <a:solidFill>
                  <a:srgbClr val="000000"/>
                </a:solidFill>
              </a:rPr>
              <a:t>십장 등에게 대리지급 불가</a:t>
            </a:r>
            <a:r>
              <a:rPr lang="en-US" altLang="ko-KR" sz="1200" b="1" kern="0" dirty="0">
                <a:solidFill>
                  <a:srgbClr val="000000"/>
                </a:solidFill>
              </a:rPr>
              <a:t>, </a:t>
            </a:r>
            <a:r>
              <a:rPr lang="ko-KR" altLang="en-US" sz="1200" b="1" kern="0" dirty="0">
                <a:solidFill>
                  <a:srgbClr val="000000"/>
                </a:solidFill>
              </a:rPr>
              <a:t>공사대금 채권 </a:t>
            </a:r>
            <a:r>
              <a:rPr lang="en-US" altLang="ko-KR" sz="1200" b="1" kern="0" dirty="0">
                <a:solidFill>
                  <a:srgbClr val="000000"/>
                </a:solidFill>
              </a:rPr>
              <a:t>(</a:t>
            </a:r>
            <a:r>
              <a:rPr lang="ko-KR" altLang="en-US" sz="1200" b="1" kern="0" dirty="0">
                <a:solidFill>
                  <a:srgbClr val="000000"/>
                </a:solidFill>
              </a:rPr>
              <a:t>가</a:t>
            </a:r>
            <a:r>
              <a:rPr lang="en-US" altLang="ko-KR" sz="1200" b="1" kern="0" dirty="0">
                <a:solidFill>
                  <a:srgbClr val="000000"/>
                </a:solidFill>
              </a:rPr>
              <a:t>)</a:t>
            </a:r>
            <a:r>
              <a:rPr lang="ko-KR" altLang="en-US" sz="1200" b="1" kern="0" dirty="0">
                <a:solidFill>
                  <a:srgbClr val="000000"/>
                </a:solidFill>
              </a:rPr>
              <a:t>압류 및 회생 등 발생시 직불 불가</a:t>
            </a:r>
            <a:endParaRPr kumimoji="0" lang="ko-KR" altLang="en-US" sz="1800" b="1" i="0" u="none" strike="noStrike" kern="0" cap="none" spc="0" normalizeH="0" baseline="0" noProof="0" dirty="0">
              <a:ln>
                <a:noFill/>
              </a:ln>
              <a:solidFill>
                <a:srgbClr val="000000"/>
              </a:solidFill>
              <a:effectLst/>
              <a:uLnTx/>
              <a:uFillTx/>
            </a:endParaRPr>
          </a:p>
        </p:txBody>
      </p:sp>
      <p:sp>
        <p:nvSpPr>
          <p:cNvPr id="7" name="직사각형 6">
            <a:extLst>
              <a:ext uri="{FF2B5EF4-FFF2-40B4-BE49-F238E27FC236}">
                <a16:creationId xmlns:a16="http://schemas.microsoft.com/office/drawing/2014/main" id="{8C648B75-26A9-4905-9CFC-C2C37BAAEF92}"/>
              </a:ext>
            </a:extLst>
          </p:cNvPr>
          <p:cNvSpPr/>
          <p:nvPr/>
        </p:nvSpPr>
        <p:spPr>
          <a:xfrm>
            <a:off x="116219" y="1639636"/>
            <a:ext cx="4311765" cy="4309645"/>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latinLnBrk="1" hangingPunct="1">
              <a:spcBef>
                <a:spcPts val="0"/>
              </a:spcBef>
              <a:spcAft>
                <a:spcPts val="0"/>
              </a:spcAft>
              <a:defRPr/>
            </a:pPr>
            <a:endParaRPr lang="ko-KR" altLang="en-US"/>
          </a:p>
        </p:txBody>
      </p:sp>
      <p:sp>
        <p:nvSpPr>
          <p:cNvPr id="8" name="직사각형 7">
            <a:extLst>
              <a:ext uri="{FF2B5EF4-FFF2-40B4-BE49-F238E27FC236}">
                <a16:creationId xmlns:a16="http://schemas.microsoft.com/office/drawing/2014/main" id="{2920F508-1CAB-41B9-B143-7EC35CED857B}"/>
              </a:ext>
            </a:extLst>
          </p:cNvPr>
          <p:cNvSpPr/>
          <p:nvPr/>
        </p:nvSpPr>
        <p:spPr>
          <a:xfrm>
            <a:off x="4581410" y="1639636"/>
            <a:ext cx="4446371" cy="4309645"/>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latinLnBrk="1" hangingPunct="1">
              <a:spcBef>
                <a:spcPts val="0"/>
              </a:spcBef>
              <a:spcAft>
                <a:spcPts val="0"/>
              </a:spcAft>
              <a:defRPr/>
            </a:pPr>
            <a:endParaRPr lang="ko-KR" altLang="en-US"/>
          </a:p>
        </p:txBody>
      </p:sp>
      <p:sp>
        <p:nvSpPr>
          <p:cNvPr id="9" name="TextBox 8">
            <a:extLst>
              <a:ext uri="{FF2B5EF4-FFF2-40B4-BE49-F238E27FC236}">
                <a16:creationId xmlns:a16="http://schemas.microsoft.com/office/drawing/2014/main" id="{0C1E77F3-B026-44F9-9F22-8AC60AB56043}"/>
              </a:ext>
            </a:extLst>
          </p:cNvPr>
          <p:cNvSpPr txBox="1"/>
          <p:nvPr/>
        </p:nvSpPr>
        <p:spPr>
          <a:xfrm>
            <a:off x="251520" y="44624"/>
            <a:ext cx="6768752" cy="338554"/>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600" b="1" dirty="0">
                <a:solidFill>
                  <a:schemeClr val="bg1"/>
                </a:solidFill>
                <a:latin typeface="+mn-ea"/>
              </a:rPr>
              <a:t>4. </a:t>
            </a:r>
            <a:r>
              <a:rPr lang="ko-KR" altLang="en-US" sz="1600" b="1" dirty="0">
                <a:solidFill>
                  <a:schemeClr val="bg1"/>
                </a:solidFill>
                <a:latin typeface="+mn-ea"/>
              </a:rPr>
              <a:t>직불합의서 양식</a:t>
            </a:r>
          </a:p>
        </p:txBody>
      </p:sp>
      <p:sp>
        <p:nvSpPr>
          <p:cNvPr id="13" name="오각형 21">
            <a:extLst>
              <a:ext uri="{FF2B5EF4-FFF2-40B4-BE49-F238E27FC236}">
                <a16:creationId xmlns:a16="http://schemas.microsoft.com/office/drawing/2014/main" id="{7453A547-908E-4F4A-A9F0-28CDF6813E90}"/>
              </a:ext>
            </a:extLst>
          </p:cNvPr>
          <p:cNvSpPr/>
          <p:nvPr/>
        </p:nvSpPr>
        <p:spPr>
          <a:xfrm>
            <a:off x="6609059" y="86841"/>
            <a:ext cx="740133" cy="296338"/>
          </a:xfrm>
          <a:prstGeom prst="homePlate">
            <a:avLst>
              <a:gd name="adj" fmla="val 27608"/>
            </a:avLst>
          </a:prstGeom>
          <a:noFill/>
          <a:ln w="9525"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Define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Measure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14" name="갈매기형 수장 23">
            <a:extLst>
              <a:ext uri="{FF2B5EF4-FFF2-40B4-BE49-F238E27FC236}">
                <a16:creationId xmlns:a16="http://schemas.microsoft.com/office/drawing/2014/main" id="{AD01ED16-FFA3-495F-81D0-02CD5DC7868D}"/>
              </a:ext>
            </a:extLst>
          </p:cNvPr>
          <p:cNvSpPr/>
          <p:nvPr/>
        </p:nvSpPr>
        <p:spPr>
          <a:xfrm>
            <a:off x="7329140" y="86841"/>
            <a:ext cx="752203" cy="296338"/>
          </a:xfrm>
          <a:prstGeom prst="chevron">
            <a:avLst>
              <a:gd name="adj" fmla="val 27608"/>
            </a:avLst>
          </a:prstGeom>
          <a:noFill/>
          <a:ln w="19050" cap="flat" cmpd="sng" algn="ctr">
            <a:solidFill>
              <a:schemeClr val="accent6"/>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rPr>
              <a:t>Analyze</a:t>
            </a:r>
            <a:endParaRPr kumimoji="0" lang="ko-KR" altLang="en-US"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endParaRPr>
          </a:p>
        </p:txBody>
      </p:sp>
      <p:sp>
        <p:nvSpPr>
          <p:cNvPr id="15" name="갈매기형 수장 24">
            <a:extLst>
              <a:ext uri="{FF2B5EF4-FFF2-40B4-BE49-F238E27FC236}">
                <a16:creationId xmlns:a16="http://schemas.microsoft.com/office/drawing/2014/main" id="{C242D6CE-9D6C-46FC-B427-8AD5D52EF8C1}"/>
              </a:ext>
            </a:extLst>
          </p:cNvPr>
          <p:cNvSpPr/>
          <p:nvPr/>
        </p:nvSpPr>
        <p:spPr>
          <a:xfrm>
            <a:off x="8068269" y="86841"/>
            <a:ext cx="752203" cy="296338"/>
          </a:xfrm>
          <a:prstGeom prst="chevron">
            <a:avLst>
              <a:gd name="adj" fmla="val 27608"/>
            </a:avLst>
          </a:prstGeom>
          <a:noFill/>
          <a:ln w="9525" cap="flat" cmpd="sng" algn="ctr">
            <a:solidFill>
              <a:srgbClr val="FFFFFF"/>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rgbClr val="FFFFFF"/>
                </a:solidFill>
                <a:effectLst/>
                <a:uLnTx/>
                <a:uFillTx/>
                <a:latin typeface="맑은 고딕"/>
                <a:ea typeface="맑은 고딕" panose="020B0503020000020004" pitchFamily="50" charset="-127"/>
                <a:cs typeface="+mn-cs"/>
              </a:rPr>
              <a:t>Improve</a:t>
            </a:r>
            <a:endParaRPr kumimoji="0" lang="ko-KR" altLang="en-US" sz="900" i="0" u="none" strike="noStrike" kern="0" cap="none" spc="0" normalizeH="0" baseline="0" noProof="0" dirty="0">
              <a:ln>
                <a:noFill/>
              </a:ln>
              <a:solidFill>
                <a:srgbClr val="FFFFFF"/>
              </a:solidFill>
              <a:effectLst/>
              <a:uLnTx/>
              <a:uFillTx/>
              <a:latin typeface="맑은 고딕"/>
              <a:ea typeface="맑은 고딕" panose="020B0503020000020004" pitchFamily="50" charset="-127"/>
              <a:cs typeface="+mn-cs"/>
            </a:endParaRPr>
          </a:p>
        </p:txBody>
      </p:sp>
    </p:spTree>
    <p:extLst>
      <p:ext uri="{BB962C8B-B14F-4D97-AF65-F5344CB8AC3E}">
        <p14:creationId xmlns:p14="http://schemas.microsoft.com/office/powerpoint/2010/main" val="19415760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8500C0C-A0CB-457E-BBD2-1CA096362D64}"/>
              </a:ext>
            </a:extLst>
          </p:cNvPr>
          <p:cNvSpPr txBox="1"/>
          <p:nvPr/>
        </p:nvSpPr>
        <p:spPr>
          <a:xfrm>
            <a:off x="273000" y="512676"/>
            <a:ext cx="8620175" cy="272758"/>
          </a:xfrm>
          <a:prstGeom prst="rect">
            <a:avLst/>
          </a:prstGeom>
        </p:spPr>
        <p:txBody>
          <a:bodyPr wrap="square" lIns="36000" tIns="36000" rIns="36000" bIns="36000" rtlCol="0">
            <a:spAutoFit/>
          </a:bodyPr>
          <a:lstStyle/>
          <a:p>
            <a:pPr latinLnBrk="0"/>
            <a:r>
              <a:rPr lang="en-US" altLang="ko-KR" sz="1300" b="1" dirty="0">
                <a:solidFill>
                  <a:srgbClr val="000000"/>
                </a:solidFill>
                <a:latin typeface="HY헤드라인M" panose="02030600000101010101" pitchFamily="18" charset="-127"/>
                <a:ea typeface="HY헤드라인M" panose="02030600000101010101" pitchFamily="18" charset="-127"/>
              </a:rPr>
              <a:t>｢</a:t>
            </a:r>
            <a:r>
              <a:rPr lang="ko-KR" altLang="en-US" sz="1300" b="1" dirty="0">
                <a:solidFill>
                  <a:srgbClr val="000000"/>
                </a:solidFill>
                <a:latin typeface="HY헤드라인M" panose="02030600000101010101" pitchFamily="18" charset="-127"/>
                <a:ea typeface="HY헤드라인M" panose="02030600000101010101" pitchFamily="18" charset="-127"/>
              </a:rPr>
              <a:t>건설현장 체불근절을 위한 임금직접지급제 개선방안</a:t>
            </a:r>
            <a:r>
              <a:rPr lang="en-US" altLang="ko-KR" sz="1300" b="1" dirty="0">
                <a:solidFill>
                  <a:srgbClr val="000000"/>
                </a:solidFill>
                <a:latin typeface="HY헤드라인M" panose="02030600000101010101" pitchFamily="18" charset="-127"/>
                <a:ea typeface="HY헤드라인M" panose="02030600000101010101" pitchFamily="18" charset="-127"/>
              </a:rPr>
              <a:t>｣ : </a:t>
            </a:r>
            <a:r>
              <a:rPr lang="ko-KR" altLang="en-US" sz="1300" b="1" dirty="0">
                <a:solidFill>
                  <a:srgbClr val="000000"/>
                </a:solidFill>
                <a:latin typeface="HY헤드라인M" panose="02030600000101010101" pitchFamily="18" charset="-127"/>
                <a:ea typeface="HY헤드라인M" panose="02030600000101010101" pitchFamily="18" charset="-127"/>
              </a:rPr>
              <a:t>대통령 직속 일자리위원회 관계부처 합동</a:t>
            </a:r>
          </a:p>
        </p:txBody>
      </p:sp>
      <p:pic>
        <p:nvPicPr>
          <p:cNvPr id="4" name="Picture 5">
            <a:extLst>
              <a:ext uri="{FF2B5EF4-FFF2-40B4-BE49-F238E27FC236}">
                <a16:creationId xmlns:a16="http://schemas.microsoft.com/office/drawing/2014/main" id="{11CCF72E-72AF-4F70-8F28-EB1B9DD9DE2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6851" r="6851"/>
          <a:stretch>
            <a:fillRect/>
          </a:stretch>
        </p:blipFill>
        <p:spPr bwMode="auto">
          <a:xfrm>
            <a:off x="992188" y="4005263"/>
            <a:ext cx="2716212"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 name="직사각형 4">
            <a:extLst>
              <a:ext uri="{FF2B5EF4-FFF2-40B4-BE49-F238E27FC236}">
                <a16:creationId xmlns:a16="http://schemas.microsoft.com/office/drawing/2014/main" id="{C98882C6-8B0E-4603-877F-C6CC444CDA43}"/>
              </a:ext>
            </a:extLst>
          </p:cNvPr>
          <p:cNvSpPr/>
          <p:nvPr/>
        </p:nvSpPr>
        <p:spPr>
          <a:xfrm>
            <a:off x="107950" y="1339850"/>
            <a:ext cx="4464050" cy="5113338"/>
          </a:xfrm>
          <a:prstGeom prst="rect">
            <a:avLst/>
          </a:prstGeom>
          <a:noFill/>
          <a:ln w="1270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latinLnBrk="1" hangingPunct="1">
              <a:spcBef>
                <a:spcPts val="0"/>
              </a:spcBef>
              <a:spcAft>
                <a:spcPts val="0"/>
              </a:spcAft>
              <a:defRPr/>
            </a:pPr>
            <a:endParaRPr lang="ko-KR" altLang="en-US" sz="1463" dirty="0"/>
          </a:p>
        </p:txBody>
      </p:sp>
      <p:pic>
        <p:nvPicPr>
          <p:cNvPr id="6" name="Picture 5">
            <a:extLst>
              <a:ext uri="{FF2B5EF4-FFF2-40B4-BE49-F238E27FC236}">
                <a16:creationId xmlns:a16="http://schemas.microsoft.com/office/drawing/2014/main" id="{AF3A8BC1-D6DB-45CA-8DDD-5E583298CFC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6851" r="6851"/>
          <a:stretch>
            <a:fillRect/>
          </a:stretch>
        </p:blipFill>
        <p:spPr bwMode="auto">
          <a:xfrm>
            <a:off x="1116013" y="2660650"/>
            <a:ext cx="244792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양쪽 모서리가 둥근 사각형 3">
            <a:extLst>
              <a:ext uri="{FF2B5EF4-FFF2-40B4-BE49-F238E27FC236}">
                <a16:creationId xmlns:a16="http://schemas.microsoft.com/office/drawing/2014/main" id="{404C2D38-8354-43CD-B59D-49F240EE3DEA}"/>
              </a:ext>
            </a:extLst>
          </p:cNvPr>
          <p:cNvSpPr/>
          <p:nvPr/>
        </p:nvSpPr>
        <p:spPr>
          <a:xfrm>
            <a:off x="301625" y="3068638"/>
            <a:ext cx="4041775" cy="474662"/>
          </a:xfrm>
          <a:prstGeom prst="round2SameRect">
            <a:avLst>
              <a:gd name="adj1" fmla="val 50000"/>
              <a:gd name="adj2" fmla="val 0"/>
            </a:avLst>
          </a:prstGeom>
          <a:solidFill>
            <a:schemeClr val="bg1">
              <a:lumMod val="50000"/>
            </a:schemeClr>
          </a:solidFill>
          <a:ln w="9525" algn="ctr">
            <a:noFill/>
            <a:round/>
            <a:headEnd/>
            <a:tailEnd/>
          </a:ln>
        </p:spPr>
        <p:txBody>
          <a:bodyPr wrap="none" lIns="0" tIns="0" rIns="0" bIns="29250" anchor="ctr"/>
          <a:lstStyle/>
          <a:p>
            <a:pPr algn="ctr" eaLnBrk="1" fontAlgn="auto" latinLnBrk="1" hangingPunct="1">
              <a:lnSpc>
                <a:spcPct val="120000"/>
              </a:lnSpc>
              <a:spcBef>
                <a:spcPts val="0"/>
              </a:spcBef>
              <a:spcAft>
                <a:spcPts val="0"/>
              </a:spcAft>
              <a:defRPr/>
            </a:pPr>
            <a:r>
              <a:rPr lang="ko-KR" altLang="en-US" sz="1400" b="1" dirty="0">
                <a:solidFill>
                  <a:schemeClr val="bg1"/>
                </a:solidFill>
                <a:ea typeface="+mn-ea"/>
              </a:rPr>
              <a:t>개정 건설산업기본법 시행 </a:t>
            </a:r>
            <a:r>
              <a:rPr lang="en-US" altLang="ko-KR" sz="1400" b="1" dirty="0">
                <a:solidFill>
                  <a:schemeClr val="bg1"/>
                </a:solidFill>
                <a:ea typeface="+mn-ea"/>
              </a:rPr>
              <a:t>(’19.6)</a:t>
            </a:r>
            <a:endParaRPr lang="ko-KR" altLang="en-US" sz="1200" b="1" dirty="0">
              <a:solidFill>
                <a:schemeClr val="bg1"/>
              </a:solidFill>
              <a:ea typeface="+mn-ea"/>
            </a:endParaRPr>
          </a:p>
        </p:txBody>
      </p:sp>
      <p:sp>
        <p:nvSpPr>
          <p:cNvPr id="8" name="직사각형 7">
            <a:extLst>
              <a:ext uri="{FF2B5EF4-FFF2-40B4-BE49-F238E27FC236}">
                <a16:creationId xmlns:a16="http://schemas.microsoft.com/office/drawing/2014/main" id="{E1E31D87-33B5-434C-998B-3AD18728BCBB}"/>
              </a:ext>
            </a:extLst>
          </p:cNvPr>
          <p:cNvSpPr/>
          <p:nvPr/>
        </p:nvSpPr>
        <p:spPr>
          <a:xfrm>
            <a:off x="301625" y="3543300"/>
            <a:ext cx="4022725" cy="401638"/>
          </a:xfrm>
          <a:prstGeom prst="rect">
            <a:avLst/>
          </a:prstGeom>
          <a:solidFill>
            <a:schemeClr val="bg1">
              <a:lumMod val="95000"/>
            </a:schemeClr>
          </a:solidFill>
          <a:ln w="1270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latinLnBrk="1" hangingPunct="1">
              <a:spcBef>
                <a:spcPts val="0"/>
              </a:spcBef>
              <a:spcAft>
                <a:spcPts val="0"/>
              </a:spcAft>
              <a:defRPr/>
            </a:pPr>
            <a:endParaRPr lang="ko-KR" altLang="en-US" sz="1463" dirty="0"/>
          </a:p>
        </p:txBody>
      </p:sp>
      <p:sp>
        <p:nvSpPr>
          <p:cNvPr id="9" name="Rectangle 16">
            <a:extLst>
              <a:ext uri="{FF2B5EF4-FFF2-40B4-BE49-F238E27FC236}">
                <a16:creationId xmlns:a16="http://schemas.microsoft.com/office/drawing/2014/main" id="{08DD0642-445A-4BA9-B372-4D1AB84A0C71}"/>
              </a:ext>
            </a:extLst>
          </p:cNvPr>
          <p:cNvSpPr>
            <a:spLocks noChangeArrowheads="1"/>
          </p:cNvSpPr>
          <p:nvPr/>
        </p:nvSpPr>
        <p:spPr bwMode="gray">
          <a:xfrm>
            <a:off x="658813" y="3648075"/>
            <a:ext cx="3362325"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latinLnBrk="1">
              <a:defRPr>
                <a:solidFill>
                  <a:schemeClr val="tx1"/>
                </a:solidFill>
                <a:latin typeface="맑은 고딕" panose="020B0503020000020004" pitchFamily="50" charset="-127"/>
                <a:ea typeface="맑은 고딕" panose="020B0503020000020004" pitchFamily="50" charset="-127"/>
              </a:defRPr>
            </a:lvl1pPr>
            <a:lvl2pPr marL="742950" indent="-285750" latinLnBrk="1">
              <a:defRPr>
                <a:solidFill>
                  <a:schemeClr val="tx1"/>
                </a:solidFill>
                <a:latin typeface="맑은 고딕" panose="020B0503020000020004" pitchFamily="50" charset="-127"/>
                <a:ea typeface="맑은 고딕" panose="020B0503020000020004" pitchFamily="50" charset="-127"/>
              </a:defRPr>
            </a:lvl2pPr>
            <a:lvl3pPr marL="1143000" indent="-228600" latinLnBrk="1">
              <a:defRPr>
                <a:solidFill>
                  <a:schemeClr val="tx1"/>
                </a:solidFill>
                <a:latin typeface="맑은 고딕" panose="020B0503020000020004" pitchFamily="50" charset="-127"/>
                <a:ea typeface="맑은 고딕" panose="020B0503020000020004" pitchFamily="50" charset="-127"/>
              </a:defRPr>
            </a:lvl3pPr>
            <a:lvl4pPr marL="1600200" indent="-228600" latinLnBrk="1">
              <a:defRPr>
                <a:solidFill>
                  <a:schemeClr val="tx1"/>
                </a:solidFill>
                <a:latin typeface="맑은 고딕" panose="020B0503020000020004" pitchFamily="50" charset="-127"/>
                <a:ea typeface="맑은 고딕" panose="020B0503020000020004" pitchFamily="50" charset="-127"/>
              </a:defRPr>
            </a:lvl4pPr>
            <a:lvl5pPr marL="2057400" indent="-228600" latinLnBrk="1">
              <a:defRPr>
                <a:solidFill>
                  <a:schemeClr val="tx1"/>
                </a:solidFill>
                <a:latin typeface="맑은 고딕" panose="020B0503020000020004" pitchFamily="50" charset="-127"/>
                <a:ea typeface="맑은 고딕" panose="020B0503020000020004" pitchFamily="50" charset="-127"/>
              </a:defRPr>
            </a:lvl5pPr>
            <a:lvl6pPr marL="2514600" indent="-228600" fontAlgn="base">
              <a:spcBef>
                <a:spcPct val="0"/>
              </a:spcBef>
              <a:spcAft>
                <a:spcPct val="0"/>
              </a:spcAft>
              <a:defRPr>
                <a:solidFill>
                  <a:schemeClr val="tx1"/>
                </a:solidFill>
                <a:latin typeface="맑은 고딕" panose="020B0503020000020004" pitchFamily="50" charset="-127"/>
                <a:ea typeface="맑은 고딕" panose="020B0503020000020004" pitchFamily="50" charset="-127"/>
              </a:defRPr>
            </a:lvl6pPr>
            <a:lvl7pPr marL="2971800" indent="-228600" fontAlgn="base">
              <a:spcBef>
                <a:spcPct val="0"/>
              </a:spcBef>
              <a:spcAft>
                <a:spcPct val="0"/>
              </a:spcAft>
              <a:defRPr>
                <a:solidFill>
                  <a:schemeClr val="tx1"/>
                </a:solidFill>
                <a:latin typeface="맑은 고딕" panose="020B0503020000020004" pitchFamily="50" charset="-127"/>
                <a:ea typeface="맑은 고딕" panose="020B0503020000020004" pitchFamily="50" charset="-127"/>
              </a:defRPr>
            </a:lvl7pPr>
            <a:lvl8pPr marL="3429000" indent="-228600" fontAlgn="base">
              <a:spcBef>
                <a:spcPct val="0"/>
              </a:spcBef>
              <a:spcAft>
                <a:spcPct val="0"/>
              </a:spcAft>
              <a:defRPr>
                <a:solidFill>
                  <a:schemeClr val="tx1"/>
                </a:solidFill>
                <a:latin typeface="맑은 고딕" panose="020B0503020000020004" pitchFamily="50" charset="-127"/>
                <a:ea typeface="맑은 고딕" panose="020B0503020000020004" pitchFamily="50" charset="-127"/>
              </a:defRPr>
            </a:lvl8pPr>
            <a:lvl9pPr marL="3886200" indent="-228600" fontAlgn="base">
              <a:spcBef>
                <a:spcPct val="0"/>
              </a:spcBef>
              <a:spcAft>
                <a:spcPct val="0"/>
              </a:spcAft>
              <a:defRPr>
                <a:solidFill>
                  <a:schemeClr val="tx1"/>
                </a:solidFill>
                <a:latin typeface="맑은 고딕" panose="020B0503020000020004" pitchFamily="50" charset="-127"/>
                <a:ea typeface="맑은 고딕" panose="020B0503020000020004" pitchFamily="50" charset="-127"/>
              </a:defRPr>
            </a:lvl9pPr>
          </a:lstStyle>
          <a:p>
            <a:pPr algn="ctr" eaLnBrk="1" latinLnBrk="0" hangingPunct="1">
              <a:spcAft>
                <a:spcPts val="250"/>
              </a:spcAft>
            </a:pPr>
            <a:r>
              <a:rPr lang="ko-KR" altLang="en-US" sz="1200"/>
              <a:t>공공발주 공사 대금지급시스템 사용 의무화</a:t>
            </a:r>
            <a:endParaRPr lang="en-US" altLang="ko-KR" sz="1200"/>
          </a:p>
        </p:txBody>
      </p:sp>
      <p:sp>
        <p:nvSpPr>
          <p:cNvPr id="10" name="Rectangle 16">
            <a:extLst>
              <a:ext uri="{FF2B5EF4-FFF2-40B4-BE49-F238E27FC236}">
                <a16:creationId xmlns:a16="http://schemas.microsoft.com/office/drawing/2014/main" id="{B954AECC-0FCB-4F71-B166-A758A1E5931B}"/>
              </a:ext>
            </a:extLst>
          </p:cNvPr>
          <p:cNvSpPr>
            <a:spLocks noChangeArrowheads="1"/>
          </p:cNvSpPr>
          <p:nvPr/>
        </p:nvSpPr>
        <p:spPr bwMode="gray">
          <a:xfrm>
            <a:off x="301625" y="5746750"/>
            <a:ext cx="4022725" cy="561975"/>
          </a:xfrm>
          <a:prstGeom prst="rect">
            <a:avLst/>
          </a:prstGeom>
          <a:solidFill>
            <a:schemeClr val="bg1">
              <a:lumMod val="95000"/>
            </a:schemeClr>
          </a:solidFill>
          <a:ln>
            <a:solidFill>
              <a:schemeClr val="bg1">
                <a:lumMod val="50000"/>
              </a:schemeClr>
            </a:solidFill>
          </a:ln>
        </p:spPr>
        <p:txBody>
          <a:bodyPr lIns="0" tIns="0" rIns="0" bIns="0" anchor="ctr"/>
          <a:lstStyle/>
          <a:p>
            <a:pPr algn="ctr" eaLnBrk="1" fontAlgn="auto" hangingPunct="1">
              <a:spcBef>
                <a:spcPts val="0"/>
              </a:spcBef>
              <a:spcAft>
                <a:spcPts val="244"/>
              </a:spcAft>
              <a:defRPr/>
            </a:pPr>
            <a:r>
              <a:rPr lang="ko-KR" altLang="en-US" sz="1400" b="1" dirty="0">
                <a:solidFill>
                  <a:schemeClr val="bg2">
                    <a:lumMod val="25000"/>
                  </a:schemeClr>
                </a:solidFill>
              </a:rPr>
              <a:t> 대금지급시스템 전면 개편 </a:t>
            </a:r>
            <a:r>
              <a:rPr lang="en-US" altLang="ko-KR" sz="1400" b="1" dirty="0">
                <a:solidFill>
                  <a:schemeClr val="bg2">
                    <a:lumMod val="25000"/>
                  </a:schemeClr>
                </a:solidFill>
              </a:rPr>
              <a:t>(</a:t>
            </a:r>
            <a:r>
              <a:rPr lang="ko-KR" altLang="en-US" sz="1400" b="1" dirty="0">
                <a:solidFill>
                  <a:schemeClr val="bg2">
                    <a:lumMod val="25000"/>
                  </a:schemeClr>
                </a:solidFill>
              </a:rPr>
              <a:t>부처별 방안 제시</a:t>
            </a:r>
            <a:r>
              <a:rPr lang="en-US" altLang="ko-KR" sz="1400" b="1" dirty="0">
                <a:solidFill>
                  <a:schemeClr val="bg2">
                    <a:lumMod val="25000"/>
                  </a:schemeClr>
                </a:solidFill>
              </a:rPr>
              <a:t>)</a:t>
            </a:r>
          </a:p>
        </p:txBody>
      </p:sp>
      <p:sp>
        <p:nvSpPr>
          <p:cNvPr id="11" name="모서리가 둥근 직사각형 4">
            <a:extLst>
              <a:ext uri="{FF2B5EF4-FFF2-40B4-BE49-F238E27FC236}">
                <a16:creationId xmlns:a16="http://schemas.microsoft.com/office/drawing/2014/main" id="{8089F67C-A8B7-4F7D-B108-977A1A27D203}"/>
              </a:ext>
            </a:extLst>
          </p:cNvPr>
          <p:cNvSpPr/>
          <p:nvPr/>
        </p:nvSpPr>
        <p:spPr>
          <a:xfrm>
            <a:off x="107504" y="898664"/>
            <a:ext cx="4490902" cy="432849"/>
          </a:xfrm>
          <a:prstGeom prst="roundRect">
            <a:avLst>
              <a:gd name="adj" fmla="val 9399"/>
            </a:avLst>
          </a:prstGeom>
          <a:solidFill>
            <a:srgbClr val="0070C0"/>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latinLnBrk="1" hangingPunct="1">
              <a:lnSpc>
                <a:spcPct val="130000"/>
              </a:lnSpc>
              <a:spcBef>
                <a:spcPts val="0"/>
              </a:spcBef>
              <a:spcAft>
                <a:spcPts val="0"/>
              </a:spcAft>
              <a:defRPr/>
            </a:pPr>
            <a:r>
              <a:rPr lang="ko-KR" altLang="en-US" sz="1600" b="1" spc="-130" dirty="0">
                <a:ln w="6350" cmpd="sng">
                  <a:solidFill>
                    <a:schemeClr val="tx1">
                      <a:lumMod val="75000"/>
                      <a:lumOff val="25000"/>
                      <a:alpha val="22000"/>
                    </a:schemeClr>
                  </a:solidFill>
                  <a:prstDash val="solid"/>
                </a:ln>
                <a:effectLst>
                  <a:outerShdw blurRad="38100" dist="38100" dir="2700000" algn="tl">
                    <a:srgbClr val="000000">
                      <a:alpha val="43137"/>
                    </a:srgbClr>
                  </a:outerShdw>
                </a:effectLst>
                <a:latin typeface="+mn-ea"/>
              </a:rPr>
              <a:t>현행 계좌방식 서비스의 문제점</a:t>
            </a:r>
            <a:endParaRPr lang="en-US" altLang="ko-KR" sz="1400" spc="-130" dirty="0">
              <a:ln w="6350" cmpd="sng">
                <a:solidFill>
                  <a:schemeClr val="tx1">
                    <a:lumMod val="75000"/>
                    <a:lumOff val="25000"/>
                    <a:alpha val="22000"/>
                  </a:schemeClr>
                </a:solidFill>
                <a:prstDash val="solid"/>
              </a:ln>
              <a:effectLst>
                <a:outerShdw blurRad="38100" dist="38100" dir="2700000" algn="tl">
                  <a:srgbClr val="000000">
                    <a:alpha val="43137"/>
                  </a:srgbClr>
                </a:outerShdw>
              </a:effectLst>
              <a:latin typeface="+mn-ea"/>
              <a:sym typeface="Wingdings" pitchFamily="2" charset="2"/>
            </a:endParaRPr>
          </a:p>
        </p:txBody>
      </p:sp>
      <p:pic>
        <p:nvPicPr>
          <p:cNvPr id="12" name="그림 11">
            <a:extLst>
              <a:ext uri="{FF2B5EF4-FFF2-40B4-BE49-F238E27FC236}">
                <a16:creationId xmlns:a16="http://schemas.microsoft.com/office/drawing/2014/main" id="{92D577F9-9202-425C-ABD6-2C8049D09BBC}"/>
              </a:ext>
            </a:extLst>
          </p:cNvPr>
          <p:cNvPicPr>
            <a:picLocks noChangeAspect="1"/>
          </p:cNvPicPr>
          <p:nvPr/>
        </p:nvPicPr>
        <p:blipFill rotWithShape="1">
          <a:blip r:embed="rId3"/>
          <a:srcRect l="27922" t="16275" r="28298" b="5896"/>
          <a:stretch/>
        </p:blipFill>
        <p:spPr>
          <a:xfrm>
            <a:off x="4787900" y="1416050"/>
            <a:ext cx="4270375" cy="5040313"/>
          </a:xfrm>
          <a:prstGeom prst="rect">
            <a:avLst/>
          </a:prstGeom>
          <a:ln>
            <a:solidFill>
              <a:schemeClr val="bg1">
                <a:lumMod val="85000"/>
              </a:schemeClr>
            </a:solidFill>
          </a:ln>
        </p:spPr>
      </p:pic>
      <p:sp>
        <p:nvSpPr>
          <p:cNvPr id="13" name="TextBox 12">
            <a:extLst>
              <a:ext uri="{FF2B5EF4-FFF2-40B4-BE49-F238E27FC236}">
                <a16:creationId xmlns:a16="http://schemas.microsoft.com/office/drawing/2014/main" id="{05426666-6352-4675-AF82-44531CB0249C}"/>
              </a:ext>
            </a:extLst>
          </p:cNvPr>
          <p:cNvSpPr txBox="1"/>
          <p:nvPr/>
        </p:nvSpPr>
        <p:spPr>
          <a:xfrm>
            <a:off x="4941888" y="936625"/>
            <a:ext cx="3913187" cy="306388"/>
          </a:xfrm>
          <a:prstGeom prst="rect">
            <a:avLst/>
          </a:prstGeom>
          <a:noFill/>
        </p:spPr>
        <p:txBody>
          <a:bodyPr wrap="none">
            <a:spAutoFit/>
          </a:bodyPr>
          <a:lstStyle/>
          <a:p>
            <a:pPr eaLnBrk="1" fontAlgn="auto" latinLnBrk="1" hangingPunct="1">
              <a:spcBef>
                <a:spcPts val="0"/>
              </a:spcBef>
              <a:spcAft>
                <a:spcPts val="0"/>
              </a:spcAft>
              <a:defRPr/>
            </a:pPr>
            <a:r>
              <a:rPr lang="en-US" altLang="ko-KR" sz="1400" b="1" dirty="0">
                <a:effectLst>
                  <a:outerShdw blurRad="38100" dist="38100" dir="2700000" algn="tl">
                    <a:srgbClr val="000000">
                      <a:alpha val="43137"/>
                    </a:srgbClr>
                  </a:outerShdw>
                </a:effectLst>
                <a:latin typeface="+mn-ea"/>
                <a:ea typeface="+mn-ea"/>
              </a:rPr>
              <a:t>[ </a:t>
            </a:r>
            <a:r>
              <a:rPr lang="ko-KR" altLang="en-US" sz="1400" b="1" dirty="0">
                <a:effectLst>
                  <a:outerShdw blurRad="38100" dist="38100" dir="2700000" algn="tl">
                    <a:srgbClr val="000000">
                      <a:alpha val="43137"/>
                    </a:srgbClr>
                  </a:outerShdw>
                </a:effectLst>
                <a:latin typeface="+mn-ea"/>
                <a:ea typeface="+mn-ea"/>
              </a:rPr>
              <a:t>제</a:t>
            </a:r>
            <a:r>
              <a:rPr lang="en-US" altLang="ko-KR" sz="1400" b="1" dirty="0">
                <a:effectLst>
                  <a:outerShdw blurRad="38100" dist="38100" dir="2700000" algn="tl">
                    <a:srgbClr val="000000">
                      <a:alpha val="43137"/>
                    </a:srgbClr>
                  </a:outerShdw>
                </a:effectLst>
                <a:latin typeface="+mn-ea"/>
                <a:ea typeface="+mn-ea"/>
              </a:rPr>
              <a:t>13</a:t>
            </a:r>
            <a:r>
              <a:rPr lang="ko-KR" altLang="en-US" sz="1400" b="1" dirty="0">
                <a:effectLst>
                  <a:outerShdw blurRad="38100" dist="38100" dir="2700000" algn="tl">
                    <a:srgbClr val="000000">
                      <a:alpha val="43137"/>
                    </a:srgbClr>
                  </a:outerShdw>
                </a:effectLst>
                <a:latin typeface="+mn-ea"/>
                <a:ea typeface="+mn-ea"/>
              </a:rPr>
              <a:t>차 일자리위원회</a:t>
            </a:r>
            <a:r>
              <a:rPr lang="en-US" altLang="ko-KR" sz="1400" b="1" dirty="0">
                <a:effectLst>
                  <a:outerShdw blurRad="38100" dist="38100" dir="2700000" algn="tl">
                    <a:srgbClr val="000000">
                      <a:alpha val="43137"/>
                    </a:srgbClr>
                  </a:outerShdw>
                </a:effectLst>
                <a:latin typeface="+mn-ea"/>
                <a:ea typeface="+mn-ea"/>
              </a:rPr>
              <a:t>, </a:t>
            </a:r>
            <a:r>
              <a:rPr lang="ko-KR" altLang="en-US" sz="1400" b="1" dirty="0">
                <a:effectLst>
                  <a:outerShdw blurRad="38100" dist="38100" dir="2700000" algn="tl">
                    <a:srgbClr val="000000">
                      <a:alpha val="43137"/>
                    </a:srgbClr>
                  </a:outerShdw>
                </a:effectLst>
                <a:latin typeface="+mn-ea"/>
                <a:ea typeface="+mn-ea"/>
              </a:rPr>
              <a:t>건설일자리 지원대책 </a:t>
            </a:r>
            <a:r>
              <a:rPr lang="en-US" altLang="ko-KR" sz="1400" b="1" dirty="0">
                <a:effectLst>
                  <a:outerShdw blurRad="38100" dist="38100" dir="2700000" algn="tl">
                    <a:srgbClr val="000000">
                      <a:alpha val="43137"/>
                    </a:srgbClr>
                  </a:outerShdw>
                </a:effectLst>
                <a:latin typeface="+mn-ea"/>
                <a:ea typeface="+mn-ea"/>
              </a:rPr>
              <a:t>]</a:t>
            </a:r>
            <a:endParaRPr lang="ko-KR" altLang="en-US" sz="1400" b="1" dirty="0">
              <a:effectLst>
                <a:outerShdw blurRad="38100" dist="38100" dir="2700000" algn="tl">
                  <a:srgbClr val="000000">
                    <a:alpha val="43137"/>
                  </a:srgbClr>
                </a:outerShdw>
              </a:effectLst>
              <a:latin typeface="+mn-ea"/>
              <a:ea typeface="+mn-ea"/>
            </a:endParaRPr>
          </a:p>
        </p:txBody>
      </p:sp>
      <p:cxnSp>
        <p:nvCxnSpPr>
          <p:cNvPr id="14" name="직선 연결선 13">
            <a:extLst>
              <a:ext uri="{FF2B5EF4-FFF2-40B4-BE49-F238E27FC236}">
                <a16:creationId xmlns:a16="http://schemas.microsoft.com/office/drawing/2014/main" id="{6D5071F4-D44A-4940-828B-63E75238D475}"/>
              </a:ext>
            </a:extLst>
          </p:cNvPr>
          <p:cNvCxnSpPr/>
          <p:nvPr/>
        </p:nvCxnSpPr>
        <p:spPr>
          <a:xfrm>
            <a:off x="5121275" y="1600200"/>
            <a:ext cx="2824163"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직선 연결선 14">
            <a:extLst>
              <a:ext uri="{FF2B5EF4-FFF2-40B4-BE49-F238E27FC236}">
                <a16:creationId xmlns:a16="http://schemas.microsoft.com/office/drawing/2014/main" id="{7B148AF6-4853-4960-A920-350E3CC11011}"/>
              </a:ext>
            </a:extLst>
          </p:cNvPr>
          <p:cNvCxnSpPr>
            <a:cxnSpLocks/>
          </p:cNvCxnSpPr>
          <p:nvPr/>
        </p:nvCxnSpPr>
        <p:spPr>
          <a:xfrm>
            <a:off x="5445125" y="3343275"/>
            <a:ext cx="143033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직선 연결선 15">
            <a:extLst>
              <a:ext uri="{FF2B5EF4-FFF2-40B4-BE49-F238E27FC236}">
                <a16:creationId xmlns:a16="http://schemas.microsoft.com/office/drawing/2014/main" id="{5ABD63B6-4F2D-4380-8B2B-A28700CDB531}"/>
              </a:ext>
            </a:extLst>
          </p:cNvPr>
          <p:cNvCxnSpPr>
            <a:cxnSpLocks/>
          </p:cNvCxnSpPr>
          <p:nvPr/>
        </p:nvCxnSpPr>
        <p:spPr>
          <a:xfrm>
            <a:off x="6869113" y="3854450"/>
            <a:ext cx="208915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직선 연결선 16">
            <a:extLst>
              <a:ext uri="{FF2B5EF4-FFF2-40B4-BE49-F238E27FC236}">
                <a16:creationId xmlns:a16="http://schemas.microsoft.com/office/drawing/2014/main" id="{A5B51F38-B15B-403F-8FE0-CA196F7309C9}"/>
              </a:ext>
            </a:extLst>
          </p:cNvPr>
          <p:cNvCxnSpPr>
            <a:cxnSpLocks/>
          </p:cNvCxnSpPr>
          <p:nvPr/>
        </p:nvCxnSpPr>
        <p:spPr>
          <a:xfrm>
            <a:off x="5357813" y="4027488"/>
            <a:ext cx="3455987"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직선 연결선 17">
            <a:extLst>
              <a:ext uri="{FF2B5EF4-FFF2-40B4-BE49-F238E27FC236}">
                <a16:creationId xmlns:a16="http://schemas.microsoft.com/office/drawing/2014/main" id="{47D4162A-7E80-4EDE-814B-234CE60C510A}"/>
              </a:ext>
            </a:extLst>
          </p:cNvPr>
          <p:cNvCxnSpPr>
            <a:cxnSpLocks/>
          </p:cNvCxnSpPr>
          <p:nvPr/>
        </p:nvCxnSpPr>
        <p:spPr>
          <a:xfrm>
            <a:off x="6732588" y="3571875"/>
            <a:ext cx="2122487"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9" name="양쪽 모서리가 둥근 사각형 3">
            <a:extLst>
              <a:ext uri="{FF2B5EF4-FFF2-40B4-BE49-F238E27FC236}">
                <a16:creationId xmlns:a16="http://schemas.microsoft.com/office/drawing/2014/main" id="{8FA4E899-EFB1-4F29-9EBA-122701EB775D}"/>
              </a:ext>
            </a:extLst>
          </p:cNvPr>
          <p:cNvSpPr/>
          <p:nvPr/>
        </p:nvSpPr>
        <p:spPr>
          <a:xfrm>
            <a:off x="301625" y="5253038"/>
            <a:ext cx="4041775" cy="493712"/>
          </a:xfrm>
          <a:prstGeom prst="round2SameRect">
            <a:avLst>
              <a:gd name="adj1" fmla="val 50000"/>
              <a:gd name="adj2" fmla="val 0"/>
            </a:avLst>
          </a:prstGeom>
          <a:solidFill>
            <a:schemeClr val="tx2">
              <a:lumMod val="60000"/>
              <a:lumOff val="40000"/>
            </a:schemeClr>
          </a:solidFill>
          <a:ln w="9525" algn="ctr">
            <a:noFill/>
            <a:round/>
            <a:headEnd/>
            <a:tailEnd/>
          </a:ln>
        </p:spPr>
        <p:txBody>
          <a:bodyPr wrap="none" lIns="0" tIns="0" rIns="0" bIns="29250" anchor="ctr"/>
          <a:lstStyle/>
          <a:p>
            <a:pPr algn="ctr" eaLnBrk="1" fontAlgn="auto" latinLnBrk="1" hangingPunct="1">
              <a:lnSpc>
                <a:spcPct val="120000"/>
              </a:lnSpc>
              <a:spcBef>
                <a:spcPts val="0"/>
              </a:spcBef>
              <a:spcAft>
                <a:spcPts val="0"/>
              </a:spcAft>
              <a:defRPr/>
            </a:pPr>
            <a:r>
              <a:rPr lang="ko-KR" altLang="en-US" sz="1600" b="1" dirty="0">
                <a:solidFill>
                  <a:schemeClr val="bg1"/>
                </a:solidFill>
                <a:ea typeface="+mn-ea"/>
              </a:rPr>
              <a:t>시스템 개선방안 발표 </a:t>
            </a:r>
            <a:r>
              <a:rPr lang="en-US" altLang="ko-KR" sz="1600" b="1" dirty="0">
                <a:solidFill>
                  <a:schemeClr val="bg1"/>
                </a:solidFill>
                <a:ea typeface="+mn-ea"/>
              </a:rPr>
              <a:t>(‘20.5)</a:t>
            </a:r>
            <a:endParaRPr lang="ko-KR" altLang="en-US" sz="1400" b="1" dirty="0">
              <a:solidFill>
                <a:schemeClr val="bg1"/>
              </a:solidFill>
              <a:ea typeface="+mn-ea"/>
            </a:endParaRPr>
          </a:p>
        </p:txBody>
      </p:sp>
      <p:sp>
        <p:nvSpPr>
          <p:cNvPr id="20" name="모서리가 둥근 직사각형 27">
            <a:extLst>
              <a:ext uri="{FF2B5EF4-FFF2-40B4-BE49-F238E27FC236}">
                <a16:creationId xmlns:a16="http://schemas.microsoft.com/office/drawing/2014/main" id="{7F76B923-B0C3-43B9-813D-F1694438DE5C}"/>
              </a:ext>
            </a:extLst>
          </p:cNvPr>
          <p:cNvSpPr/>
          <p:nvPr/>
        </p:nvSpPr>
        <p:spPr>
          <a:xfrm>
            <a:off x="539750" y="4076700"/>
            <a:ext cx="3600450" cy="574675"/>
          </a:xfrm>
          <a:prstGeom prst="roundRect">
            <a:avLst/>
          </a:prstGeom>
          <a:solidFill>
            <a:srgbClr val="FF0000"/>
          </a:solidFill>
          <a:ln>
            <a:noFill/>
          </a:ln>
        </p:spPr>
        <p:style>
          <a:lnRef idx="1">
            <a:schemeClr val="accent3"/>
          </a:lnRef>
          <a:fillRef idx="2">
            <a:schemeClr val="accent3"/>
          </a:fillRef>
          <a:effectRef idx="1">
            <a:schemeClr val="accent3"/>
          </a:effectRef>
          <a:fontRef idx="minor">
            <a:schemeClr val="dk1"/>
          </a:fontRef>
        </p:style>
        <p:txBody>
          <a:bodyPr anchor="ctr"/>
          <a:lstStyle/>
          <a:p>
            <a:pPr algn="ctr" eaLnBrk="1" fontAlgn="auto" latinLnBrk="1" hangingPunct="1">
              <a:spcBef>
                <a:spcPts val="0"/>
              </a:spcBef>
              <a:spcAft>
                <a:spcPts val="0"/>
              </a:spcAft>
              <a:defRPr/>
            </a:pPr>
            <a:r>
              <a:rPr lang="ko-KR" altLang="en-US" sz="1600" b="1" dirty="0">
                <a:solidFill>
                  <a:schemeClr val="bg1"/>
                </a:solidFill>
                <a:latin typeface="+mn-ea"/>
              </a:rPr>
              <a:t>문제점 발생</a:t>
            </a:r>
            <a:endParaRPr lang="en-US" altLang="ko-KR" sz="1600" b="1" dirty="0">
              <a:solidFill>
                <a:schemeClr val="bg1"/>
              </a:solidFill>
              <a:latin typeface="+mn-ea"/>
            </a:endParaRPr>
          </a:p>
          <a:p>
            <a:pPr algn="ctr" eaLnBrk="1" fontAlgn="auto" latinLnBrk="1" hangingPunct="1">
              <a:spcBef>
                <a:spcPts val="0"/>
              </a:spcBef>
              <a:spcAft>
                <a:spcPts val="0"/>
              </a:spcAft>
              <a:defRPr/>
            </a:pPr>
            <a:r>
              <a:rPr lang="en-US" altLang="ko-KR" sz="1100" b="1" dirty="0">
                <a:solidFill>
                  <a:schemeClr val="bg1"/>
                </a:solidFill>
                <a:latin typeface="+mn-ea"/>
              </a:rPr>
              <a:t>(</a:t>
            </a:r>
            <a:r>
              <a:rPr lang="ko-KR" altLang="en-US" sz="1100" b="1" dirty="0">
                <a:solidFill>
                  <a:schemeClr val="bg1"/>
                </a:solidFill>
                <a:latin typeface="+mn-ea"/>
              </a:rPr>
              <a:t>가압류</a:t>
            </a:r>
            <a:r>
              <a:rPr lang="en-US" altLang="ko-KR" sz="1100" b="1" dirty="0">
                <a:solidFill>
                  <a:schemeClr val="bg1"/>
                </a:solidFill>
                <a:latin typeface="+mn-ea"/>
              </a:rPr>
              <a:t>/</a:t>
            </a:r>
            <a:r>
              <a:rPr lang="ko-KR" altLang="en-US" sz="1100" b="1" dirty="0">
                <a:solidFill>
                  <a:schemeClr val="bg1"/>
                </a:solidFill>
                <a:latin typeface="+mn-ea"/>
              </a:rPr>
              <a:t>회생</a:t>
            </a:r>
            <a:r>
              <a:rPr lang="en-US" altLang="ko-KR" sz="1100" b="1" dirty="0">
                <a:solidFill>
                  <a:schemeClr val="bg1"/>
                </a:solidFill>
                <a:latin typeface="+mn-ea"/>
              </a:rPr>
              <a:t>, </a:t>
            </a:r>
            <a:r>
              <a:rPr lang="ko-KR" altLang="en-US" sz="1100" b="1" dirty="0">
                <a:solidFill>
                  <a:schemeClr val="bg1"/>
                </a:solidFill>
                <a:latin typeface="+mn-ea"/>
              </a:rPr>
              <a:t>불투명한 私기성 지급</a:t>
            </a:r>
            <a:r>
              <a:rPr lang="en-US" altLang="ko-KR" sz="1100" b="1" dirty="0">
                <a:solidFill>
                  <a:schemeClr val="bg1"/>
                </a:solidFill>
                <a:latin typeface="+mn-ea"/>
              </a:rPr>
              <a:t>, </a:t>
            </a:r>
            <a:r>
              <a:rPr lang="ko-KR" altLang="en-US" sz="1100" b="1" dirty="0">
                <a:solidFill>
                  <a:schemeClr val="bg1"/>
                </a:solidFill>
                <a:latin typeface="+mn-ea"/>
              </a:rPr>
              <a:t>노임 대리 지급</a:t>
            </a:r>
            <a:r>
              <a:rPr lang="en-US" altLang="ko-KR" sz="1100" b="1" dirty="0">
                <a:solidFill>
                  <a:schemeClr val="bg1"/>
                </a:solidFill>
                <a:latin typeface="+mn-ea"/>
              </a:rPr>
              <a:t>)</a:t>
            </a:r>
            <a:endParaRPr lang="ko-KR" altLang="en-US" sz="800" b="1" dirty="0">
              <a:solidFill>
                <a:schemeClr val="bg1"/>
              </a:solidFill>
              <a:latin typeface="+mn-ea"/>
            </a:endParaRPr>
          </a:p>
        </p:txBody>
      </p:sp>
      <p:sp>
        <p:nvSpPr>
          <p:cNvPr id="21" name="양쪽 모서리가 둥근 사각형 3">
            <a:extLst>
              <a:ext uri="{FF2B5EF4-FFF2-40B4-BE49-F238E27FC236}">
                <a16:creationId xmlns:a16="http://schemas.microsoft.com/office/drawing/2014/main" id="{A663D708-B386-4D48-A72A-C54F799DD1DE}"/>
              </a:ext>
            </a:extLst>
          </p:cNvPr>
          <p:cNvSpPr/>
          <p:nvPr/>
        </p:nvSpPr>
        <p:spPr>
          <a:xfrm>
            <a:off x="280988" y="1624013"/>
            <a:ext cx="4081462" cy="474662"/>
          </a:xfrm>
          <a:prstGeom prst="round2SameRect">
            <a:avLst>
              <a:gd name="adj1" fmla="val 50000"/>
              <a:gd name="adj2" fmla="val 0"/>
            </a:avLst>
          </a:prstGeom>
          <a:solidFill>
            <a:schemeClr val="bg1">
              <a:lumMod val="50000"/>
            </a:schemeClr>
          </a:solidFill>
          <a:ln w="9525" algn="ctr">
            <a:noFill/>
            <a:round/>
            <a:headEnd/>
            <a:tailEnd/>
          </a:ln>
        </p:spPr>
        <p:txBody>
          <a:bodyPr wrap="none" lIns="0" tIns="0" rIns="0" bIns="29250" anchor="ctr"/>
          <a:lstStyle/>
          <a:p>
            <a:pPr algn="ctr" eaLnBrk="1" fontAlgn="auto" latinLnBrk="1" hangingPunct="1">
              <a:lnSpc>
                <a:spcPct val="120000"/>
              </a:lnSpc>
              <a:spcBef>
                <a:spcPts val="0"/>
              </a:spcBef>
              <a:spcAft>
                <a:spcPts val="0"/>
              </a:spcAft>
              <a:defRPr/>
            </a:pPr>
            <a:r>
              <a:rPr lang="ko-KR" altLang="en-US" sz="1400" b="1" dirty="0">
                <a:solidFill>
                  <a:schemeClr val="bg1"/>
                </a:solidFill>
                <a:ea typeface="+mn-ea"/>
              </a:rPr>
              <a:t>건설산업 일자리 개선대책 </a:t>
            </a:r>
            <a:r>
              <a:rPr lang="en-US" altLang="ko-KR" sz="1400" b="1" dirty="0">
                <a:solidFill>
                  <a:schemeClr val="bg1"/>
                </a:solidFill>
                <a:ea typeface="+mn-ea"/>
              </a:rPr>
              <a:t>(’17.12)</a:t>
            </a:r>
            <a:endParaRPr lang="ko-KR" altLang="en-US" sz="1200" b="1" dirty="0">
              <a:solidFill>
                <a:schemeClr val="bg1"/>
              </a:solidFill>
              <a:ea typeface="+mn-ea"/>
            </a:endParaRPr>
          </a:p>
        </p:txBody>
      </p:sp>
      <p:sp>
        <p:nvSpPr>
          <p:cNvPr id="22" name="직사각형 21">
            <a:extLst>
              <a:ext uri="{FF2B5EF4-FFF2-40B4-BE49-F238E27FC236}">
                <a16:creationId xmlns:a16="http://schemas.microsoft.com/office/drawing/2014/main" id="{B7BBF9F3-7E2F-4DF7-AB7E-9037125CF767}"/>
              </a:ext>
            </a:extLst>
          </p:cNvPr>
          <p:cNvSpPr/>
          <p:nvPr/>
        </p:nvSpPr>
        <p:spPr>
          <a:xfrm>
            <a:off x="280988" y="2098675"/>
            <a:ext cx="4062412" cy="474663"/>
          </a:xfrm>
          <a:prstGeom prst="rect">
            <a:avLst/>
          </a:prstGeom>
          <a:solidFill>
            <a:schemeClr val="bg1">
              <a:lumMod val="95000"/>
            </a:schemeClr>
          </a:solidFill>
          <a:ln w="1270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latinLnBrk="1" hangingPunct="1">
              <a:spcBef>
                <a:spcPts val="0"/>
              </a:spcBef>
              <a:spcAft>
                <a:spcPts val="0"/>
              </a:spcAft>
              <a:defRPr/>
            </a:pPr>
            <a:endParaRPr lang="ko-KR" altLang="en-US" sz="1463" dirty="0"/>
          </a:p>
        </p:txBody>
      </p:sp>
      <p:sp>
        <p:nvSpPr>
          <p:cNvPr id="23" name="Rectangle 16">
            <a:extLst>
              <a:ext uri="{FF2B5EF4-FFF2-40B4-BE49-F238E27FC236}">
                <a16:creationId xmlns:a16="http://schemas.microsoft.com/office/drawing/2014/main" id="{BFB37E67-E345-458F-90A7-84792FD28296}"/>
              </a:ext>
            </a:extLst>
          </p:cNvPr>
          <p:cNvSpPr>
            <a:spLocks noChangeArrowheads="1"/>
          </p:cNvSpPr>
          <p:nvPr/>
        </p:nvSpPr>
        <p:spPr bwMode="gray">
          <a:xfrm>
            <a:off x="658813" y="2235200"/>
            <a:ext cx="33956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latinLnBrk="1">
              <a:defRPr>
                <a:solidFill>
                  <a:schemeClr val="tx1"/>
                </a:solidFill>
                <a:latin typeface="맑은 고딕" panose="020B0503020000020004" pitchFamily="50" charset="-127"/>
                <a:ea typeface="맑은 고딕" panose="020B0503020000020004" pitchFamily="50" charset="-127"/>
              </a:defRPr>
            </a:lvl1pPr>
            <a:lvl2pPr marL="742950" indent="-285750" latinLnBrk="1">
              <a:defRPr>
                <a:solidFill>
                  <a:schemeClr val="tx1"/>
                </a:solidFill>
                <a:latin typeface="맑은 고딕" panose="020B0503020000020004" pitchFamily="50" charset="-127"/>
                <a:ea typeface="맑은 고딕" panose="020B0503020000020004" pitchFamily="50" charset="-127"/>
              </a:defRPr>
            </a:lvl2pPr>
            <a:lvl3pPr marL="1143000" indent="-228600" latinLnBrk="1">
              <a:defRPr>
                <a:solidFill>
                  <a:schemeClr val="tx1"/>
                </a:solidFill>
                <a:latin typeface="맑은 고딕" panose="020B0503020000020004" pitchFamily="50" charset="-127"/>
                <a:ea typeface="맑은 고딕" panose="020B0503020000020004" pitchFamily="50" charset="-127"/>
              </a:defRPr>
            </a:lvl3pPr>
            <a:lvl4pPr marL="1600200" indent="-228600" latinLnBrk="1">
              <a:defRPr>
                <a:solidFill>
                  <a:schemeClr val="tx1"/>
                </a:solidFill>
                <a:latin typeface="맑은 고딕" panose="020B0503020000020004" pitchFamily="50" charset="-127"/>
                <a:ea typeface="맑은 고딕" panose="020B0503020000020004" pitchFamily="50" charset="-127"/>
              </a:defRPr>
            </a:lvl4pPr>
            <a:lvl5pPr marL="2057400" indent="-228600" latinLnBrk="1">
              <a:defRPr>
                <a:solidFill>
                  <a:schemeClr val="tx1"/>
                </a:solidFill>
                <a:latin typeface="맑은 고딕" panose="020B0503020000020004" pitchFamily="50" charset="-127"/>
                <a:ea typeface="맑은 고딕" panose="020B0503020000020004" pitchFamily="50" charset="-127"/>
              </a:defRPr>
            </a:lvl5pPr>
            <a:lvl6pPr marL="2514600" indent="-228600" fontAlgn="base">
              <a:spcBef>
                <a:spcPct val="0"/>
              </a:spcBef>
              <a:spcAft>
                <a:spcPct val="0"/>
              </a:spcAft>
              <a:defRPr>
                <a:solidFill>
                  <a:schemeClr val="tx1"/>
                </a:solidFill>
                <a:latin typeface="맑은 고딕" panose="020B0503020000020004" pitchFamily="50" charset="-127"/>
                <a:ea typeface="맑은 고딕" panose="020B0503020000020004" pitchFamily="50" charset="-127"/>
              </a:defRPr>
            </a:lvl6pPr>
            <a:lvl7pPr marL="2971800" indent="-228600" fontAlgn="base">
              <a:spcBef>
                <a:spcPct val="0"/>
              </a:spcBef>
              <a:spcAft>
                <a:spcPct val="0"/>
              </a:spcAft>
              <a:defRPr>
                <a:solidFill>
                  <a:schemeClr val="tx1"/>
                </a:solidFill>
                <a:latin typeface="맑은 고딕" panose="020B0503020000020004" pitchFamily="50" charset="-127"/>
                <a:ea typeface="맑은 고딕" panose="020B0503020000020004" pitchFamily="50" charset="-127"/>
              </a:defRPr>
            </a:lvl7pPr>
            <a:lvl8pPr marL="3429000" indent="-228600" fontAlgn="base">
              <a:spcBef>
                <a:spcPct val="0"/>
              </a:spcBef>
              <a:spcAft>
                <a:spcPct val="0"/>
              </a:spcAft>
              <a:defRPr>
                <a:solidFill>
                  <a:schemeClr val="tx1"/>
                </a:solidFill>
                <a:latin typeface="맑은 고딕" panose="020B0503020000020004" pitchFamily="50" charset="-127"/>
                <a:ea typeface="맑은 고딕" panose="020B0503020000020004" pitchFamily="50" charset="-127"/>
              </a:defRPr>
            </a:lvl8pPr>
            <a:lvl9pPr marL="3886200" indent="-228600" fontAlgn="base">
              <a:spcBef>
                <a:spcPct val="0"/>
              </a:spcBef>
              <a:spcAft>
                <a:spcPct val="0"/>
              </a:spcAft>
              <a:defRPr>
                <a:solidFill>
                  <a:schemeClr val="tx1"/>
                </a:solidFill>
                <a:latin typeface="맑은 고딕" panose="020B0503020000020004" pitchFamily="50" charset="-127"/>
                <a:ea typeface="맑은 고딕" panose="020B0503020000020004" pitchFamily="50" charset="-127"/>
              </a:defRPr>
            </a:lvl9pPr>
          </a:lstStyle>
          <a:p>
            <a:pPr algn="ctr" eaLnBrk="1" latinLnBrk="0" hangingPunct="1">
              <a:spcAft>
                <a:spcPts val="250"/>
              </a:spcAft>
            </a:pPr>
            <a:r>
              <a:rPr lang="ko-KR" altLang="en-US" sz="1200"/>
              <a:t>일자리위원회 및 관계부처 합동 </a:t>
            </a:r>
            <a:r>
              <a:rPr lang="en-US" altLang="ko-KR" sz="1200"/>
              <a:t>(</a:t>
            </a:r>
            <a:r>
              <a:rPr lang="ko-KR" altLang="en-US" sz="1200"/>
              <a:t>임금보장 강화</a:t>
            </a:r>
            <a:r>
              <a:rPr lang="en-US" altLang="ko-KR" sz="1200"/>
              <a:t>)</a:t>
            </a:r>
          </a:p>
        </p:txBody>
      </p:sp>
      <p:sp>
        <p:nvSpPr>
          <p:cNvPr id="24" name="직사각형 23">
            <a:extLst>
              <a:ext uri="{FF2B5EF4-FFF2-40B4-BE49-F238E27FC236}">
                <a16:creationId xmlns:a16="http://schemas.microsoft.com/office/drawing/2014/main" id="{F93B2229-3489-479B-8CE3-99B1038FA9D2}"/>
              </a:ext>
            </a:extLst>
          </p:cNvPr>
          <p:cNvSpPr/>
          <p:nvPr/>
        </p:nvSpPr>
        <p:spPr>
          <a:xfrm>
            <a:off x="4787900" y="1411288"/>
            <a:ext cx="4270375" cy="5041900"/>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latinLnBrk="1" hangingPunct="1">
              <a:spcBef>
                <a:spcPts val="0"/>
              </a:spcBef>
              <a:spcAft>
                <a:spcPts val="0"/>
              </a:spcAft>
              <a:defRPr/>
            </a:pPr>
            <a:endParaRPr lang="ko-KR" altLang="en-US"/>
          </a:p>
        </p:txBody>
      </p:sp>
      <p:sp>
        <p:nvSpPr>
          <p:cNvPr id="25" name="TextBox 24">
            <a:extLst>
              <a:ext uri="{FF2B5EF4-FFF2-40B4-BE49-F238E27FC236}">
                <a16:creationId xmlns:a16="http://schemas.microsoft.com/office/drawing/2014/main" id="{868AA5FD-0FE1-464E-89BE-DC63AEBC1370}"/>
              </a:ext>
            </a:extLst>
          </p:cNvPr>
          <p:cNvSpPr txBox="1"/>
          <p:nvPr/>
        </p:nvSpPr>
        <p:spPr>
          <a:xfrm>
            <a:off x="2081213" y="4651375"/>
            <a:ext cx="2922587" cy="215444"/>
          </a:xfrm>
          <a:prstGeom prst="rect">
            <a:avLst/>
          </a:prstGeom>
          <a:noFill/>
        </p:spPr>
        <p:txBody>
          <a:bodyPr wrap="square">
            <a:spAutoFit/>
          </a:bodyPr>
          <a:lstStyle/>
          <a:p>
            <a:r>
              <a:rPr lang="en-US" altLang="ko-KR" sz="800" dirty="0"/>
              <a:t>* </a:t>
            </a:r>
            <a:r>
              <a:rPr lang="ko-KR" altLang="en-US" sz="800" dirty="0"/>
              <a:t>私기성 </a:t>
            </a:r>
            <a:r>
              <a:rPr lang="en-US" altLang="ko-KR" sz="800" dirty="0"/>
              <a:t>: </a:t>
            </a:r>
            <a:r>
              <a:rPr lang="ko-KR" altLang="en-US" sz="800" dirty="0"/>
              <a:t>도급대금 수령 전</a:t>
            </a:r>
            <a:r>
              <a:rPr lang="en-US" altLang="ko-KR" sz="800" dirty="0"/>
              <a:t>,</a:t>
            </a:r>
            <a:r>
              <a:rPr lang="ko-KR" altLang="en-US" sz="800" dirty="0"/>
              <a:t> 하도급 기성 </a:t>
            </a:r>
            <a:r>
              <a:rPr lang="ko-KR" altLang="en-US" sz="800" dirty="0" err="1"/>
              <a:t>선지급</a:t>
            </a:r>
            <a:r>
              <a:rPr lang="ko-KR" altLang="en-US" sz="800" dirty="0"/>
              <a:t> </a:t>
            </a:r>
          </a:p>
        </p:txBody>
      </p:sp>
      <p:sp>
        <p:nvSpPr>
          <p:cNvPr id="26" name="TextBox 8">
            <a:extLst>
              <a:ext uri="{FF2B5EF4-FFF2-40B4-BE49-F238E27FC236}">
                <a16:creationId xmlns:a16="http://schemas.microsoft.com/office/drawing/2014/main" id="{6E86F39F-CAF2-470C-BFB2-FAAA76F807F2}"/>
              </a:ext>
            </a:extLst>
          </p:cNvPr>
          <p:cNvSpPr txBox="1"/>
          <p:nvPr/>
        </p:nvSpPr>
        <p:spPr>
          <a:xfrm>
            <a:off x="251520" y="44624"/>
            <a:ext cx="6768752" cy="338554"/>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600" b="1" dirty="0">
                <a:solidFill>
                  <a:schemeClr val="bg1"/>
                </a:solidFill>
                <a:latin typeface="+mn-ea"/>
              </a:rPr>
              <a:t>5. ‘20</a:t>
            </a:r>
            <a:r>
              <a:rPr lang="ko-KR" altLang="en-US" sz="1600" b="1" dirty="0">
                <a:solidFill>
                  <a:schemeClr val="bg1"/>
                </a:solidFill>
                <a:latin typeface="+mn-ea"/>
              </a:rPr>
              <a:t>년 </a:t>
            </a:r>
            <a:r>
              <a:rPr lang="en-US" altLang="ko-KR" sz="1600" b="1" dirty="0">
                <a:solidFill>
                  <a:schemeClr val="bg1"/>
                </a:solidFill>
                <a:latin typeface="+mn-ea"/>
              </a:rPr>
              <a:t>5.15 </a:t>
            </a:r>
            <a:r>
              <a:rPr lang="ko-KR" altLang="en-US" sz="1600" b="1" dirty="0">
                <a:solidFill>
                  <a:schemeClr val="bg1"/>
                </a:solidFill>
                <a:latin typeface="+mn-ea"/>
              </a:rPr>
              <a:t>대책의 문제점</a:t>
            </a:r>
          </a:p>
        </p:txBody>
      </p:sp>
      <p:sp>
        <p:nvSpPr>
          <p:cNvPr id="27" name="오각형 21">
            <a:extLst>
              <a:ext uri="{FF2B5EF4-FFF2-40B4-BE49-F238E27FC236}">
                <a16:creationId xmlns:a16="http://schemas.microsoft.com/office/drawing/2014/main" id="{B57B78BD-F3DA-4F61-B981-35F37DD90C10}"/>
              </a:ext>
            </a:extLst>
          </p:cNvPr>
          <p:cNvSpPr/>
          <p:nvPr/>
        </p:nvSpPr>
        <p:spPr>
          <a:xfrm>
            <a:off x="6609059" y="86841"/>
            <a:ext cx="740133" cy="296338"/>
          </a:xfrm>
          <a:prstGeom prst="homePlate">
            <a:avLst>
              <a:gd name="adj" fmla="val 27608"/>
            </a:avLst>
          </a:prstGeom>
          <a:noFill/>
          <a:ln w="9525"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Define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Measure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28" name="갈매기형 수장 23">
            <a:extLst>
              <a:ext uri="{FF2B5EF4-FFF2-40B4-BE49-F238E27FC236}">
                <a16:creationId xmlns:a16="http://schemas.microsoft.com/office/drawing/2014/main" id="{DC85FA35-DDCE-4AF1-A908-DE1783E8B792}"/>
              </a:ext>
            </a:extLst>
          </p:cNvPr>
          <p:cNvSpPr/>
          <p:nvPr/>
        </p:nvSpPr>
        <p:spPr>
          <a:xfrm>
            <a:off x="7329140" y="86841"/>
            <a:ext cx="752203" cy="296338"/>
          </a:xfrm>
          <a:prstGeom prst="chevron">
            <a:avLst>
              <a:gd name="adj" fmla="val 27608"/>
            </a:avLst>
          </a:prstGeom>
          <a:noFill/>
          <a:ln w="19050" cap="flat" cmpd="sng" algn="ctr">
            <a:solidFill>
              <a:schemeClr val="accent6"/>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rPr>
              <a:t>Analyze</a:t>
            </a:r>
            <a:endParaRPr kumimoji="0" lang="ko-KR" altLang="en-US"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endParaRPr>
          </a:p>
        </p:txBody>
      </p:sp>
      <p:sp>
        <p:nvSpPr>
          <p:cNvPr id="29" name="갈매기형 수장 24">
            <a:extLst>
              <a:ext uri="{FF2B5EF4-FFF2-40B4-BE49-F238E27FC236}">
                <a16:creationId xmlns:a16="http://schemas.microsoft.com/office/drawing/2014/main" id="{4BD066EA-F8F4-49D1-ACCA-D95502513409}"/>
              </a:ext>
            </a:extLst>
          </p:cNvPr>
          <p:cNvSpPr/>
          <p:nvPr/>
        </p:nvSpPr>
        <p:spPr>
          <a:xfrm>
            <a:off x="8068269" y="86841"/>
            <a:ext cx="752203" cy="296338"/>
          </a:xfrm>
          <a:prstGeom prst="chevron">
            <a:avLst>
              <a:gd name="adj" fmla="val 27608"/>
            </a:avLst>
          </a:prstGeom>
          <a:noFill/>
          <a:ln w="9525" cap="flat" cmpd="sng" algn="ctr">
            <a:solidFill>
              <a:srgbClr val="FFFFFF"/>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rgbClr val="FFFFFF"/>
                </a:solidFill>
                <a:effectLst/>
                <a:uLnTx/>
                <a:uFillTx/>
                <a:latin typeface="맑은 고딕"/>
                <a:ea typeface="맑은 고딕" panose="020B0503020000020004" pitchFamily="50" charset="-127"/>
                <a:cs typeface="+mn-cs"/>
              </a:rPr>
              <a:t>Improve</a:t>
            </a:r>
            <a:endParaRPr kumimoji="0" lang="ko-KR" altLang="en-US" sz="900" i="0" u="none" strike="noStrike" kern="0" cap="none" spc="0" normalizeH="0" baseline="0" noProof="0" dirty="0">
              <a:ln>
                <a:noFill/>
              </a:ln>
              <a:solidFill>
                <a:srgbClr val="FFFFFF"/>
              </a:solidFill>
              <a:effectLst/>
              <a:uLnTx/>
              <a:uFillTx/>
              <a:latin typeface="맑은 고딕"/>
              <a:ea typeface="맑은 고딕" panose="020B0503020000020004" pitchFamily="50" charset="-127"/>
              <a:cs typeface="+mn-cs"/>
            </a:endParaRPr>
          </a:p>
        </p:txBody>
      </p:sp>
    </p:spTree>
    <p:extLst>
      <p:ext uri="{BB962C8B-B14F-4D97-AF65-F5344CB8AC3E}">
        <p14:creationId xmlns:p14="http://schemas.microsoft.com/office/powerpoint/2010/main" val="27375218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7B76867E-428B-4FEE-AEEC-3AD65C34183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835730"/>
            <a:ext cx="424815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5">
            <a:extLst>
              <a:ext uri="{FF2B5EF4-FFF2-40B4-BE49-F238E27FC236}">
                <a16:creationId xmlns:a16="http://schemas.microsoft.com/office/drawing/2014/main" id="{FCD5B2A3-4DDC-4B1C-AB30-972054DA6D4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61074" y="1832555"/>
            <a:ext cx="3949700" cy="350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모서리가 둥근 직사각형 4">
            <a:extLst>
              <a:ext uri="{FF2B5EF4-FFF2-40B4-BE49-F238E27FC236}">
                <a16:creationId xmlns:a16="http://schemas.microsoft.com/office/drawing/2014/main" id="{822FF5F9-0696-4C8B-8426-FBF6C14022F8}"/>
              </a:ext>
            </a:extLst>
          </p:cNvPr>
          <p:cNvSpPr/>
          <p:nvPr/>
        </p:nvSpPr>
        <p:spPr>
          <a:xfrm>
            <a:off x="179512" y="1340768"/>
            <a:ext cx="4201942" cy="432849"/>
          </a:xfrm>
          <a:prstGeom prst="roundRect">
            <a:avLst>
              <a:gd name="adj" fmla="val 9399"/>
            </a:avLst>
          </a:prstGeom>
          <a:solidFill>
            <a:srgbClr val="0070C0"/>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latinLnBrk="1" hangingPunct="1">
              <a:lnSpc>
                <a:spcPct val="130000"/>
              </a:lnSpc>
              <a:spcBef>
                <a:spcPts val="0"/>
              </a:spcBef>
              <a:spcAft>
                <a:spcPts val="0"/>
              </a:spcAft>
              <a:defRPr/>
            </a:pPr>
            <a:r>
              <a:rPr lang="ko-KR" altLang="en-US" b="1" spc="-130" dirty="0">
                <a:ln w="6350" cmpd="sng">
                  <a:solidFill>
                    <a:schemeClr val="tx1">
                      <a:lumMod val="75000"/>
                      <a:lumOff val="25000"/>
                      <a:alpha val="22000"/>
                    </a:schemeClr>
                  </a:solidFill>
                  <a:prstDash val="solid"/>
                </a:ln>
                <a:effectLst>
                  <a:outerShdw blurRad="38100" dist="38100" dir="2700000" algn="tl">
                    <a:srgbClr val="000000">
                      <a:alpha val="43137"/>
                    </a:srgbClr>
                  </a:outerShdw>
                </a:effectLst>
                <a:latin typeface="+mn-ea"/>
              </a:rPr>
              <a:t>공공부문 개선방안</a:t>
            </a:r>
            <a:endParaRPr lang="en-US" altLang="ko-KR" sz="1600" spc="-130" dirty="0">
              <a:ln w="6350" cmpd="sng">
                <a:solidFill>
                  <a:schemeClr val="tx1">
                    <a:lumMod val="75000"/>
                    <a:lumOff val="25000"/>
                    <a:alpha val="22000"/>
                  </a:schemeClr>
                </a:solidFill>
                <a:prstDash val="solid"/>
              </a:ln>
              <a:effectLst>
                <a:outerShdw blurRad="38100" dist="38100" dir="2700000" algn="tl">
                  <a:srgbClr val="000000">
                    <a:alpha val="43137"/>
                  </a:srgbClr>
                </a:outerShdw>
              </a:effectLst>
              <a:latin typeface="+mn-ea"/>
              <a:sym typeface="Wingdings" pitchFamily="2" charset="2"/>
            </a:endParaRPr>
          </a:p>
        </p:txBody>
      </p:sp>
      <p:sp>
        <p:nvSpPr>
          <p:cNvPr id="6" name="모서리가 둥근 직사각형 4">
            <a:extLst>
              <a:ext uri="{FF2B5EF4-FFF2-40B4-BE49-F238E27FC236}">
                <a16:creationId xmlns:a16="http://schemas.microsoft.com/office/drawing/2014/main" id="{25934D48-4538-4617-8C07-5342AAEB48C4}"/>
              </a:ext>
            </a:extLst>
          </p:cNvPr>
          <p:cNvSpPr/>
          <p:nvPr/>
        </p:nvSpPr>
        <p:spPr>
          <a:xfrm>
            <a:off x="5061364" y="1347665"/>
            <a:ext cx="3949168" cy="432849"/>
          </a:xfrm>
          <a:prstGeom prst="roundRect">
            <a:avLst>
              <a:gd name="adj" fmla="val 9399"/>
            </a:avLst>
          </a:prstGeom>
          <a:solidFill>
            <a:srgbClr val="C00000"/>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latinLnBrk="1" hangingPunct="1">
              <a:lnSpc>
                <a:spcPct val="130000"/>
              </a:lnSpc>
              <a:spcBef>
                <a:spcPts val="0"/>
              </a:spcBef>
              <a:spcAft>
                <a:spcPts val="0"/>
              </a:spcAft>
              <a:defRPr/>
            </a:pPr>
            <a:r>
              <a:rPr lang="ko-KR" altLang="en-US" b="1" spc="-130" dirty="0">
                <a:ln w="6350" cmpd="sng">
                  <a:solidFill>
                    <a:schemeClr val="tx1">
                      <a:lumMod val="75000"/>
                      <a:lumOff val="25000"/>
                      <a:alpha val="22000"/>
                    </a:schemeClr>
                  </a:solidFill>
                  <a:prstDash val="solid"/>
                </a:ln>
                <a:effectLst>
                  <a:outerShdw blurRad="38100" dist="38100" dir="2700000" algn="tl">
                    <a:srgbClr val="000000">
                      <a:alpha val="43137"/>
                    </a:srgbClr>
                  </a:outerShdw>
                </a:effectLst>
                <a:latin typeface="+mn-ea"/>
              </a:rPr>
              <a:t>민간부문 확산방안</a:t>
            </a:r>
            <a:endParaRPr lang="en-US" altLang="ko-KR" sz="1600" spc="-130" dirty="0">
              <a:ln w="6350" cmpd="sng">
                <a:solidFill>
                  <a:schemeClr val="tx1">
                    <a:lumMod val="75000"/>
                    <a:lumOff val="25000"/>
                    <a:alpha val="22000"/>
                  </a:schemeClr>
                </a:solidFill>
                <a:prstDash val="solid"/>
              </a:ln>
              <a:effectLst>
                <a:outerShdw blurRad="38100" dist="38100" dir="2700000" algn="tl">
                  <a:srgbClr val="000000">
                    <a:alpha val="43137"/>
                  </a:srgbClr>
                </a:outerShdw>
              </a:effectLst>
              <a:latin typeface="+mn-ea"/>
              <a:sym typeface="Wingdings" pitchFamily="2" charset="2"/>
            </a:endParaRPr>
          </a:p>
        </p:txBody>
      </p:sp>
      <p:sp>
        <p:nvSpPr>
          <p:cNvPr id="7" name="직사각형 6">
            <a:extLst>
              <a:ext uri="{FF2B5EF4-FFF2-40B4-BE49-F238E27FC236}">
                <a16:creationId xmlns:a16="http://schemas.microsoft.com/office/drawing/2014/main" id="{FE50675D-7E2D-44B3-BB6A-D792D47612BD}"/>
              </a:ext>
            </a:extLst>
          </p:cNvPr>
          <p:cNvSpPr/>
          <p:nvPr/>
        </p:nvSpPr>
        <p:spPr>
          <a:xfrm>
            <a:off x="246187" y="3205742"/>
            <a:ext cx="4176712" cy="9366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latinLnBrk="1" hangingPunct="1">
              <a:spcBef>
                <a:spcPts val="0"/>
              </a:spcBef>
              <a:spcAft>
                <a:spcPts val="0"/>
              </a:spcAft>
              <a:defRPr/>
            </a:pPr>
            <a:endParaRPr lang="ko-KR" altLang="en-US" dirty="0"/>
          </a:p>
        </p:txBody>
      </p:sp>
      <p:sp>
        <p:nvSpPr>
          <p:cNvPr id="8" name="직사각형 7">
            <a:extLst>
              <a:ext uri="{FF2B5EF4-FFF2-40B4-BE49-F238E27FC236}">
                <a16:creationId xmlns:a16="http://schemas.microsoft.com/office/drawing/2014/main" id="{39EDC756-D8EB-41B9-87AC-CD83F60A22A0}"/>
              </a:ext>
            </a:extLst>
          </p:cNvPr>
          <p:cNvSpPr/>
          <p:nvPr/>
        </p:nvSpPr>
        <p:spPr>
          <a:xfrm>
            <a:off x="287462" y="4845630"/>
            <a:ext cx="4037012" cy="498475"/>
          </a:xfrm>
          <a:prstGeom prst="rect">
            <a:avLst/>
          </a:prstGeom>
          <a:solidFill>
            <a:srgbClr val="FFFF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latinLnBrk="1" hangingPunct="1">
              <a:spcBef>
                <a:spcPts val="0"/>
              </a:spcBef>
              <a:spcAft>
                <a:spcPts val="0"/>
              </a:spcAft>
              <a:defRPr/>
            </a:pPr>
            <a:endParaRPr lang="ko-KR" altLang="en-US"/>
          </a:p>
        </p:txBody>
      </p:sp>
      <p:sp>
        <p:nvSpPr>
          <p:cNvPr id="9" name="직사각형 8">
            <a:extLst>
              <a:ext uri="{FF2B5EF4-FFF2-40B4-BE49-F238E27FC236}">
                <a16:creationId xmlns:a16="http://schemas.microsoft.com/office/drawing/2014/main" id="{4C1150AE-174D-483A-B610-3517AF1B9DB7}"/>
              </a:ext>
            </a:extLst>
          </p:cNvPr>
          <p:cNvSpPr/>
          <p:nvPr/>
        </p:nvSpPr>
        <p:spPr>
          <a:xfrm>
            <a:off x="5256337" y="2399292"/>
            <a:ext cx="3656012" cy="523875"/>
          </a:xfrm>
          <a:prstGeom prst="rect">
            <a:avLst/>
          </a:prstGeom>
          <a:solidFill>
            <a:srgbClr val="FFFF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latinLnBrk="1" hangingPunct="1">
              <a:spcBef>
                <a:spcPts val="0"/>
              </a:spcBef>
              <a:spcAft>
                <a:spcPts val="0"/>
              </a:spcAft>
              <a:defRPr/>
            </a:pPr>
            <a:endParaRPr lang="ko-KR" altLang="en-US"/>
          </a:p>
        </p:txBody>
      </p:sp>
      <p:sp>
        <p:nvSpPr>
          <p:cNvPr id="10" name="TextBox 8">
            <a:extLst>
              <a:ext uri="{FF2B5EF4-FFF2-40B4-BE49-F238E27FC236}">
                <a16:creationId xmlns:a16="http://schemas.microsoft.com/office/drawing/2014/main" id="{826A0D4D-8F6F-4229-9C40-7FF5F6A0BFE2}"/>
              </a:ext>
            </a:extLst>
          </p:cNvPr>
          <p:cNvSpPr txBox="1"/>
          <p:nvPr/>
        </p:nvSpPr>
        <p:spPr>
          <a:xfrm>
            <a:off x="251520" y="44624"/>
            <a:ext cx="6768752" cy="338554"/>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600" b="1" dirty="0">
                <a:solidFill>
                  <a:schemeClr val="bg1"/>
                </a:solidFill>
                <a:latin typeface="+mn-ea"/>
              </a:rPr>
              <a:t>5-1. ‘20</a:t>
            </a:r>
            <a:r>
              <a:rPr lang="ko-KR" altLang="en-US" sz="1600" b="1" dirty="0">
                <a:solidFill>
                  <a:schemeClr val="bg1"/>
                </a:solidFill>
                <a:latin typeface="+mn-ea"/>
              </a:rPr>
              <a:t>년 </a:t>
            </a:r>
            <a:r>
              <a:rPr lang="en-US" altLang="ko-KR" sz="1600" b="1" dirty="0">
                <a:solidFill>
                  <a:schemeClr val="bg1"/>
                </a:solidFill>
                <a:latin typeface="+mn-ea"/>
              </a:rPr>
              <a:t>5.15 </a:t>
            </a:r>
            <a:r>
              <a:rPr lang="ko-KR" altLang="en-US" sz="1600" b="1" dirty="0">
                <a:solidFill>
                  <a:schemeClr val="bg1"/>
                </a:solidFill>
                <a:latin typeface="+mn-ea"/>
              </a:rPr>
              <a:t>대책의 문제점</a:t>
            </a:r>
          </a:p>
        </p:txBody>
      </p:sp>
      <p:sp>
        <p:nvSpPr>
          <p:cNvPr id="11" name="오각형 21">
            <a:extLst>
              <a:ext uri="{FF2B5EF4-FFF2-40B4-BE49-F238E27FC236}">
                <a16:creationId xmlns:a16="http://schemas.microsoft.com/office/drawing/2014/main" id="{DE9270EF-E7AE-43E9-8FED-EA3919B6F012}"/>
              </a:ext>
            </a:extLst>
          </p:cNvPr>
          <p:cNvSpPr/>
          <p:nvPr/>
        </p:nvSpPr>
        <p:spPr>
          <a:xfrm>
            <a:off x="6609059" y="86841"/>
            <a:ext cx="740133" cy="296338"/>
          </a:xfrm>
          <a:prstGeom prst="homePlate">
            <a:avLst>
              <a:gd name="adj" fmla="val 27608"/>
            </a:avLst>
          </a:prstGeom>
          <a:noFill/>
          <a:ln w="9525"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Define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Measure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12" name="갈매기형 수장 23">
            <a:extLst>
              <a:ext uri="{FF2B5EF4-FFF2-40B4-BE49-F238E27FC236}">
                <a16:creationId xmlns:a16="http://schemas.microsoft.com/office/drawing/2014/main" id="{1EBCB1DA-EDBA-4C87-980D-4A4490E96F50}"/>
              </a:ext>
            </a:extLst>
          </p:cNvPr>
          <p:cNvSpPr/>
          <p:nvPr/>
        </p:nvSpPr>
        <p:spPr>
          <a:xfrm>
            <a:off x="7329140" y="86841"/>
            <a:ext cx="752203" cy="296338"/>
          </a:xfrm>
          <a:prstGeom prst="chevron">
            <a:avLst>
              <a:gd name="adj" fmla="val 27608"/>
            </a:avLst>
          </a:prstGeom>
          <a:noFill/>
          <a:ln w="19050" cap="flat" cmpd="sng" algn="ctr">
            <a:solidFill>
              <a:schemeClr val="accent6"/>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rPr>
              <a:t>Analyze</a:t>
            </a:r>
            <a:endParaRPr kumimoji="0" lang="ko-KR" altLang="en-US"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endParaRPr>
          </a:p>
        </p:txBody>
      </p:sp>
      <p:sp>
        <p:nvSpPr>
          <p:cNvPr id="13" name="갈매기형 수장 24">
            <a:extLst>
              <a:ext uri="{FF2B5EF4-FFF2-40B4-BE49-F238E27FC236}">
                <a16:creationId xmlns:a16="http://schemas.microsoft.com/office/drawing/2014/main" id="{A6F7522B-5844-4DA1-B46F-D3DD0C7D2CB4}"/>
              </a:ext>
            </a:extLst>
          </p:cNvPr>
          <p:cNvSpPr/>
          <p:nvPr/>
        </p:nvSpPr>
        <p:spPr>
          <a:xfrm>
            <a:off x="8068269" y="86841"/>
            <a:ext cx="752203" cy="296338"/>
          </a:xfrm>
          <a:prstGeom prst="chevron">
            <a:avLst>
              <a:gd name="adj" fmla="val 27608"/>
            </a:avLst>
          </a:prstGeom>
          <a:noFill/>
          <a:ln w="9525" cap="flat" cmpd="sng" algn="ctr">
            <a:solidFill>
              <a:srgbClr val="FFFFFF"/>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rgbClr val="FFFFFF"/>
                </a:solidFill>
                <a:effectLst/>
                <a:uLnTx/>
                <a:uFillTx/>
                <a:latin typeface="맑은 고딕"/>
                <a:ea typeface="맑은 고딕" panose="020B0503020000020004" pitchFamily="50" charset="-127"/>
                <a:cs typeface="+mn-cs"/>
              </a:rPr>
              <a:t>Improve</a:t>
            </a:r>
            <a:endParaRPr kumimoji="0" lang="ko-KR" altLang="en-US" sz="900" i="0" u="none" strike="noStrike" kern="0" cap="none" spc="0" normalizeH="0" baseline="0" noProof="0" dirty="0">
              <a:ln>
                <a:noFill/>
              </a:ln>
              <a:solidFill>
                <a:srgbClr val="FFFFFF"/>
              </a:solidFill>
              <a:effectLst/>
              <a:uLnTx/>
              <a:uFillTx/>
              <a:latin typeface="맑은 고딕"/>
              <a:ea typeface="맑은 고딕" panose="020B0503020000020004" pitchFamily="50" charset="-127"/>
              <a:cs typeface="+mn-cs"/>
            </a:endParaRPr>
          </a:p>
        </p:txBody>
      </p:sp>
      <p:sp>
        <p:nvSpPr>
          <p:cNvPr id="14" name="TextBox 13">
            <a:extLst>
              <a:ext uri="{FF2B5EF4-FFF2-40B4-BE49-F238E27FC236}">
                <a16:creationId xmlns:a16="http://schemas.microsoft.com/office/drawing/2014/main" id="{8B11A96D-84B0-403E-BBE4-026DB3048CF2}"/>
              </a:ext>
            </a:extLst>
          </p:cNvPr>
          <p:cNvSpPr txBox="1"/>
          <p:nvPr/>
        </p:nvSpPr>
        <p:spPr>
          <a:xfrm>
            <a:off x="287462" y="418353"/>
            <a:ext cx="8533010" cy="645818"/>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ko-KR" altLang="en-US" sz="1300" b="1" i="0" u="none" strike="noStrike" kern="0" cap="none" spc="0" normalizeH="0" baseline="0" noProof="0" dirty="0">
                <a:ln>
                  <a:noFill/>
                </a:ln>
                <a:solidFill>
                  <a:srgbClr val="FF0000"/>
                </a:solidFill>
                <a:uLnTx/>
                <a:uFillTx/>
                <a:latin typeface="HY헤드라인M" panose="02030600000101010101" pitchFamily="18" charset="-127"/>
                <a:ea typeface="HY헤드라인M" panose="02030600000101010101" pitchFamily="18" charset="-127"/>
              </a:rPr>
              <a:t>계좌 압류 및 私기성 문제에만 집중</a:t>
            </a:r>
            <a:r>
              <a:rPr kumimoji="0" lang="en-US" altLang="ko-KR" sz="1300" b="1" i="0" u="none" strike="noStrike" kern="0" cap="none" spc="0" normalizeH="0" baseline="0" noProof="0" dirty="0">
                <a:ln>
                  <a:noFill/>
                </a:ln>
                <a:solidFill>
                  <a:srgbClr val="FF0000"/>
                </a:solidFill>
                <a:uLnTx/>
                <a:uFillTx/>
                <a:latin typeface="HY헤드라인M" panose="02030600000101010101" pitchFamily="18" charset="-127"/>
                <a:ea typeface="HY헤드라인M" panose="02030600000101010101" pitchFamily="18" charset="-127"/>
              </a:rPr>
              <a:t>, ⇒ </a:t>
            </a:r>
            <a:r>
              <a:rPr kumimoji="0" lang="ko-KR" altLang="en-US" sz="1300" b="1" i="0" u="none" strike="noStrike" kern="0" cap="none" spc="0" normalizeH="0" baseline="0" noProof="0" dirty="0">
                <a:ln>
                  <a:noFill/>
                </a:ln>
                <a:solidFill>
                  <a:srgbClr val="FF0000"/>
                </a:solidFill>
                <a:uLnTx/>
                <a:uFillTx/>
                <a:latin typeface="HY헤드라인M" panose="02030600000101010101" pitchFamily="18" charset="-127"/>
                <a:ea typeface="HY헤드라인M" panose="02030600000101010101" pitchFamily="18" charset="-127"/>
              </a:rPr>
              <a:t>공사대금 </a:t>
            </a:r>
            <a:r>
              <a:rPr kumimoji="0" lang="ko-KR" altLang="en-US" sz="1300" b="1" i="0" u="none" strike="noStrike" kern="0" cap="none" spc="0" normalizeH="0" baseline="0" noProof="0" dirty="0" err="1">
                <a:ln>
                  <a:noFill/>
                </a:ln>
                <a:solidFill>
                  <a:srgbClr val="FF0000"/>
                </a:solidFill>
                <a:uLnTx/>
                <a:uFillTx/>
                <a:latin typeface="HY헤드라인M" panose="02030600000101010101" pitchFamily="18" charset="-127"/>
                <a:ea typeface="HY헤드라인M" panose="02030600000101010101" pitchFamily="18" charset="-127"/>
              </a:rPr>
              <a:t>채권가압류</a:t>
            </a:r>
            <a:r>
              <a:rPr kumimoji="0" lang="ko-KR" altLang="en-US" sz="1300" b="1" i="0" u="none" strike="noStrike" kern="0" cap="none" spc="0" normalizeH="0" baseline="0" noProof="0" dirty="0">
                <a:ln>
                  <a:noFill/>
                </a:ln>
                <a:solidFill>
                  <a:srgbClr val="FF0000"/>
                </a:solidFill>
                <a:uLnTx/>
                <a:uFillTx/>
                <a:latin typeface="HY헤드라인M" panose="02030600000101010101" pitchFamily="18" charset="-127"/>
                <a:ea typeface="HY헤드라인M" panose="02030600000101010101" pitchFamily="18" charset="-127"/>
              </a:rPr>
              <a:t> 및 건설사의 회생 등에 의한 체불문제 논의 대상 제외 </a:t>
            </a:r>
            <a:br>
              <a:rPr kumimoji="0" lang="en-US" altLang="ko-KR" sz="1300" b="1" i="0" u="none" strike="noStrike" kern="0" cap="none" spc="0" normalizeH="0" baseline="0" noProof="0" dirty="0">
                <a:ln>
                  <a:noFill/>
                </a:ln>
                <a:solidFill>
                  <a:srgbClr val="FF0000"/>
                </a:solidFill>
                <a:uLnTx/>
                <a:uFillTx/>
                <a:latin typeface="HY헤드라인M" panose="02030600000101010101" pitchFamily="18" charset="-127"/>
                <a:ea typeface="HY헤드라인M" panose="02030600000101010101" pitchFamily="18" charset="-127"/>
              </a:rPr>
            </a:br>
            <a:r>
              <a:rPr lang="en-US" altLang="ko-KR" sz="1300" b="1" kern="0" dirty="0">
                <a:solidFill>
                  <a:srgbClr val="FF0000"/>
                </a:solidFill>
                <a:latin typeface="HY헤드라인M" panose="02030600000101010101" pitchFamily="18" charset="-127"/>
                <a:ea typeface="HY헤드라인M" panose="02030600000101010101" pitchFamily="18" charset="-127"/>
              </a:rPr>
              <a:t>⇒</a:t>
            </a:r>
            <a:r>
              <a:rPr kumimoji="0" lang="en-US" altLang="ko-KR" sz="1300" b="1" i="0" u="none" strike="noStrike" kern="0" cap="none" spc="0" normalizeH="0" baseline="0" noProof="0" dirty="0">
                <a:ln>
                  <a:noFill/>
                </a:ln>
                <a:solidFill>
                  <a:srgbClr val="FF0000"/>
                </a:solidFill>
                <a:uLnTx/>
                <a:uFillTx/>
                <a:latin typeface="HY헤드라인M" panose="02030600000101010101" pitchFamily="18" charset="-127"/>
                <a:ea typeface="HY헤드라인M" panose="02030600000101010101" pitchFamily="18" charset="-127"/>
              </a:rPr>
              <a:t> </a:t>
            </a:r>
            <a:r>
              <a:rPr kumimoji="0" lang="ko-KR" altLang="en-US" sz="1300" b="1" i="0" u="none" strike="noStrike" kern="0" cap="none" spc="0" normalizeH="0" baseline="0" noProof="0" dirty="0">
                <a:ln>
                  <a:noFill/>
                </a:ln>
                <a:solidFill>
                  <a:srgbClr val="FF0000"/>
                </a:solidFill>
                <a:uLnTx/>
                <a:uFillTx/>
                <a:latin typeface="HY헤드라인M" panose="02030600000101010101" pitchFamily="18" charset="-127"/>
                <a:ea typeface="HY헤드라인M" panose="02030600000101010101" pitchFamily="18" charset="-127"/>
              </a:rPr>
              <a:t>체불문제 지속적으로 증가 </a:t>
            </a:r>
            <a:r>
              <a:rPr kumimoji="0" lang="en-US" altLang="ko-KR" sz="1300" b="1" i="0" u="none" strike="noStrike" kern="0" cap="none" spc="0" normalizeH="0" baseline="0" noProof="0" dirty="0">
                <a:ln>
                  <a:noFill/>
                </a:ln>
                <a:solidFill>
                  <a:srgbClr val="FF0000"/>
                </a:solidFill>
                <a:uLnTx/>
                <a:uFillTx/>
                <a:latin typeface="HY헤드라인M" panose="02030600000101010101" pitchFamily="18" charset="-127"/>
                <a:ea typeface="HY헤드라인M" panose="02030600000101010101" pitchFamily="18" charset="-127"/>
              </a:rPr>
              <a:t>(</a:t>
            </a:r>
            <a:r>
              <a:rPr kumimoji="0" lang="ko-KR" altLang="en-US" sz="1300" b="1" i="0" u="none" strike="noStrike" kern="0" cap="none" spc="0" normalizeH="0" baseline="0" noProof="0" dirty="0">
                <a:ln>
                  <a:noFill/>
                </a:ln>
                <a:solidFill>
                  <a:srgbClr val="FF0000"/>
                </a:solidFill>
                <a:uLnTx/>
                <a:uFillTx/>
                <a:latin typeface="HY헤드라인M" panose="02030600000101010101" pitchFamily="18" charset="-127"/>
                <a:ea typeface="HY헤드라인M" panose="02030600000101010101" pitchFamily="18" charset="-127"/>
              </a:rPr>
              <a:t>십장 및 인력소개소 등 대리지급 문제 잔존</a:t>
            </a:r>
            <a:r>
              <a:rPr kumimoji="0" lang="en-US" altLang="ko-KR" sz="1300" b="1" i="0" u="none" strike="noStrike" kern="0" cap="none" spc="0" normalizeH="0" baseline="0" noProof="0" dirty="0">
                <a:ln>
                  <a:noFill/>
                </a:ln>
                <a:solidFill>
                  <a:srgbClr val="FF0000"/>
                </a:solidFill>
                <a:uLnTx/>
                <a:uFillTx/>
                <a:latin typeface="HY헤드라인M" panose="02030600000101010101" pitchFamily="18" charset="-127"/>
                <a:ea typeface="HY헤드라인M" panose="02030600000101010101" pitchFamily="18" charset="-127"/>
              </a:rPr>
              <a:t>)</a:t>
            </a:r>
          </a:p>
        </p:txBody>
      </p:sp>
    </p:spTree>
    <p:extLst>
      <p:ext uri="{BB962C8B-B14F-4D97-AF65-F5344CB8AC3E}">
        <p14:creationId xmlns:p14="http://schemas.microsoft.com/office/powerpoint/2010/main" val="17747565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오른쪽 화살표 80">
            <a:extLst>
              <a:ext uri="{FF2B5EF4-FFF2-40B4-BE49-F238E27FC236}">
                <a16:creationId xmlns:a16="http://schemas.microsoft.com/office/drawing/2014/main" id="{FD2A2995-243B-4A54-95F6-8DD8C57A4249}"/>
              </a:ext>
            </a:extLst>
          </p:cNvPr>
          <p:cNvSpPr/>
          <p:nvPr/>
        </p:nvSpPr>
        <p:spPr bwMode="auto">
          <a:xfrm rot="5400000">
            <a:off x="4470341" y="2418988"/>
            <a:ext cx="1275155" cy="368321"/>
          </a:xfrm>
          <a:prstGeom prst="rightArrow">
            <a:avLst/>
          </a:prstGeom>
          <a:gradFill flip="none" rotWithShape="1">
            <a:gsLst>
              <a:gs pos="0">
                <a:srgbClr val="FFFFFF"/>
              </a:gs>
              <a:gs pos="71000">
                <a:srgbClr val="1B2E5A">
                  <a:lumMod val="40000"/>
                  <a:lumOff val="60000"/>
                </a:srgbClr>
              </a:gs>
              <a:gs pos="100000">
                <a:srgbClr val="1B2E5A">
                  <a:lumMod val="50000"/>
                </a:srgbClr>
              </a:gs>
            </a:gsLst>
            <a:lin ang="0" scaled="1"/>
            <a:tileRect/>
          </a:gradFill>
          <a:ln w="9525">
            <a:noFill/>
            <a:miter lim="800000"/>
            <a:headEnd/>
            <a:tailEnd/>
          </a:ln>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endParaRPr kumimoji="0" lang="ko-KR" altLang="en-US" sz="1200" b="0" i="0" u="none" strike="noStrike" kern="0" cap="none" spc="0" normalizeH="0" baseline="0" noProof="0">
              <a:ln>
                <a:noFill/>
              </a:ln>
              <a:solidFill>
                <a:srgbClr val="000000"/>
              </a:solidFill>
              <a:effectLst/>
              <a:uLnTx/>
              <a:uFillTx/>
            </a:endParaRPr>
          </a:p>
        </p:txBody>
      </p:sp>
      <p:sp>
        <p:nvSpPr>
          <p:cNvPr id="45" name="TextBox 44">
            <a:extLst>
              <a:ext uri="{FF2B5EF4-FFF2-40B4-BE49-F238E27FC236}">
                <a16:creationId xmlns:a16="http://schemas.microsoft.com/office/drawing/2014/main" id="{5D303317-CDAF-44A8-8769-5DDF0326DF21}"/>
              </a:ext>
            </a:extLst>
          </p:cNvPr>
          <p:cNvSpPr txBox="1"/>
          <p:nvPr/>
        </p:nvSpPr>
        <p:spPr>
          <a:xfrm>
            <a:off x="241690" y="5632388"/>
            <a:ext cx="8956192" cy="1144984"/>
          </a:xfrm>
          <a:prstGeom prst="rect">
            <a:avLst/>
          </a:prstGeom>
        </p:spPr>
        <p:txBody>
          <a:bodyPr wrap="square" lIns="36000" tIns="36000" rIns="36000" bIns="36000" rtlCol="0">
            <a:spAutoFit/>
          </a:bodyPr>
          <a:lstStyle/>
          <a:p>
            <a:pPr marL="171450" marR="0" lvl="0" indent="-171450" defTabSz="91440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ko-KR" altLang="en-US" sz="1200" b="0" i="0" u="none" strike="noStrike" kern="0" cap="none" spc="0" normalizeH="0" baseline="0" noProof="0" dirty="0" err="1">
                <a:ln>
                  <a:noFill/>
                </a:ln>
                <a:solidFill>
                  <a:srgbClr val="000000"/>
                </a:solidFill>
                <a:effectLst/>
                <a:uLnTx/>
                <a:uFillTx/>
              </a:rPr>
              <a:t>도급대금</a:t>
            </a:r>
            <a:r>
              <a:rPr kumimoji="0" lang="en-US" altLang="ko-KR" sz="1200" b="0" i="0" u="none" strike="noStrike" kern="0" cap="none" spc="0" normalizeH="0" baseline="0" noProof="0" dirty="0">
                <a:ln>
                  <a:noFill/>
                </a:ln>
                <a:solidFill>
                  <a:srgbClr val="000000"/>
                </a:solidFill>
                <a:effectLst/>
                <a:uLnTx/>
                <a:uFillTx/>
              </a:rPr>
              <a:t>, </a:t>
            </a:r>
            <a:r>
              <a:rPr kumimoji="0" lang="ko-KR" altLang="en-US" sz="1200" b="0" i="0" u="none" strike="noStrike" kern="0" cap="none" spc="0" normalizeH="0" baseline="0" noProof="0" dirty="0">
                <a:ln>
                  <a:noFill/>
                </a:ln>
                <a:solidFill>
                  <a:srgbClr val="000000"/>
                </a:solidFill>
                <a:effectLst/>
                <a:uLnTx/>
                <a:uFillTx/>
              </a:rPr>
              <a:t>하도급대금 등 공사대금 청구 채권 가압류 →  도급대금 지급</a:t>
            </a:r>
            <a:r>
              <a:rPr kumimoji="0" lang="en-US" altLang="ko-KR" sz="1200" b="0" i="0" u="none" strike="noStrike" kern="0" cap="none" spc="0" normalizeH="0" baseline="0" noProof="0" dirty="0">
                <a:ln>
                  <a:noFill/>
                </a:ln>
                <a:solidFill>
                  <a:srgbClr val="000000"/>
                </a:solidFill>
                <a:effectLst/>
                <a:uLnTx/>
                <a:uFillTx/>
              </a:rPr>
              <a:t>(</a:t>
            </a:r>
            <a:r>
              <a:rPr kumimoji="0" lang="ko-KR" altLang="en-US" sz="1200" b="0" i="0" u="none" strike="noStrike" kern="0" cap="none" spc="0" normalizeH="0" baseline="0" noProof="0" dirty="0">
                <a:ln>
                  <a:noFill/>
                </a:ln>
                <a:solidFill>
                  <a:srgbClr val="000000"/>
                </a:solidFill>
                <a:effectLst/>
                <a:uLnTx/>
                <a:uFillTx/>
              </a:rPr>
              <a:t>하도급지킴이 계좌 입금</a:t>
            </a:r>
            <a:r>
              <a:rPr kumimoji="0" lang="en-US" altLang="ko-KR" sz="1200" b="0" i="0" u="none" strike="noStrike" kern="0" cap="none" spc="0" normalizeH="0" baseline="0" noProof="0" dirty="0">
                <a:ln>
                  <a:noFill/>
                </a:ln>
                <a:solidFill>
                  <a:srgbClr val="000000"/>
                </a:solidFill>
                <a:effectLst/>
                <a:uLnTx/>
                <a:uFillTx/>
              </a:rPr>
              <a:t>)</a:t>
            </a:r>
            <a:r>
              <a:rPr kumimoji="0" lang="ko-KR" altLang="en-US" sz="1200" b="0" i="0" u="none" strike="noStrike" kern="0" cap="none" spc="0" normalizeH="0" baseline="0" noProof="0" dirty="0">
                <a:ln>
                  <a:noFill/>
                </a:ln>
                <a:solidFill>
                  <a:srgbClr val="000000"/>
                </a:solidFill>
                <a:effectLst/>
                <a:uLnTx/>
                <a:uFillTx/>
              </a:rPr>
              <a:t> 및 직접지급 불가</a:t>
            </a:r>
            <a:endParaRPr kumimoji="0" lang="en-US" altLang="ko-KR" sz="1200" b="0" i="0" u="none" strike="noStrike" kern="0" cap="none" spc="0" normalizeH="0" baseline="0" noProof="0" dirty="0">
              <a:ln>
                <a:noFill/>
              </a:ln>
              <a:solidFill>
                <a:srgbClr val="000000"/>
              </a:solidFill>
              <a:effectLst/>
              <a:uLnTx/>
              <a:uFillTx/>
            </a:endParaRPr>
          </a:p>
          <a:p>
            <a:pPr marL="171450" marR="0" lvl="0" indent="-171450" defTabSz="91440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ko-KR" altLang="en-US" sz="1200" b="0" i="0" u="none" strike="noStrike" kern="0" cap="none" spc="0" normalizeH="0" baseline="0" noProof="0" dirty="0">
                <a:ln>
                  <a:noFill/>
                </a:ln>
                <a:solidFill>
                  <a:srgbClr val="000000"/>
                </a:solidFill>
                <a:effectLst/>
                <a:uLnTx/>
                <a:uFillTx/>
              </a:rPr>
              <a:t>도급계약 </a:t>
            </a:r>
            <a:r>
              <a:rPr kumimoji="0" lang="ko-KR" altLang="en-US" sz="1200" b="0" i="0" u="none" strike="noStrike" kern="0" cap="none" spc="0" normalizeH="0" baseline="0" noProof="0" dirty="0" err="1">
                <a:ln>
                  <a:noFill/>
                </a:ln>
                <a:solidFill>
                  <a:srgbClr val="000000"/>
                </a:solidFill>
                <a:effectLst/>
                <a:uLnTx/>
                <a:uFillTx/>
              </a:rPr>
              <a:t>체결시</a:t>
            </a:r>
            <a:r>
              <a:rPr kumimoji="0" lang="ko-KR" altLang="en-US" sz="1200" b="0" i="0" u="none" strike="noStrike" kern="0" cap="none" spc="0" normalizeH="0" baseline="0" noProof="0" dirty="0">
                <a:ln>
                  <a:noFill/>
                </a:ln>
                <a:solidFill>
                  <a:srgbClr val="000000"/>
                </a:solidFill>
                <a:effectLst/>
                <a:uLnTx/>
                <a:uFillTx/>
              </a:rPr>
              <a:t> 직접지급 합의를 하더라도</a:t>
            </a:r>
            <a:r>
              <a:rPr kumimoji="0" lang="en-US" altLang="ko-KR" sz="1200" b="0" i="0" u="none" strike="noStrike" kern="0" cap="none" spc="0" normalizeH="0" baseline="0" noProof="0" dirty="0">
                <a:ln>
                  <a:noFill/>
                </a:ln>
                <a:solidFill>
                  <a:srgbClr val="000000"/>
                </a:solidFill>
                <a:effectLst/>
                <a:uLnTx/>
                <a:uFillTx/>
              </a:rPr>
              <a:t>, </a:t>
            </a:r>
            <a:r>
              <a:rPr kumimoji="0" lang="ko-KR" altLang="en-US" sz="1200" b="0" i="0" u="none" strike="noStrike" kern="0" cap="none" spc="0" normalizeH="0" baseline="0" noProof="0" dirty="0">
                <a:ln>
                  <a:noFill/>
                </a:ln>
                <a:solidFill>
                  <a:srgbClr val="000000"/>
                </a:solidFill>
                <a:effectLst/>
                <a:uLnTx/>
                <a:uFillTx/>
              </a:rPr>
              <a:t>가압류 접수 시점 이후 발생되는 장래 공사대금 직접지급 불가</a:t>
            </a:r>
            <a:endParaRPr kumimoji="0" lang="en-US" altLang="ko-KR" sz="1200" b="0" i="0" u="none" strike="noStrike" kern="0" cap="none" spc="0" normalizeH="0" baseline="0" noProof="0" dirty="0">
              <a:ln>
                <a:noFill/>
              </a:ln>
              <a:solidFill>
                <a:srgbClr val="000000"/>
              </a:solidFill>
              <a:effectLst/>
              <a:uLnTx/>
              <a:uFillTx/>
            </a:endParaRPr>
          </a:p>
          <a:p>
            <a:pPr marL="171450" marR="0" lvl="0" indent="-171450" defTabSz="91440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ko-KR" altLang="en-US" sz="1200" b="0" i="0" u="none" strike="noStrike" kern="0" cap="none" spc="0" normalizeH="0" baseline="0" noProof="0" dirty="0">
                <a:ln>
                  <a:noFill/>
                </a:ln>
                <a:solidFill>
                  <a:srgbClr val="000000"/>
                </a:solidFill>
                <a:effectLst/>
                <a:uLnTx/>
                <a:uFillTx/>
              </a:rPr>
              <a:t>지급주기</a:t>
            </a:r>
            <a:r>
              <a:rPr kumimoji="0" lang="en-US" altLang="ko-KR" sz="1200" b="0" i="0" u="none" strike="noStrike" kern="0" cap="none" spc="0" normalizeH="0" baseline="0" noProof="0" dirty="0">
                <a:ln>
                  <a:noFill/>
                </a:ln>
                <a:solidFill>
                  <a:srgbClr val="000000"/>
                </a:solidFill>
                <a:effectLst/>
                <a:uLnTx/>
                <a:uFillTx/>
              </a:rPr>
              <a:t>(</a:t>
            </a:r>
            <a:r>
              <a:rPr kumimoji="0" lang="ko-KR" altLang="en-US" sz="900" b="0" i="0" u="none" strike="noStrike" kern="0" cap="none" spc="0" normalizeH="0" baseline="0" noProof="0" dirty="0">
                <a:ln>
                  <a:noFill/>
                </a:ln>
                <a:solidFill>
                  <a:srgbClr val="000000"/>
                </a:solidFill>
                <a:effectLst/>
                <a:uLnTx/>
                <a:uFillTx/>
              </a:rPr>
              <a:t>하도급대금 </a:t>
            </a:r>
            <a:r>
              <a:rPr kumimoji="0" lang="en-US" altLang="ko-KR" sz="900" b="0" i="0" u="none" strike="noStrike" kern="0" cap="none" spc="0" normalizeH="0" baseline="0" noProof="0" dirty="0">
                <a:ln>
                  <a:noFill/>
                </a:ln>
                <a:solidFill>
                  <a:srgbClr val="000000"/>
                </a:solidFill>
                <a:effectLst/>
                <a:uLnTx/>
                <a:uFillTx/>
              </a:rPr>
              <a:t>: </a:t>
            </a:r>
            <a:r>
              <a:rPr kumimoji="0" lang="ko-KR" altLang="en-US" sz="900" b="0" i="0" u="none" strike="noStrike" kern="0" cap="none" spc="0" normalizeH="0" baseline="0" noProof="0" dirty="0">
                <a:ln>
                  <a:noFill/>
                </a:ln>
                <a:solidFill>
                  <a:srgbClr val="000000"/>
                </a:solidFill>
                <a:effectLst/>
                <a:uLnTx/>
                <a:uFillTx/>
              </a:rPr>
              <a:t>매월</a:t>
            </a:r>
            <a:r>
              <a:rPr kumimoji="0" lang="en-US" altLang="ko-KR" sz="900" b="0" i="0" u="none" strike="noStrike" kern="0" cap="none" spc="0" normalizeH="0" baseline="0" noProof="0" dirty="0">
                <a:ln>
                  <a:noFill/>
                </a:ln>
                <a:solidFill>
                  <a:srgbClr val="000000"/>
                </a:solidFill>
                <a:effectLst/>
                <a:uLnTx/>
                <a:uFillTx/>
              </a:rPr>
              <a:t>, </a:t>
            </a:r>
            <a:r>
              <a:rPr kumimoji="0" lang="ko-KR" altLang="en-US" sz="900" b="0" i="0" u="none" strike="noStrike" kern="0" cap="none" spc="0" normalizeH="0" baseline="0" noProof="0" dirty="0" err="1">
                <a:ln>
                  <a:noFill/>
                </a:ln>
                <a:solidFill>
                  <a:srgbClr val="000000"/>
                </a:solidFill>
                <a:effectLst/>
                <a:uLnTx/>
                <a:uFillTx/>
              </a:rPr>
              <a:t>도급대금</a:t>
            </a:r>
            <a:r>
              <a:rPr kumimoji="0" lang="ko-KR" altLang="en-US" sz="900" b="0" i="0" u="none" strike="noStrike" kern="0" cap="none" spc="0" normalizeH="0" baseline="0" noProof="0" dirty="0">
                <a:ln>
                  <a:noFill/>
                </a:ln>
                <a:solidFill>
                  <a:srgbClr val="000000"/>
                </a:solidFill>
                <a:effectLst/>
                <a:uLnTx/>
                <a:uFillTx/>
              </a:rPr>
              <a:t> </a:t>
            </a:r>
            <a:r>
              <a:rPr kumimoji="0" lang="en-US" altLang="ko-KR" sz="900" b="0" i="0" u="none" strike="noStrike" kern="0" cap="none" spc="0" normalizeH="0" baseline="0" noProof="0" dirty="0">
                <a:ln>
                  <a:noFill/>
                </a:ln>
                <a:solidFill>
                  <a:srgbClr val="000000"/>
                </a:solidFill>
                <a:effectLst/>
                <a:uLnTx/>
                <a:uFillTx/>
              </a:rPr>
              <a:t>:</a:t>
            </a:r>
            <a:r>
              <a:rPr kumimoji="0" lang="ko-KR" altLang="en-US" sz="900" b="0" i="0" u="none" strike="noStrike" kern="0" cap="none" spc="0" normalizeH="0" baseline="0" noProof="0" dirty="0">
                <a:ln>
                  <a:noFill/>
                </a:ln>
                <a:solidFill>
                  <a:srgbClr val="000000"/>
                </a:solidFill>
                <a:effectLst/>
                <a:uLnTx/>
                <a:uFillTx/>
              </a:rPr>
              <a:t> </a:t>
            </a:r>
            <a:r>
              <a:rPr kumimoji="0" lang="en-US" altLang="ko-KR" sz="900" b="0" i="0" u="none" strike="noStrike" kern="0" cap="none" spc="0" normalizeH="0" baseline="0" noProof="0" dirty="0">
                <a:ln>
                  <a:noFill/>
                </a:ln>
                <a:solidFill>
                  <a:srgbClr val="000000"/>
                </a:solidFill>
                <a:effectLst/>
                <a:uLnTx/>
                <a:uFillTx/>
              </a:rPr>
              <a:t>3</a:t>
            </a:r>
            <a:r>
              <a:rPr kumimoji="0" lang="ko-KR" altLang="en-US" sz="900" b="0" i="0" u="none" strike="noStrike" kern="0" cap="none" spc="0" normalizeH="0" baseline="0" noProof="0" dirty="0">
                <a:ln>
                  <a:noFill/>
                </a:ln>
                <a:solidFill>
                  <a:srgbClr val="000000"/>
                </a:solidFill>
                <a:effectLst/>
                <a:uLnTx/>
                <a:uFillTx/>
              </a:rPr>
              <a:t>개월</a:t>
            </a:r>
            <a:r>
              <a:rPr kumimoji="0" lang="en-US" altLang="ko-KR" sz="1200" b="0" i="0" u="none" strike="noStrike" kern="0" cap="none" spc="0" normalizeH="0" baseline="0" noProof="0" dirty="0">
                <a:ln>
                  <a:noFill/>
                </a:ln>
                <a:solidFill>
                  <a:srgbClr val="000000"/>
                </a:solidFill>
                <a:effectLst/>
                <a:uLnTx/>
                <a:uFillTx/>
              </a:rPr>
              <a:t>) </a:t>
            </a:r>
            <a:r>
              <a:rPr kumimoji="0" lang="ko-KR" altLang="en-US" sz="1200" b="0" i="0" u="none" strike="noStrike" kern="0" cap="none" spc="0" normalizeH="0" baseline="0" noProof="0" dirty="0">
                <a:ln>
                  <a:noFill/>
                </a:ln>
                <a:solidFill>
                  <a:srgbClr val="000000"/>
                </a:solidFill>
                <a:effectLst/>
                <a:uLnTx/>
                <a:uFillTx/>
              </a:rPr>
              <a:t>및 지급시점 차이로 인해 </a:t>
            </a:r>
            <a:r>
              <a:rPr lang="ko-KR" altLang="en-US" sz="1200" kern="0" dirty="0">
                <a:solidFill>
                  <a:srgbClr val="000000"/>
                </a:solidFill>
              </a:rPr>
              <a:t>원사업자가</a:t>
            </a:r>
            <a:r>
              <a:rPr kumimoji="0" lang="ko-KR" altLang="en-US" sz="1200" b="0" i="0" u="none" strike="noStrike" kern="0" cap="none" spc="0" normalizeH="0" baseline="0" noProof="0" dirty="0">
                <a:ln>
                  <a:noFill/>
                </a:ln>
                <a:solidFill>
                  <a:srgbClr val="000000"/>
                </a:solidFill>
                <a:effectLst/>
                <a:uLnTx/>
                <a:uFillTx/>
              </a:rPr>
              <a:t> 선지급하는 기성</a:t>
            </a:r>
            <a:r>
              <a:rPr kumimoji="0" lang="en-US" altLang="ko-KR" sz="1200" b="0" i="0" u="none" strike="noStrike" kern="0" cap="none" spc="0" normalizeH="0" baseline="0" noProof="0" dirty="0">
                <a:ln>
                  <a:noFill/>
                </a:ln>
                <a:solidFill>
                  <a:srgbClr val="000000"/>
                </a:solidFill>
                <a:effectLst/>
                <a:uLnTx/>
                <a:uFillTx/>
              </a:rPr>
              <a:t>(“</a:t>
            </a:r>
            <a:r>
              <a:rPr kumimoji="0" lang="ko-KR" altLang="en-US" sz="1200" b="0" i="0" u="none" strike="noStrike" kern="0" cap="none" spc="0" normalizeH="0" baseline="0" noProof="0" dirty="0">
                <a:ln>
                  <a:noFill/>
                </a:ln>
                <a:solidFill>
                  <a:srgbClr val="000000"/>
                </a:solidFill>
                <a:effectLst/>
                <a:uLnTx/>
                <a:uFillTx/>
              </a:rPr>
              <a:t>私기성</a:t>
            </a:r>
            <a:r>
              <a:rPr kumimoji="0" lang="en-US" altLang="ko-KR" sz="1200" b="0" i="0" u="none" strike="noStrike" kern="0" cap="none" spc="0" normalizeH="0" baseline="0" noProof="0" dirty="0">
                <a:ln>
                  <a:noFill/>
                </a:ln>
                <a:solidFill>
                  <a:srgbClr val="000000"/>
                </a:solidFill>
                <a:effectLst/>
                <a:uLnTx/>
                <a:uFillTx/>
              </a:rPr>
              <a:t>”)</a:t>
            </a:r>
            <a:r>
              <a:rPr kumimoji="0" lang="ko-KR" altLang="en-US" sz="1200" b="0" i="0" u="none" strike="noStrike" kern="0" cap="none" spc="0" normalizeH="0" baseline="0" noProof="0" dirty="0">
                <a:ln>
                  <a:noFill/>
                </a:ln>
                <a:solidFill>
                  <a:srgbClr val="000000"/>
                </a:solidFill>
                <a:effectLst/>
                <a:uLnTx/>
                <a:uFillTx/>
              </a:rPr>
              <a:t> 적용 불가</a:t>
            </a:r>
            <a:endParaRPr kumimoji="0" lang="en-US" altLang="ko-KR" sz="1200" b="0" i="0" u="none" strike="noStrike" kern="0" cap="none" spc="0" normalizeH="0" baseline="0" noProof="0" dirty="0">
              <a:ln>
                <a:noFill/>
              </a:ln>
              <a:solidFill>
                <a:srgbClr val="000000"/>
              </a:solidFill>
              <a:effectLst/>
              <a:uLnTx/>
              <a:uFillTx/>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en-US" altLang="ko-KR" sz="12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rPr>
              <a:t>⇒ </a:t>
            </a:r>
            <a:r>
              <a:rPr kumimoji="0" lang="ko-KR" altLang="en-US" sz="12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rPr>
              <a:t>직접지급 합의서가 아닌</a:t>
            </a:r>
            <a:r>
              <a:rPr kumimoji="0" lang="en-US" altLang="ko-KR" sz="12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rPr>
              <a:t>,</a:t>
            </a:r>
            <a:r>
              <a:rPr kumimoji="0" lang="ko-KR" altLang="en-US" sz="12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rPr>
              <a:t> 공사대금 채권신탁계약서 체결 필요</a:t>
            </a:r>
            <a:endParaRPr kumimoji="0" lang="en-US" altLang="ko-KR" sz="12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endParaRPr>
          </a:p>
        </p:txBody>
      </p:sp>
      <p:grpSp>
        <p:nvGrpSpPr>
          <p:cNvPr id="46" name="그룹 45">
            <a:extLst>
              <a:ext uri="{FF2B5EF4-FFF2-40B4-BE49-F238E27FC236}">
                <a16:creationId xmlns:a16="http://schemas.microsoft.com/office/drawing/2014/main" id="{07BC8571-2354-44A2-9426-30B4E30BE6AA}"/>
              </a:ext>
            </a:extLst>
          </p:cNvPr>
          <p:cNvGrpSpPr/>
          <p:nvPr/>
        </p:nvGrpSpPr>
        <p:grpSpPr>
          <a:xfrm>
            <a:off x="325577" y="980728"/>
            <a:ext cx="8461996" cy="4267819"/>
            <a:chOff x="703472" y="139604"/>
            <a:chExt cx="8461996" cy="4821378"/>
          </a:xfrm>
        </p:grpSpPr>
        <p:sp>
          <p:nvSpPr>
            <p:cNvPr id="48" name="사각형: 둥근 모서리 47">
              <a:extLst>
                <a:ext uri="{FF2B5EF4-FFF2-40B4-BE49-F238E27FC236}">
                  <a16:creationId xmlns:a16="http://schemas.microsoft.com/office/drawing/2014/main" id="{B8EA1ABC-0B7E-42C2-BA16-A260E5B3B661}"/>
                </a:ext>
              </a:extLst>
            </p:cNvPr>
            <p:cNvSpPr/>
            <p:nvPr/>
          </p:nvSpPr>
          <p:spPr bwMode="auto">
            <a:xfrm>
              <a:off x="703472" y="139604"/>
              <a:ext cx="6168665" cy="1142400"/>
            </a:xfrm>
            <a:prstGeom prst="roundRect">
              <a:avLst/>
            </a:prstGeom>
            <a:pattFill prst="ltUpDiag">
              <a:fgClr>
                <a:srgbClr val="FFC000"/>
              </a:fgClr>
              <a:bgClr>
                <a:schemeClr val="bg1"/>
              </a:bgClr>
            </a:pattFill>
            <a:ln w="9525">
              <a:noFill/>
              <a:miter lim="800000"/>
              <a:headEnd/>
              <a:tailEnd/>
            </a:ln>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endParaRPr kumimoji="0" lang="ko-KR" altLang="en-US" sz="1200" b="0" i="0" u="none" strike="noStrike" kern="0" cap="none" spc="0" normalizeH="0" baseline="0" noProof="0">
                <a:ln>
                  <a:noFill/>
                </a:ln>
                <a:solidFill>
                  <a:srgbClr val="000000"/>
                </a:solidFill>
                <a:effectLst/>
                <a:uLnTx/>
                <a:uFillTx/>
              </a:endParaRPr>
            </a:p>
          </p:txBody>
        </p:sp>
        <p:sp>
          <p:nvSpPr>
            <p:cNvPr id="49" name="직사각형 48">
              <a:extLst>
                <a:ext uri="{FF2B5EF4-FFF2-40B4-BE49-F238E27FC236}">
                  <a16:creationId xmlns:a16="http://schemas.microsoft.com/office/drawing/2014/main" id="{C62B559C-C7D8-4A1D-A89E-83100843C0B6}"/>
                </a:ext>
              </a:extLst>
            </p:cNvPr>
            <p:cNvSpPr/>
            <p:nvPr/>
          </p:nvSpPr>
          <p:spPr bwMode="auto">
            <a:xfrm>
              <a:off x="2756756" y="2692734"/>
              <a:ext cx="6300700" cy="2268248"/>
            </a:xfrm>
            <a:prstGeom prst="rect">
              <a:avLst/>
            </a:prstGeom>
            <a:solidFill>
              <a:srgbClr val="E87E00">
                <a:lumMod val="20000"/>
                <a:lumOff val="80000"/>
              </a:srgbClr>
            </a:solidFill>
            <a:ln w="9525">
              <a:solidFill>
                <a:srgbClr val="FFFFFF">
                  <a:lumMod val="65000"/>
                </a:srgbClr>
              </a:solidFill>
              <a:miter lim="800000"/>
              <a:headEnd/>
              <a:tailEnd/>
            </a:ln>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endParaRPr kumimoji="0" lang="ko-KR" altLang="en-US" sz="1200" b="0" i="0" u="none" strike="noStrike" kern="0" cap="none" spc="0" normalizeH="0" baseline="0" noProof="0">
                <a:ln>
                  <a:noFill/>
                </a:ln>
                <a:solidFill>
                  <a:srgbClr val="000000"/>
                </a:solidFill>
                <a:effectLst/>
                <a:uLnTx/>
                <a:uFillTx/>
              </a:endParaRPr>
            </a:p>
          </p:txBody>
        </p:sp>
        <p:sp>
          <p:nvSpPr>
            <p:cNvPr id="50" name="TextBox 49">
              <a:extLst>
                <a:ext uri="{FF2B5EF4-FFF2-40B4-BE49-F238E27FC236}">
                  <a16:creationId xmlns:a16="http://schemas.microsoft.com/office/drawing/2014/main" id="{29B7704B-56F6-4774-B479-17DC7FD99873}"/>
                </a:ext>
              </a:extLst>
            </p:cNvPr>
            <p:cNvSpPr txBox="1"/>
            <p:nvPr/>
          </p:nvSpPr>
          <p:spPr>
            <a:xfrm>
              <a:off x="4401799" y="966693"/>
              <a:ext cx="1118896" cy="174851"/>
            </a:xfrm>
            <a:prstGeom prst="rect">
              <a:avLst/>
            </a:prstGeom>
            <a:solidFill>
              <a:srgbClr val="FFFFFF"/>
            </a:solidFill>
          </p:spPr>
          <p:txBody>
            <a:bodyPr wrap="none" lIns="0" tIns="18000" rIns="0" bIns="18000" rtlCol="0">
              <a:spAutoFit/>
            </a:bodyPr>
            <a:lstStyle>
              <a:defPPr>
                <a:defRPr lang="ko-KR"/>
              </a:defPPr>
              <a:lvl1pPr latinLnBrk="0">
                <a:defRPr sz="900" b="0">
                  <a:latin typeface="맑은 고딕"/>
                  <a:ea typeface="맑은 고딕"/>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ko-KR" altLang="en-US" sz="900" b="0" i="0" u="none" strike="noStrike" kern="0" cap="none" spc="0" normalizeH="0" baseline="0" noProof="0" dirty="0">
                  <a:ln>
                    <a:noFill/>
                  </a:ln>
                  <a:solidFill>
                    <a:srgbClr val="000000"/>
                  </a:solidFill>
                  <a:effectLst/>
                  <a:uLnTx/>
                  <a:uFillTx/>
                  <a:latin typeface="맑은 고딕"/>
                  <a:ea typeface="맑은 고딕"/>
                </a:rPr>
                <a:t>하도급대금 청구</a:t>
              </a:r>
              <a:r>
                <a:rPr kumimoji="0" lang="en-US" altLang="ko-KR" sz="900" b="0" i="0" u="none" strike="noStrike" kern="0" cap="none" spc="0" normalizeH="0" baseline="0" noProof="0" dirty="0">
                  <a:ln>
                    <a:noFill/>
                  </a:ln>
                  <a:solidFill>
                    <a:srgbClr val="000000"/>
                  </a:solidFill>
                  <a:effectLst/>
                  <a:uLnTx/>
                  <a:uFillTx/>
                  <a:latin typeface="맑은 고딕"/>
                  <a:ea typeface="맑은 고딕"/>
                </a:rPr>
                <a:t>/</a:t>
              </a:r>
              <a:r>
                <a:rPr kumimoji="0" lang="ko-KR" altLang="en-US" sz="900" b="0" i="0" u="none" strike="noStrike" kern="0" cap="none" spc="0" normalizeH="0" baseline="0" noProof="0" dirty="0">
                  <a:ln>
                    <a:noFill/>
                  </a:ln>
                  <a:solidFill>
                    <a:srgbClr val="000000"/>
                  </a:solidFill>
                  <a:effectLst/>
                  <a:uLnTx/>
                  <a:uFillTx/>
                  <a:latin typeface="맑은 고딕"/>
                  <a:ea typeface="맑은 고딕"/>
                </a:rPr>
                <a:t>승인</a:t>
              </a:r>
            </a:p>
          </p:txBody>
        </p:sp>
        <p:sp>
          <p:nvSpPr>
            <p:cNvPr id="51" name="모서리가 둥근 직사각형 9">
              <a:extLst>
                <a:ext uri="{FF2B5EF4-FFF2-40B4-BE49-F238E27FC236}">
                  <a16:creationId xmlns:a16="http://schemas.microsoft.com/office/drawing/2014/main" id="{FAAD8D68-634A-4435-9685-913D3F14A7ED}"/>
                </a:ext>
              </a:extLst>
            </p:cNvPr>
            <p:cNvSpPr/>
            <p:nvPr/>
          </p:nvSpPr>
          <p:spPr bwMode="auto">
            <a:xfrm>
              <a:off x="3120589" y="3225221"/>
              <a:ext cx="1003479" cy="288032"/>
            </a:xfrm>
            <a:prstGeom prst="roundRect">
              <a:avLst/>
            </a:prstGeom>
            <a:gradFill rotWithShape="1">
              <a:gsLst>
                <a:gs pos="0">
                  <a:srgbClr val="A1A1A1">
                    <a:tint val="50000"/>
                    <a:satMod val="300000"/>
                  </a:srgbClr>
                </a:gs>
                <a:gs pos="35000">
                  <a:srgbClr val="A1A1A1">
                    <a:tint val="37000"/>
                    <a:satMod val="300000"/>
                  </a:srgbClr>
                </a:gs>
                <a:gs pos="100000">
                  <a:srgbClr val="A1A1A1">
                    <a:tint val="15000"/>
                    <a:satMod val="350000"/>
                  </a:srgbClr>
                </a:gs>
              </a:gsLst>
              <a:lin ang="16200000" scaled="1"/>
            </a:gra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1000" b="1" i="0" u="none" strike="noStrike" kern="0" cap="none" spc="0" normalizeH="0" baseline="0" noProof="0" dirty="0" err="1">
                  <a:ln>
                    <a:noFill/>
                  </a:ln>
                  <a:solidFill>
                    <a:srgbClr val="000000"/>
                  </a:solidFill>
                  <a:effectLst/>
                  <a:uLnTx/>
                  <a:uFillTx/>
                  <a:latin typeface="맑은 고딕"/>
                  <a:ea typeface="맑은 고딕" panose="020B0503020000020004" pitchFamily="50" charset="-127"/>
                  <a:cs typeface="+mn-cs"/>
                </a:rPr>
                <a:t>고정계좌</a:t>
              </a:r>
              <a:endParaRPr kumimoji="0" lang="ko-KR" altLang="en-US" sz="10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endParaRPr>
            </a:p>
          </p:txBody>
        </p:sp>
        <p:sp>
          <p:nvSpPr>
            <p:cNvPr id="52" name="모서리가 둥근 직사각형 10">
              <a:extLst>
                <a:ext uri="{FF2B5EF4-FFF2-40B4-BE49-F238E27FC236}">
                  <a16:creationId xmlns:a16="http://schemas.microsoft.com/office/drawing/2014/main" id="{0BB81348-6D1A-42C7-936B-786FD5A3D7A5}"/>
                </a:ext>
              </a:extLst>
            </p:cNvPr>
            <p:cNvSpPr/>
            <p:nvPr/>
          </p:nvSpPr>
          <p:spPr bwMode="auto">
            <a:xfrm>
              <a:off x="3120589" y="3682722"/>
              <a:ext cx="1003479" cy="288032"/>
            </a:xfrm>
            <a:prstGeom prst="roundRect">
              <a:avLst/>
            </a:prstGeom>
            <a:gradFill rotWithShape="1">
              <a:gsLst>
                <a:gs pos="0">
                  <a:srgbClr val="A1A1A1">
                    <a:tint val="50000"/>
                    <a:satMod val="300000"/>
                  </a:srgbClr>
                </a:gs>
                <a:gs pos="35000">
                  <a:srgbClr val="A1A1A1">
                    <a:tint val="37000"/>
                    <a:satMod val="300000"/>
                  </a:srgbClr>
                </a:gs>
                <a:gs pos="100000">
                  <a:srgbClr val="A1A1A1">
                    <a:tint val="15000"/>
                    <a:satMod val="350000"/>
                  </a:srgbClr>
                </a:gs>
              </a:gsLst>
              <a:lin ang="16200000" scaled="1"/>
            </a:gra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10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선급금전용계좌</a:t>
              </a:r>
            </a:p>
          </p:txBody>
        </p:sp>
        <p:sp>
          <p:nvSpPr>
            <p:cNvPr id="53" name="모서리가 둥근 직사각형 11">
              <a:extLst>
                <a:ext uri="{FF2B5EF4-FFF2-40B4-BE49-F238E27FC236}">
                  <a16:creationId xmlns:a16="http://schemas.microsoft.com/office/drawing/2014/main" id="{F088AE6F-FE93-4A28-A5E8-15BD8DE61FDF}"/>
                </a:ext>
              </a:extLst>
            </p:cNvPr>
            <p:cNvSpPr/>
            <p:nvPr/>
          </p:nvSpPr>
          <p:spPr bwMode="auto">
            <a:xfrm>
              <a:off x="3116796" y="4140222"/>
              <a:ext cx="1003479" cy="288032"/>
            </a:xfrm>
            <a:prstGeom prst="roundRect">
              <a:avLst/>
            </a:prstGeom>
            <a:gradFill rotWithShape="1">
              <a:gsLst>
                <a:gs pos="0">
                  <a:srgbClr val="A1A1A1">
                    <a:tint val="50000"/>
                    <a:satMod val="300000"/>
                  </a:srgbClr>
                </a:gs>
                <a:gs pos="35000">
                  <a:srgbClr val="A1A1A1">
                    <a:tint val="37000"/>
                    <a:satMod val="300000"/>
                  </a:srgbClr>
                </a:gs>
                <a:gs pos="100000">
                  <a:srgbClr val="A1A1A1">
                    <a:tint val="15000"/>
                    <a:satMod val="350000"/>
                  </a:srgbClr>
                </a:gs>
              </a:gsLst>
              <a:lin ang="16200000" scaled="1"/>
            </a:gra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10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노무비전용계좌</a:t>
              </a:r>
            </a:p>
          </p:txBody>
        </p:sp>
        <p:sp>
          <p:nvSpPr>
            <p:cNvPr id="54" name="TextBox 53">
              <a:extLst>
                <a:ext uri="{FF2B5EF4-FFF2-40B4-BE49-F238E27FC236}">
                  <a16:creationId xmlns:a16="http://schemas.microsoft.com/office/drawing/2014/main" id="{6661DB89-9B01-4236-BBFE-126EEC2FE27C}"/>
                </a:ext>
              </a:extLst>
            </p:cNvPr>
            <p:cNvSpPr txBox="1"/>
            <p:nvPr/>
          </p:nvSpPr>
          <p:spPr>
            <a:xfrm>
              <a:off x="2094161" y="945110"/>
              <a:ext cx="1009892" cy="174851"/>
            </a:xfrm>
            <a:prstGeom prst="rect">
              <a:avLst/>
            </a:prstGeom>
            <a:solidFill>
              <a:srgbClr val="FFFFFF"/>
            </a:solidFill>
          </p:spPr>
          <p:txBody>
            <a:bodyPr wrap="none" lIns="0" tIns="18000" rIns="0" bIns="18000" rtlCol="0">
              <a:spAutoFit/>
            </a:bodyPr>
            <a:lstStyle>
              <a:defPPr>
                <a:defRPr lang="ko-KR"/>
              </a:defPPr>
              <a:lvl1pPr latinLnBrk="0">
                <a:defRPr sz="900" b="0">
                  <a:latin typeface="맑은 고딕"/>
                  <a:ea typeface="맑은 고딕"/>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ko-KR" altLang="en-US" sz="900" b="0" i="0" u="none" strike="noStrike" kern="0" cap="none" spc="0" normalizeH="0" baseline="0" noProof="0" dirty="0">
                  <a:ln>
                    <a:noFill/>
                  </a:ln>
                  <a:solidFill>
                    <a:srgbClr val="000000"/>
                  </a:solidFill>
                  <a:effectLst/>
                  <a:uLnTx/>
                  <a:uFillTx/>
                  <a:latin typeface="맑은 고딕"/>
                  <a:ea typeface="맑은 고딕"/>
                </a:rPr>
                <a:t>도급대금 청구</a:t>
              </a:r>
              <a:r>
                <a:rPr kumimoji="0" lang="en-US" altLang="ko-KR" sz="900" b="0" i="0" u="none" strike="noStrike" kern="0" cap="none" spc="0" normalizeH="0" baseline="0" noProof="0" dirty="0">
                  <a:ln>
                    <a:noFill/>
                  </a:ln>
                  <a:solidFill>
                    <a:srgbClr val="000000"/>
                  </a:solidFill>
                  <a:effectLst/>
                  <a:uLnTx/>
                  <a:uFillTx/>
                  <a:latin typeface="맑은 고딕"/>
                  <a:ea typeface="맑은 고딕"/>
                </a:rPr>
                <a:t>/</a:t>
              </a:r>
              <a:r>
                <a:rPr kumimoji="0" lang="ko-KR" altLang="en-US" sz="900" b="0" i="0" u="none" strike="noStrike" kern="0" cap="none" spc="0" normalizeH="0" baseline="0" noProof="0" dirty="0">
                  <a:ln>
                    <a:noFill/>
                  </a:ln>
                  <a:solidFill>
                    <a:srgbClr val="000000"/>
                  </a:solidFill>
                  <a:effectLst/>
                  <a:uLnTx/>
                  <a:uFillTx/>
                  <a:latin typeface="맑은 고딕"/>
                  <a:ea typeface="맑은 고딕"/>
                </a:rPr>
                <a:t>승인</a:t>
              </a:r>
            </a:p>
          </p:txBody>
        </p:sp>
        <p:cxnSp>
          <p:nvCxnSpPr>
            <p:cNvPr id="55" name="직선 연결선 54">
              <a:extLst>
                <a:ext uri="{FF2B5EF4-FFF2-40B4-BE49-F238E27FC236}">
                  <a16:creationId xmlns:a16="http://schemas.microsoft.com/office/drawing/2014/main" id="{BCEC37F6-0469-420F-AA0D-BF8994C7B55D}"/>
                </a:ext>
              </a:extLst>
            </p:cNvPr>
            <p:cNvCxnSpPr>
              <a:cxnSpLocks/>
            </p:cNvCxnSpPr>
            <p:nvPr/>
          </p:nvCxnSpPr>
          <p:spPr>
            <a:xfrm>
              <a:off x="3566741" y="743642"/>
              <a:ext cx="0" cy="0"/>
            </a:xfrm>
            <a:prstGeom prst="line">
              <a:avLst/>
            </a:prstGeom>
            <a:noFill/>
            <a:ln w="9525" cap="flat" cmpd="sng" algn="ctr">
              <a:solidFill>
                <a:srgbClr val="000000"/>
              </a:solidFill>
              <a:prstDash val="solid"/>
            </a:ln>
            <a:effectLst/>
          </p:spPr>
        </p:cxnSp>
        <p:sp>
          <p:nvSpPr>
            <p:cNvPr id="56" name="TextBox 55">
              <a:extLst>
                <a:ext uri="{FF2B5EF4-FFF2-40B4-BE49-F238E27FC236}">
                  <a16:creationId xmlns:a16="http://schemas.microsoft.com/office/drawing/2014/main" id="{36C5AF1A-2383-46A2-99D4-4EFAA4C58A18}"/>
                </a:ext>
              </a:extLst>
            </p:cNvPr>
            <p:cNvSpPr txBox="1"/>
            <p:nvPr/>
          </p:nvSpPr>
          <p:spPr>
            <a:xfrm>
              <a:off x="5611882" y="2225205"/>
              <a:ext cx="3300584" cy="249685"/>
            </a:xfrm>
            <a:prstGeom prst="rect">
              <a:avLst/>
            </a:prstGeom>
            <a:solidFill>
              <a:srgbClr val="FFFFFF"/>
            </a:solidFill>
          </p:spPr>
          <p:txBody>
            <a:bodyPr wrap="none" lIns="0" tIns="18000" rIns="0" bIns="18000" rtlCol="0">
              <a:spAutoFit/>
            </a:bodyPr>
            <a:lstStyle>
              <a:defPPr>
                <a:defRPr lang="ko-KR"/>
              </a:defPPr>
              <a:lvl1pPr latinLnBrk="0">
                <a:defRPr sz="900" b="0">
                  <a:latin typeface="맑은 고딕"/>
                  <a:ea typeface="맑은 고딕"/>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ko-KR" altLang="en-US" sz="1200" b="1" i="1" u="none" strike="noStrike" kern="0" cap="none" spc="0" normalizeH="0" baseline="0" noProof="0" dirty="0">
                  <a:ln>
                    <a:noFill/>
                  </a:ln>
                  <a:solidFill>
                    <a:srgbClr val="000000"/>
                  </a:solidFill>
                  <a:uLnTx/>
                  <a:uFillTx/>
                  <a:latin typeface="맑은 고딕"/>
                  <a:ea typeface="맑은 고딕"/>
                </a:rPr>
                <a:t>대금 지급 지시 </a:t>
              </a:r>
              <a:r>
                <a:rPr kumimoji="0" lang="en-US" altLang="ko-KR" sz="1200" b="1" i="1" u="none" strike="noStrike" kern="0" cap="none" spc="0" normalizeH="0" baseline="0" noProof="0" dirty="0">
                  <a:ln>
                    <a:noFill/>
                  </a:ln>
                  <a:solidFill>
                    <a:srgbClr val="000000"/>
                  </a:solidFill>
                  <a:uLnTx/>
                  <a:uFillTx/>
                  <a:latin typeface="맑은 고딕"/>
                  <a:ea typeface="맑은 고딕"/>
                </a:rPr>
                <a:t>(</a:t>
              </a:r>
              <a:r>
                <a:rPr kumimoji="0" lang="ko-KR" altLang="en-US" sz="1200" b="1" i="1" u="none" strike="noStrike" kern="0" cap="none" spc="0" normalizeH="0" baseline="0" noProof="0" dirty="0">
                  <a:ln>
                    <a:noFill/>
                  </a:ln>
                  <a:solidFill>
                    <a:srgbClr val="FF0000"/>
                  </a:solidFill>
                  <a:uLnTx/>
                  <a:uFillTx/>
                  <a:latin typeface="맑은 고딕"/>
                  <a:ea typeface="맑은 고딕"/>
                </a:rPr>
                <a:t>자동이체 연동 불가</a:t>
              </a:r>
              <a:r>
                <a:rPr kumimoji="0" lang="en-US" altLang="ko-KR" sz="1200" b="1" i="1" u="none" strike="noStrike" kern="0" cap="none" spc="0" normalizeH="0" baseline="0" noProof="0" dirty="0">
                  <a:ln>
                    <a:noFill/>
                  </a:ln>
                  <a:solidFill>
                    <a:srgbClr val="FF0000"/>
                  </a:solidFill>
                  <a:uLnTx/>
                  <a:uFillTx/>
                  <a:latin typeface="맑은 고딕"/>
                  <a:ea typeface="맑은 고딕"/>
                </a:rPr>
                <a:t>, </a:t>
              </a:r>
              <a:r>
                <a:rPr kumimoji="0" lang="ko-KR" altLang="en-US" sz="1200" b="1" i="1" u="none" strike="noStrike" kern="0" cap="none" spc="0" normalizeH="0" baseline="0" noProof="0" dirty="0">
                  <a:ln>
                    <a:noFill/>
                  </a:ln>
                  <a:solidFill>
                    <a:srgbClr val="FF0000"/>
                  </a:solidFill>
                  <a:uLnTx/>
                  <a:uFillTx/>
                  <a:latin typeface="맑은 고딕"/>
                  <a:ea typeface="맑은 고딕"/>
                </a:rPr>
                <a:t>수동 업무</a:t>
              </a:r>
              <a:r>
                <a:rPr kumimoji="0" lang="en-US" altLang="ko-KR" sz="1200" b="1" i="1" u="none" strike="noStrike" kern="0" cap="none" spc="0" normalizeH="0" baseline="0" noProof="0" dirty="0">
                  <a:ln>
                    <a:noFill/>
                  </a:ln>
                  <a:solidFill>
                    <a:srgbClr val="000000"/>
                  </a:solidFill>
                  <a:uLnTx/>
                  <a:uFillTx/>
                  <a:latin typeface="맑은 고딕"/>
                  <a:ea typeface="맑은 고딕"/>
                </a:rPr>
                <a:t>)</a:t>
              </a:r>
              <a:endParaRPr kumimoji="0" lang="ko-KR" altLang="en-US" sz="1200" b="1" i="1" u="none" strike="noStrike" kern="0" cap="none" spc="0" normalizeH="0" baseline="0" noProof="0" dirty="0">
                <a:ln>
                  <a:noFill/>
                </a:ln>
                <a:solidFill>
                  <a:srgbClr val="000000"/>
                </a:solidFill>
                <a:uLnTx/>
                <a:uFillTx/>
                <a:latin typeface="맑은 고딕"/>
                <a:ea typeface="맑은 고딕"/>
              </a:endParaRPr>
            </a:p>
          </p:txBody>
        </p:sp>
        <p:sp>
          <p:nvSpPr>
            <p:cNvPr id="57" name="모서리가 둥근 직사각형 11">
              <a:extLst>
                <a:ext uri="{FF2B5EF4-FFF2-40B4-BE49-F238E27FC236}">
                  <a16:creationId xmlns:a16="http://schemas.microsoft.com/office/drawing/2014/main" id="{10EA2F6D-5492-4972-AAFC-2C11D9118179}"/>
                </a:ext>
              </a:extLst>
            </p:cNvPr>
            <p:cNvSpPr/>
            <p:nvPr/>
          </p:nvSpPr>
          <p:spPr bwMode="auto">
            <a:xfrm>
              <a:off x="3116796" y="4564705"/>
              <a:ext cx="1003479" cy="288032"/>
            </a:xfrm>
            <a:prstGeom prst="roundRect">
              <a:avLst/>
            </a:prstGeom>
            <a:gradFill rotWithShape="1">
              <a:gsLst>
                <a:gs pos="0">
                  <a:srgbClr val="A1A1A1">
                    <a:tint val="50000"/>
                    <a:satMod val="300000"/>
                  </a:srgbClr>
                </a:gs>
                <a:gs pos="35000">
                  <a:srgbClr val="A1A1A1">
                    <a:tint val="37000"/>
                    <a:satMod val="300000"/>
                  </a:srgbClr>
                </a:gs>
                <a:gs pos="100000">
                  <a:srgbClr val="A1A1A1">
                    <a:tint val="15000"/>
                    <a:satMod val="350000"/>
                  </a:srgbClr>
                </a:gs>
              </a:gsLst>
              <a:lin ang="16200000" scaled="1"/>
            </a:gra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10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일반계좌</a:t>
              </a:r>
            </a:p>
          </p:txBody>
        </p:sp>
        <p:sp>
          <p:nvSpPr>
            <p:cNvPr id="58" name="Rectangle 16">
              <a:extLst>
                <a:ext uri="{FF2B5EF4-FFF2-40B4-BE49-F238E27FC236}">
                  <a16:creationId xmlns:a16="http://schemas.microsoft.com/office/drawing/2014/main" id="{3700A0C1-CE19-49CF-A4E6-5E6F6D369ECC}"/>
                </a:ext>
              </a:extLst>
            </p:cNvPr>
            <p:cNvSpPr>
              <a:spLocks noChangeArrowheads="1"/>
            </p:cNvSpPr>
            <p:nvPr/>
          </p:nvSpPr>
          <p:spPr bwMode="auto">
            <a:xfrm>
              <a:off x="811183" y="713287"/>
              <a:ext cx="1231331" cy="401512"/>
            </a:xfrm>
            <a:prstGeom prst="rect">
              <a:avLst/>
            </a:prstGeom>
            <a:solidFill>
              <a:srgbClr val="1F497D">
                <a:lumMod val="60000"/>
                <a:lumOff val="40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marL="0" marR="0" lvl="0" indent="0" algn="ctr" defTabSz="914400" eaLnBrk="0" fontAlgn="auto" latinLnBrk="0" hangingPunct="0">
                <a:lnSpc>
                  <a:spcPct val="90000"/>
                </a:lnSpc>
                <a:spcBef>
                  <a:spcPts val="0"/>
                </a:spcBef>
                <a:spcAft>
                  <a:spcPts val="0"/>
                </a:spcAft>
                <a:buClrTx/>
                <a:buSzTx/>
                <a:buFontTx/>
                <a:buNone/>
                <a:tabLst/>
                <a:defRPr/>
              </a:pPr>
              <a:r>
                <a:rPr kumimoji="0" lang="ko-KR" altLang="en-US" sz="1200" b="1" i="0" u="none" strike="noStrike" kern="0" cap="none" spc="0" normalizeH="0" baseline="0" noProof="0" dirty="0">
                  <a:ln>
                    <a:noFill/>
                  </a:ln>
                  <a:solidFill>
                    <a:prstClr val="white"/>
                  </a:solidFill>
                  <a:effectLst/>
                  <a:uLnTx/>
                  <a:uFillTx/>
                </a:rPr>
                <a:t>발주자</a:t>
              </a:r>
              <a:endParaRPr kumimoji="0" lang="en-US" altLang="ko-KR" sz="1200" b="1" i="0" u="none" strike="noStrike" kern="0" cap="none" spc="0" normalizeH="0" baseline="0" noProof="0" dirty="0">
                <a:ln>
                  <a:noFill/>
                </a:ln>
                <a:solidFill>
                  <a:prstClr val="white"/>
                </a:solidFill>
                <a:effectLst/>
                <a:uLnTx/>
                <a:uFillTx/>
              </a:endParaRPr>
            </a:p>
          </p:txBody>
        </p:sp>
        <p:sp>
          <p:nvSpPr>
            <p:cNvPr id="59" name="Rectangle 16">
              <a:extLst>
                <a:ext uri="{FF2B5EF4-FFF2-40B4-BE49-F238E27FC236}">
                  <a16:creationId xmlns:a16="http://schemas.microsoft.com/office/drawing/2014/main" id="{EDC79EC1-FF43-4BAF-845E-A54BF108EA92}"/>
                </a:ext>
              </a:extLst>
            </p:cNvPr>
            <p:cNvSpPr>
              <a:spLocks noChangeArrowheads="1"/>
            </p:cNvSpPr>
            <p:nvPr/>
          </p:nvSpPr>
          <p:spPr bwMode="auto">
            <a:xfrm>
              <a:off x="3165939" y="713287"/>
              <a:ext cx="1231331" cy="401512"/>
            </a:xfrm>
            <a:prstGeom prst="rect">
              <a:avLst/>
            </a:prstGeom>
            <a:solidFill>
              <a:srgbClr val="1F497D">
                <a:lumMod val="60000"/>
                <a:lumOff val="40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marL="0" marR="0" lvl="0" indent="0" algn="ctr" defTabSz="914400" eaLnBrk="0" fontAlgn="auto" latinLnBrk="0" hangingPunct="0">
                <a:lnSpc>
                  <a:spcPct val="90000"/>
                </a:lnSpc>
                <a:spcBef>
                  <a:spcPts val="0"/>
                </a:spcBef>
                <a:spcAft>
                  <a:spcPts val="0"/>
                </a:spcAft>
                <a:buClrTx/>
                <a:buSzTx/>
                <a:buFontTx/>
                <a:buNone/>
                <a:tabLst/>
                <a:defRPr/>
              </a:pPr>
              <a:r>
                <a:rPr lang="ko-KR" altLang="en-US" sz="1200" b="1" kern="0" dirty="0">
                  <a:solidFill>
                    <a:prstClr val="white"/>
                  </a:solidFill>
                </a:rPr>
                <a:t>원사업자</a:t>
              </a:r>
              <a:endParaRPr kumimoji="0" lang="en-US" altLang="ko-KR" sz="1200" b="1" i="0" u="none" strike="noStrike" kern="0" cap="none" spc="0" normalizeH="0" baseline="0" noProof="0" dirty="0">
                <a:ln>
                  <a:noFill/>
                </a:ln>
                <a:solidFill>
                  <a:prstClr val="white"/>
                </a:solidFill>
                <a:effectLst/>
                <a:uLnTx/>
                <a:uFillTx/>
              </a:endParaRPr>
            </a:p>
          </p:txBody>
        </p:sp>
        <p:cxnSp>
          <p:nvCxnSpPr>
            <p:cNvPr id="60" name="직선 화살표 연결선 59">
              <a:extLst>
                <a:ext uri="{FF2B5EF4-FFF2-40B4-BE49-F238E27FC236}">
                  <a16:creationId xmlns:a16="http://schemas.microsoft.com/office/drawing/2014/main" id="{E2CB11BC-AF69-42B0-B869-DAF2F32FC0FF}"/>
                </a:ext>
              </a:extLst>
            </p:cNvPr>
            <p:cNvCxnSpPr>
              <a:stCxn id="59" idx="1"/>
              <a:endCxn id="58" idx="3"/>
            </p:cNvCxnSpPr>
            <p:nvPr/>
          </p:nvCxnSpPr>
          <p:spPr>
            <a:xfrm flipH="1">
              <a:off x="2042514" y="914043"/>
              <a:ext cx="1123425" cy="0"/>
            </a:xfrm>
            <a:prstGeom prst="straightConnector1">
              <a:avLst/>
            </a:prstGeom>
            <a:noFill/>
            <a:ln w="9525" cap="flat" cmpd="sng" algn="ctr">
              <a:solidFill>
                <a:srgbClr val="000000"/>
              </a:solidFill>
              <a:prstDash val="solid"/>
              <a:tailEnd type="triangle"/>
            </a:ln>
            <a:effectLst/>
          </p:spPr>
        </p:cxnSp>
        <p:cxnSp>
          <p:nvCxnSpPr>
            <p:cNvPr id="61" name="직선 화살표 연결선 60">
              <a:extLst>
                <a:ext uri="{FF2B5EF4-FFF2-40B4-BE49-F238E27FC236}">
                  <a16:creationId xmlns:a16="http://schemas.microsoft.com/office/drawing/2014/main" id="{6AB255C7-97B0-45D9-9077-67BA806B2094}"/>
                </a:ext>
              </a:extLst>
            </p:cNvPr>
            <p:cNvCxnSpPr/>
            <p:nvPr/>
          </p:nvCxnSpPr>
          <p:spPr>
            <a:xfrm flipH="1">
              <a:off x="4397270" y="914043"/>
              <a:ext cx="1123425" cy="0"/>
            </a:xfrm>
            <a:prstGeom prst="straightConnector1">
              <a:avLst/>
            </a:prstGeom>
            <a:noFill/>
            <a:ln w="9525" cap="flat" cmpd="sng" algn="ctr">
              <a:solidFill>
                <a:srgbClr val="000000"/>
              </a:solidFill>
              <a:prstDash val="solid"/>
              <a:tailEnd type="triangle"/>
            </a:ln>
            <a:effectLst/>
          </p:spPr>
        </p:cxnSp>
        <p:sp>
          <p:nvSpPr>
            <p:cNvPr id="62" name="Rectangle 16">
              <a:extLst>
                <a:ext uri="{FF2B5EF4-FFF2-40B4-BE49-F238E27FC236}">
                  <a16:creationId xmlns:a16="http://schemas.microsoft.com/office/drawing/2014/main" id="{35507CD1-D5B8-486D-A651-DC6AF31FE066}"/>
                </a:ext>
              </a:extLst>
            </p:cNvPr>
            <p:cNvSpPr>
              <a:spLocks noChangeArrowheads="1"/>
            </p:cNvSpPr>
            <p:nvPr/>
          </p:nvSpPr>
          <p:spPr bwMode="auto">
            <a:xfrm>
              <a:off x="5550545" y="723634"/>
              <a:ext cx="1231331" cy="401512"/>
            </a:xfrm>
            <a:prstGeom prst="rect">
              <a:avLst/>
            </a:prstGeom>
            <a:solidFill>
              <a:srgbClr val="1F497D">
                <a:lumMod val="60000"/>
                <a:lumOff val="40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marL="0" marR="0" lvl="0" indent="0" algn="ctr" defTabSz="914400" eaLnBrk="0" fontAlgn="auto" latinLnBrk="0" hangingPunct="0">
                <a:lnSpc>
                  <a:spcPct val="90000"/>
                </a:lnSpc>
                <a:spcBef>
                  <a:spcPts val="0"/>
                </a:spcBef>
                <a:spcAft>
                  <a:spcPts val="0"/>
                </a:spcAft>
                <a:buClrTx/>
                <a:buSzTx/>
                <a:buFontTx/>
                <a:buNone/>
                <a:tabLst/>
                <a:defRPr/>
              </a:pPr>
              <a:r>
                <a:rPr lang="ko-KR" altLang="en-US" sz="1200" b="1" kern="0" dirty="0">
                  <a:solidFill>
                    <a:prstClr val="white"/>
                  </a:solidFill>
                </a:rPr>
                <a:t>수급사업자</a:t>
              </a:r>
              <a:endParaRPr kumimoji="0" lang="en-US" altLang="ko-KR" sz="1200" b="1" i="0" u="none" strike="noStrike" kern="0" cap="none" spc="0" normalizeH="0" baseline="0" noProof="0" dirty="0">
                <a:ln>
                  <a:noFill/>
                </a:ln>
                <a:solidFill>
                  <a:prstClr val="white"/>
                </a:solidFill>
                <a:effectLst/>
                <a:uLnTx/>
                <a:uFillTx/>
              </a:endParaRPr>
            </a:p>
          </p:txBody>
        </p:sp>
        <p:cxnSp>
          <p:nvCxnSpPr>
            <p:cNvPr id="63" name="직선 화살표 연결선 62">
              <a:extLst>
                <a:ext uri="{FF2B5EF4-FFF2-40B4-BE49-F238E27FC236}">
                  <a16:creationId xmlns:a16="http://schemas.microsoft.com/office/drawing/2014/main" id="{3DECC32D-9F3B-4379-ADEF-CEA48EFB8457}"/>
                </a:ext>
              </a:extLst>
            </p:cNvPr>
            <p:cNvCxnSpPr/>
            <p:nvPr/>
          </p:nvCxnSpPr>
          <p:spPr>
            <a:xfrm flipH="1">
              <a:off x="6780862" y="923224"/>
              <a:ext cx="1123425" cy="0"/>
            </a:xfrm>
            <a:prstGeom prst="straightConnector1">
              <a:avLst/>
            </a:prstGeom>
            <a:noFill/>
            <a:ln w="9525" cap="flat" cmpd="sng" algn="ctr">
              <a:solidFill>
                <a:srgbClr val="000000"/>
              </a:solidFill>
              <a:prstDash val="solid"/>
              <a:tailEnd type="triangle"/>
            </a:ln>
            <a:effectLst/>
          </p:spPr>
        </p:cxnSp>
        <p:sp>
          <p:nvSpPr>
            <p:cNvPr id="64" name="Rectangle 16">
              <a:extLst>
                <a:ext uri="{FF2B5EF4-FFF2-40B4-BE49-F238E27FC236}">
                  <a16:creationId xmlns:a16="http://schemas.microsoft.com/office/drawing/2014/main" id="{37A24E11-7E9A-4F9B-BB03-6BE64C322F72}"/>
                </a:ext>
              </a:extLst>
            </p:cNvPr>
            <p:cNvSpPr>
              <a:spLocks noChangeArrowheads="1"/>
            </p:cNvSpPr>
            <p:nvPr/>
          </p:nvSpPr>
          <p:spPr bwMode="auto">
            <a:xfrm>
              <a:off x="7934137" y="732815"/>
              <a:ext cx="1231331" cy="401512"/>
            </a:xfrm>
            <a:prstGeom prst="rect">
              <a:avLst/>
            </a:prstGeom>
            <a:solidFill>
              <a:srgbClr val="1F497D">
                <a:lumMod val="60000"/>
                <a:lumOff val="40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marL="0" marR="0" lvl="0" indent="0" algn="ctr" defTabSz="914400" eaLnBrk="0" fontAlgn="auto" latinLnBrk="0" hangingPunct="0">
                <a:lnSpc>
                  <a:spcPct val="90000"/>
                </a:lnSpc>
                <a:spcBef>
                  <a:spcPts val="0"/>
                </a:spcBef>
                <a:spcAft>
                  <a:spcPts val="0"/>
                </a:spcAft>
                <a:buClrTx/>
                <a:buSzTx/>
                <a:buFontTx/>
                <a:buNone/>
                <a:tabLst/>
                <a:defRPr/>
              </a:pPr>
              <a:r>
                <a:rPr kumimoji="0" lang="ko-KR" altLang="en-US" sz="1200" b="1" i="0" u="none" strike="noStrike" kern="0" cap="none" spc="0" normalizeH="0" baseline="0" noProof="0" dirty="0">
                  <a:ln>
                    <a:noFill/>
                  </a:ln>
                  <a:solidFill>
                    <a:prstClr val="white"/>
                  </a:solidFill>
                  <a:effectLst/>
                  <a:uLnTx/>
                  <a:uFillTx/>
                </a:rPr>
                <a:t>자재장비</a:t>
              </a:r>
              <a:r>
                <a:rPr kumimoji="0" lang="en-US" altLang="ko-KR" sz="1200" b="1" i="0" u="none" strike="noStrike" kern="0" cap="none" spc="0" normalizeH="0" baseline="0" noProof="0" dirty="0">
                  <a:ln>
                    <a:noFill/>
                  </a:ln>
                  <a:solidFill>
                    <a:prstClr val="white"/>
                  </a:solidFill>
                  <a:effectLst/>
                  <a:uLnTx/>
                  <a:uFillTx/>
                </a:rPr>
                <a:t>,</a:t>
              </a:r>
              <a:r>
                <a:rPr kumimoji="0" lang="ko-KR" altLang="en-US" sz="1200" b="1" i="0" u="none" strike="noStrike" kern="0" cap="none" spc="0" normalizeH="0" baseline="0" noProof="0" dirty="0">
                  <a:ln>
                    <a:noFill/>
                  </a:ln>
                  <a:solidFill>
                    <a:prstClr val="white"/>
                  </a:solidFill>
                  <a:effectLst/>
                  <a:uLnTx/>
                  <a:uFillTx/>
                </a:rPr>
                <a:t>노무자</a:t>
              </a:r>
              <a:endParaRPr kumimoji="0" lang="en-US" altLang="ko-KR" sz="1200" b="1" i="0" u="none" strike="noStrike" kern="0" cap="none" spc="0" normalizeH="0" baseline="0" noProof="0" dirty="0">
                <a:ln>
                  <a:noFill/>
                </a:ln>
                <a:solidFill>
                  <a:prstClr val="white"/>
                </a:solidFill>
                <a:effectLst/>
                <a:uLnTx/>
                <a:uFillTx/>
              </a:endParaRPr>
            </a:p>
          </p:txBody>
        </p:sp>
        <p:sp>
          <p:nvSpPr>
            <p:cNvPr id="65" name="TextBox 64">
              <a:extLst>
                <a:ext uri="{FF2B5EF4-FFF2-40B4-BE49-F238E27FC236}">
                  <a16:creationId xmlns:a16="http://schemas.microsoft.com/office/drawing/2014/main" id="{2B9D66C5-80B0-4CEE-B6E3-E5E146BAE952}"/>
                </a:ext>
              </a:extLst>
            </p:cNvPr>
            <p:cNvSpPr txBox="1"/>
            <p:nvPr/>
          </p:nvSpPr>
          <p:spPr>
            <a:xfrm>
              <a:off x="3131260" y="2831751"/>
              <a:ext cx="1003479" cy="249685"/>
            </a:xfrm>
            <a:prstGeom prst="rect">
              <a:avLst/>
            </a:prstGeom>
            <a:solidFill>
              <a:srgbClr val="FFFFFF"/>
            </a:solidFill>
          </p:spPr>
          <p:txBody>
            <a:bodyPr wrap="square" lIns="0" tIns="18000" rIns="0" bIns="18000" rtlCol="0">
              <a:spAutoFit/>
            </a:bodyPr>
            <a:lstStyle>
              <a:defPPr>
                <a:defRPr lang="ko-KR"/>
              </a:defPPr>
              <a:lvl1pPr latinLnBrk="0">
                <a:defRPr sz="900" b="0">
                  <a:latin typeface="맑은 고딕"/>
                  <a:ea typeface="맑은 고딕"/>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lang="ko-KR" altLang="en-US" sz="1200" b="1" kern="0" dirty="0">
                  <a:solidFill>
                    <a:srgbClr val="000000"/>
                  </a:solidFill>
                </a:rPr>
                <a:t>원사업자</a:t>
              </a:r>
              <a:endParaRPr kumimoji="0" lang="ko-KR" altLang="en-US" sz="1200" b="1" i="0" u="none" strike="noStrike" kern="0" cap="none" spc="0" normalizeH="0" baseline="0" noProof="0" dirty="0">
                <a:ln>
                  <a:noFill/>
                </a:ln>
                <a:solidFill>
                  <a:srgbClr val="000000"/>
                </a:solidFill>
                <a:effectLst/>
                <a:uLnTx/>
                <a:uFillTx/>
                <a:latin typeface="맑은 고딕"/>
                <a:ea typeface="맑은 고딕"/>
              </a:endParaRPr>
            </a:p>
          </p:txBody>
        </p:sp>
        <p:sp>
          <p:nvSpPr>
            <p:cNvPr id="66" name="화살표: 갈매기형 수장 65">
              <a:extLst>
                <a:ext uri="{FF2B5EF4-FFF2-40B4-BE49-F238E27FC236}">
                  <a16:creationId xmlns:a16="http://schemas.microsoft.com/office/drawing/2014/main" id="{01C7971E-5EE8-4EBC-8C12-3FF88A990DE8}"/>
                </a:ext>
              </a:extLst>
            </p:cNvPr>
            <p:cNvSpPr/>
            <p:nvPr/>
          </p:nvSpPr>
          <p:spPr bwMode="auto">
            <a:xfrm>
              <a:off x="4346573" y="3461621"/>
              <a:ext cx="501740" cy="799395"/>
            </a:xfrm>
            <a:prstGeom prst="chevron">
              <a:avLst/>
            </a:prstGeom>
            <a:ln>
              <a:headEnd/>
              <a:tailEnd/>
            </a:ln>
          </p:spPr>
          <p:style>
            <a:lnRef idx="1">
              <a:schemeClr val="dk1"/>
            </a:lnRef>
            <a:fillRef idx="2">
              <a:schemeClr val="dk1"/>
            </a:fillRef>
            <a:effectRef idx="1">
              <a:schemeClr val="dk1"/>
            </a:effectRef>
            <a:fontRef idx="minor">
              <a:schemeClr val="dk1"/>
            </a:fontRef>
          </p:style>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endParaRPr kumimoji="0" lang="ko-KR" altLang="en-US" sz="1200" b="0" i="0" u="none" strike="noStrike" kern="0" cap="none" spc="0" normalizeH="0" baseline="0" noProof="0">
                <a:ln>
                  <a:noFill/>
                </a:ln>
                <a:solidFill>
                  <a:srgbClr val="000000"/>
                </a:solidFill>
                <a:effectLst/>
                <a:uLnTx/>
                <a:uFillTx/>
              </a:endParaRPr>
            </a:p>
          </p:txBody>
        </p:sp>
        <p:sp>
          <p:nvSpPr>
            <p:cNvPr id="67" name="TextBox 66">
              <a:extLst>
                <a:ext uri="{FF2B5EF4-FFF2-40B4-BE49-F238E27FC236}">
                  <a16:creationId xmlns:a16="http://schemas.microsoft.com/office/drawing/2014/main" id="{55E6526C-9339-4A32-A098-36B6E9287AB6}"/>
                </a:ext>
              </a:extLst>
            </p:cNvPr>
            <p:cNvSpPr txBox="1"/>
            <p:nvPr/>
          </p:nvSpPr>
          <p:spPr>
            <a:xfrm>
              <a:off x="4355396" y="2781075"/>
              <a:ext cx="317395" cy="588690"/>
            </a:xfrm>
            <a:prstGeom prst="rect">
              <a:avLst/>
            </a:prstGeom>
            <a:noFill/>
          </p:spPr>
          <p:txBody>
            <a:bodyPr wrap="none" lIns="0" tIns="18000" rIns="0" bIns="18000" rtlCol="0">
              <a:spAutoFit/>
            </a:bodyPr>
            <a:lstStyle>
              <a:defPPr>
                <a:defRPr lang="ko-KR"/>
              </a:defPPr>
              <a:lvl1pPr latinLnBrk="0">
                <a:defRPr sz="900" b="0">
                  <a:latin typeface="맑은 고딕"/>
                  <a:ea typeface="맑은 고딕"/>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ko-KR" altLang="en-US" sz="1050" b="1" i="1" kern="0" dirty="0">
                  <a:solidFill>
                    <a:srgbClr val="000000"/>
                  </a:solidFill>
                </a:rPr>
                <a:t>예금</a:t>
              </a:r>
              <a:r>
                <a:rPr kumimoji="0" lang="ko-KR" altLang="en-US" sz="1050" b="1" i="1" u="none" strike="noStrike" kern="0" cap="none" spc="0" normalizeH="0" baseline="0" noProof="0" dirty="0">
                  <a:ln>
                    <a:noFill/>
                  </a:ln>
                  <a:solidFill>
                    <a:srgbClr val="000000"/>
                  </a:solidFill>
                  <a:effectLst/>
                  <a:uLnTx/>
                  <a:uFillTx/>
                  <a:latin typeface="맑은 고딕"/>
                  <a:ea typeface="맑은 고딕"/>
                </a:rPr>
                <a:t> </a:t>
              </a:r>
              <a:endParaRPr kumimoji="0" lang="en-US" altLang="ko-KR" sz="1050" b="1" i="1" u="none" strike="noStrike" kern="0" cap="none" spc="0" normalizeH="0" baseline="0" noProof="0" dirty="0">
                <a:ln>
                  <a:noFill/>
                </a:ln>
                <a:solidFill>
                  <a:srgbClr val="000000"/>
                </a:solidFill>
                <a:effectLst/>
                <a:uLnTx/>
                <a:uFillTx/>
                <a:latin typeface="맑은 고딕"/>
                <a:ea typeface="맑은 고딕"/>
              </a:endParaRPr>
            </a:p>
            <a:p>
              <a:pPr marL="0" marR="0" lvl="0" indent="0" defTabSz="914400" eaLnBrk="1" fontAlgn="auto" latinLnBrk="0" hangingPunct="1">
                <a:lnSpc>
                  <a:spcPct val="100000"/>
                </a:lnSpc>
                <a:spcBef>
                  <a:spcPts val="0"/>
                </a:spcBef>
                <a:spcAft>
                  <a:spcPts val="0"/>
                </a:spcAft>
                <a:buClrTx/>
                <a:buSzTx/>
                <a:buFontTx/>
                <a:buNone/>
                <a:tabLst/>
                <a:defRPr/>
              </a:pPr>
              <a:r>
                <a:rPr lang="ko-KR" altLang="en-US" sz="1050" b="1" i="1" kern="0" dirty="0">
                  <a:solidFill>
                    <a:srgbClr val="000000"/>
                  </a:solidFill>
                </a:rPr>
                <a:t>인출</a:t>
              </a:r>
              <a:endParaRPr kumimoji="0" lang="en-US" altLang="ko-KR" sz="1050" b="1" i="1" u="none" strike="noStrike" kern="0" cap="none" spc="0" normalizeH="0" baseline="0" noProof="0" dirty="0">
                <a:ln>
                  <a:noFill/>
                </a:ln>
                <a:solidFill>
                  <a:srgbClr val="000000"/>
                </a:solidFill>
                <a:effectLst/>
                <a:uLnTx/>
                <a:uFillTx/>
                <a:latin typeface="맑은 고딕"/>
                <a:ea typeface="맑은 고딕"/>
              </a:endParaRPr>
            </a:p>
            <a:p>
              <a:pPr marL="0" marR="0" lvl="0" indent="0" defTabSz="914400" eaLnBrk="1" fontAlgn="auto" latinLnBrk="0" hangingPunct="1">
                <a:lnSpc>
                  <a:spcPct val="100000"/>
                </a:lnSpc>
                <a:spcBef>
                  <a:spcPts val="0"/>
                </a:spcBef>
                <a:spcAft>
                  <a:spcPts val="0"/>
                </a:spcAft>
                <a:buClrTx/>
                <a:buSzTx/>
                <a:buFontTx/>
                <a:buNone/>
                <a:tabLst/>
                <a:defRPr/>
              </a:pPr>
              <a:r>
                <a:rPr lang="ko-KR" altLang="en-US" sz="1050" b="1" i="1" kern="0" dirty="0">
                  <a:solidFill>
                    <a:srgbClr val="000000"/>
                  </a:solidFill>
                </a:rPr>
                <a:t>제한</a:t>
              </a:r>
              <a:endParaRPr kumimoji="0" lang="ko-KR" altLang="en-US" sz="1050" b="1" i="1" u="none" strike="noStrike" kern="0" cap="none" spc="0" normalizeH="0" baseline="0" noProof="0" dirty="0">
                <a:ln>
                  <a:noFill/>
                </a:ln>
                <a:solidFill>
                  <a:srgbClr val="000000"/>
                </a:solidFill>
                <a:effectLst/>
                <a:uLnTx/>
                <a:uFillTx/>
                <a:latin typeface="맑은 고딕"/>
                <a:ea typeface="맑은 고딕"/>
              </a:endParaRPr>
            </a:p>
          </p:txBody>
        </p:sp>
        <p:sp>
          <p:nvSpPr>
            <p:cNvPr id="68" name="모서리가 둥근 직사각형 9">
              <a:extLst>
                <a:ext uri="{FF2B5EF4-FFF2-40B4-BE49-F238E27FC236}">
                  <a16:creationId xmlns:a16="http://schemas.microsoft.com/office/drawing/2014/main" id="{50A615D3-B4E0-4F53-B318-73084E4DEC6C}"/>
                </a:ext>
              </a:extLst>
            </p:cNvPr>
            <p:cNvSpPr/>
            <p:nvPr/>
          </p:nvSpPr>
          <p:spPr bwMode="auto">
            <a:xfrm>
              <a:off x="5605660" y="3254933"/>
              <a:ext cx="1003479" cy="288032"/>
            </a:xfrm>
            <a:prstGeom prst="roundRect">
              <a:avLst/>
            </a:prstGeom>
            <a:gradFill rotWithShape="1">
              <a:gsLst>
                <a:gs pos="0">
                  <a:srgbClr val="A1A1A1">
                    <a:tint val="50000"/>
                    <a:satMod val="300000"/>
                  </a:srgbClr>
                </a:gs>
                <a:gs pos="35000">
                  <a:srgbClr val="A1A1A1">
                    <a:tint val="37000"/>
                    <a:satMod val="300000"/>
                  </a:srgbClr>
                </a:gs>
                <a:gs pos="100000">
                  <a:srgbClr val="A1A1A1">
                    <a:tint val="15000"/>
                    <a:satMod val="350000"/>
                  </a:srgbClr>
                </a:gs>
              </a:gsLst>
              <a:lin ang="16200000" scaled="1"/>
            </a:gra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1000" b="1" i="0" u="none" strike="noStrike" kern="0" cap="none" spc="0" normalizeH="0" baseline="0" noProof="0" dirty="0" err="1">
                  <a:ln>
                    <a:noFill/>
                  </a:ln>
                  <a:solidFill>
                    <a:srgbClr val="000000"/>
                  </a:solidFill>
                  <a:effectLst/>
                  <a:uLnTx/>
                  <a:uFillTx/>
                  <a:latin typeface="맑은 고딕"/>
                  <a:ea typeface="맑은 고딕" panose="020B0503020000020004" pitchFamily="50" charset="-127"/>
                  <a:cs typeface="+mn-cs"/>
                </a:rPr>
                <a:t>고정계좌</a:t>
              </a:r>
              <a:endParaRPr kumimoji="0" lang="ko-KR" altLang="en-US" sz="10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endParaRPr>
            </a:p>
          </p:txBody>
        </p:sp>
        <p:sp>
          <p:nvSpPr>
            <p:cNvPr id="69" name="모서리가 둥근 직사각형 10">
              <a:extLst>
                <a:ext uri="{FF2B5EF4-FFF2-40B4-BE49-F238E27FC236}">
                  <a16:creationId xmlns:a16="http://schemas.microsoft.com/office/drawing/2014/main" id="{05278757-F292-41CC-9476-0678C5179779}"/>
                </a:ext>
              </a:extLst>
            </p:cNvPr>
            <p:cNvSpPr/>
            <p:nvPr/>
          </p:nvSpPr>
          <p:spPr bwMode="auto">
            <a:xfrm>
              <a:off x="5605660" y="3676691"/>
              <a:ext cx="1003479" cy="288032"/>
            </a:xfrm>
            <a:prstGeom prst="roundRect">
              <a:avLst/>
            </a:prstGeom>
            <a:gradFill rotWithShape="1">
              <a:gsLst>
                <a:gs pos="0">
                  <a:srgbClr val="A1A1A1">
                    <a:tint val="50000"/>
                    <a:satMod val="300000"/>
                  </a:srgbClr>
                </a:gs>
                <a:gs pos="35000">
                  <a:srgbClr val="A1A1A1">
                    <a:tint val="37000"/>
                    <a:satMod val="300000"/>
                  </a:srgbClr>
                </a:gs>
                <a:gs pos="100000">
                  <a:srgbClr val="A1A1A1">
                    <a:tint val="15000"/>
                    <a:satMod val="350000"/>
                  </a:srgbClr>
                </a:gs>
              </a:gsLst>
              <a:lin ang="16200000" scaled="1"/>
            </a:gra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10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선급금전용계좌</a:t>
              </a:r>
            </a:p>
          </p:txBody>
        </p:sp>
        <p:sp>
          <p:nvSpPr>
            <p:cNvPr id="70" name="모서리가 둥근 직사각형 11">
              <a:extLst>
                <a:ext uri="{FF2B5EF4-FFF2-40B4-BE49-F238E27FC236}">
                  <a16:creationId xmlns:a16="http://schemas.microsoft.com/office/drawing/2014/main" id="{278E6939-F88B-4098-99FC-5071B3F0327D}"/>
                </a:ext>
              </a:extLst>
            </p:cNvPr>
            <p:cNvSpPr/>
            <p:nvPr/>
          </p:nvSpPr>
          <p:spPr bwMode="auto">
            <a:xfrm>
              <a:off x="5601867" y="4134192"/>
              <a:ext cx="1003479" cy="288032"/>
            </a:xfrm>
            <a:prstGeom prst="roundRect">
              <a:avLst/>
            </a:prstGeom>
            <a:gradFill rotWithShape="1">
              <a:gsLst>
                <a:gs pos="0">
                  <a:srgbClr val="A1A1A1">
                    <a:tint val="50000"/>
                    <a:satMod val="300000"/>
                  </a:srgbClr>
                </a:gs>
                <a:gs pos="35000">
                  <a:srgbClr val="A1A1A1">
                    <a:tint val="37000"/>
                    <a:satMod val="300000"/>
                  </a:srgbClr>
                </a:gs>
                <a:gs pos="100000">
                  <a:srgbClr val="A1A1A1">
                    <a:tint val="15000"/>
                    <a:satMod val="350000"/>
                  </a:srgbClr>
                </a:gs>
              </a:gsLst>
              <a:lin ang="16200000" scaled="1"/>
            </a:gra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10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노무비전용계좌</a:t>
              </a:r>
            </a:p>
          </p:txBody>
        </p:sp>
        <p:sp>
          <p:nvSpPr>
            <p:cNvPr id="71" name="모서리가 둥근 직사각형 11">
              <a:extLst>
                <a:ext uri="{FF2B5EF4-FFF2-40B4-BE49-F238E27FC236}">
                  <a16:creationId xmlns:a16="http://schemas.microsoft.com/office/drawing/2014/main" id="{6566EA7D-0A42-4F5A-B620-7A9B95BDBF32}"/>
                </a:ext>
              </a:extLst>
            </p:cNvPr>
            <p:cNvSpPr/>
            <p:nvPr/>
          </p:nvSpPr>
          <p:spPr bwMode="auto">
            <a:xfrm>
              <a:off x="5601867" y="4558674"/>
              <a:ext cx="1003479" cy="288032"/>
            </a:xfrm>
            <a:prstGeom prst="roundRect">
              <a:avLst/>
            </a:prstGeom>
            <a:gradFill rotWithShape="1">
              <a:gsLst>
                <a:gs pos="0">
                  <a:srgbClr val="A1A1A1">
                    <a:tint val="50000"/>
                    <a:satMod val="300000"/>
                  </a:srgbClr>
                </a:gs>
                <a:gs pos="35000">
                  <a:srgbClr val="A1A1A1">
                    <a:tint val="37000"/>
                    <a:satMod val="300000"/>
                  </a:srgbClr>
                </a:gs>
                <a:gs pos="100000">
                  <a:srgbClr val="A1A1A1">
                    <a:tint val="15000"/>
                    <a:satMod val="350000"/>
                  </a:srgbClr>
                </a:gs>
              </a:gsLst>
              <a:lin ang="16200000" scaled="1"/>
            </a:gra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10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일반계좌</a:t>
              </a:r>
            </a:p>
          </p:txBody>
        </p:sp>
        <p:sp>
          <p:nvSpPr>
            <p:cNvPr id="72" name="TextBox 71">
              <a:extLst>
                <a:ext uri="{FF2B5EF4-FFF2-40B4-BE49-F238E27FC236}">
                  <a16:creationId xmlns:a16="http://schemas.microsoft.com/office/drawing/2014/main" id="{D5420460-EB6E-4632-93C5-5A4E7F379F1E}"/>
                </a:ext>
              </a:extLst>
            </p:cNvPr>
            <p:cNvSpPr txBox="1"/>
            <p:nvPr/>
          </p:nvSpPr>
          <p:spPr>
            <a:xfrm>
              <a:off x="5616331" y="2861463"/>
              <a:ext cx="1003479" cy="249685"/>
            </a:xfrm>
            <a:prstGeom prst="rect">
              <a:avLst/>
            </a:prstGeom>
            <a:solidFill>
              <a:srgbClr val="FFFFFF"/>
            </a:solidFill>
          </p:spPr>
          <p:txBody>
            <a:bodyPr wrap="square" lIns="0" tIns="18000" rIns="0" bIns="18000" rtlCol="0">
              <a:spAutoFit/>
            </a:bodyPr>
            <a:lstStyle>
              <a:defPPr>
                <a:defRPr lang="ko-KR"/>
              </a:defPPr>
              <a:lvl1pPr latinLnBrk="0">
                <a:defRPr sz="900" b="0">
                  <a:latin typeface="맑은 고딕"/>
                  <a:ea typeface="맑은 고딕"/>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ko-KR" altLang="en-US" sz="1200" b="1" i="0" u="none" strike="noStrike" kern="0" cap="none" spc="0" normalizeH="0" baseline="0" noProof="0" dirty="0">
                  <a:ln>
                    <a:noFill/>
                  </a:ln>
                  <a:solidFill>
                    <a:srgbClr val="000000"/>
                  </a:solidFill>
                  <a:effectLst/>
                  <a:uLnTx/>
                  <a:uFillTx/>
                  <a:latin typeface="맑은 고딕"/>
                  <a:ea typeface="맑은 고딕"/>
                </a:rPr>
                <a:t>수급사업자</a:t>
              </a:r>
            </a:p>
          </p:txBody>
        </p:sp>
        <p:sp>
          <p:nvSpPr>
            <p:cNvPr id="73" name="화살표: 갈매기형 수장 72">
              <a:extLst>
                <a:ext uri="{FF2B5EF4-FFF2-40B4-BE49-F238E27FC236}">
                  <a16:creationId xmlns:a16="http://schemas.microsoft.com/office/drawing/2014/main" id="{6D421E55-0581-4368-8637-FD69C96B2EBC}"/>
                </a:ext>
              </a:extLst>
            </p:cNvPr>
            <p:cNvSpPr/>
            <p:nvPr/>
          </p:nvSpPr>
          <p:spPr bwMode="auto">
            <a:xfrm>
              <a:off x="6831644" y="3491333"/>
              <a:ext cx="501740" cy="799395"/>
            </a:xfrm>
            <a:prstGeom prst="chevron">
              <a:avLst/>
            </a:prstGeom>
            <a:ln>
              <a:headEnd/>
              <a:tailEnd/>
            </a:ln>
          </p:spPr>
          <p:style>
            <a:lnRef idx="1">
              <a:schemeClr val="dk1"/>
            </a:lnRef>
            <a:fillRef idx="2">
              <a:schemeClr val="dk1"/>
            </a:fillRef>
            <a:effectRef idx="1">
              <a:schemeClr val="dk1"/>
            </a:effectRef>
            <a:fontRef idx="minor">
              <a:schemeClr val="dk1"/>
            </a:fontRef>
          </p:style>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endParaRPr kumimoji="0" lang="ko-KR" altLang="en-US" sz="1200" b="0" i="0" u="none" strike="noStrike" kern="0" cap="none" spc="0" normalizeH="0" baseline="0" noProof="0">
                <a:ln>
                  <a:noFill/>
                </a:ln>
                <a:solidFill>
                  <a:srgbClr val="000000"/>
                </a:solidFill>
                <a:effectLst/>
                <a:uLnTx/>
                <a:uFillTx/>
              </a:endParaRPr>
            </a:p>
          </p:txBody>
        </p:sp>
        <p:sp>
          <p:nvSpPr>
            <p:cNvPr id="75" name="모서리가 둥근 직사각형 11">
              <a:extLst>
                <a:ext uri="{FF2B5EF4-FFF2-40B4-BE49-F238E27FC236}">
                  <a16:creationId xmlns:a16="http://schemas.microsoft.com/office/drawing/2014/main" id="{B5041B7F-C0BD-4B17-896B-B516199610B6}"/>
                </a:ext>
              </a:extLst>
            </p:cNvPr>
            <p:cNvSpPr/>
            <p:nvPr/>
          </p:nvSpPr>
          <p:spPr bwMode="auto">
            <a:xfrm>
              <a:off x="7903917" y="3694058"/>
              <a:ext cx="1003479" cy="288032"/>
            </a:xfrm>
            <a:prstGeom prst="roundRect">
              <a:avLst/>
            </a:prstGeom>
            <a:gradFill rotWithShape="1">
              <a:gsLst>
                <a:gs pos="0">
                  <a:srgbClr val="A1A1A1">
                    <a:tint val="50000"/>
                    <a:satMod val="300000"/>
                  </a:srgbClr>
                </a:gs>
                <a:gs pos="35000">
                  <a:srgbClr val="A1A1A1">
                    <a:tint val="37000"/>
                    <a:satMod val="300000"/>
                  </a:srgbClr>
                </a:gs>
                <a:gs pos="100000">
                  <a:srgbClr val="A1A1A1">
                    <a:tint val="15000"/>
                    <a:satMod val="350000"/>
                  </a:srgbClr>
                </a:gs>
              </a:gsLst>
              <a:lin ang="16200000" scaled="1"/>
            </a:gra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10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일반계좌</a:t>
              </a:r>
            </a:p>
          </p:txBody>
        </p:sp>
        <p:sp>
          <p:nvSpPr>
            <p:cNvPr id="76" name="TextBox 75">
              <a:extLst>
                <a:ext uri="{FF2B5EF4-FFF2-40B4-BE49-F238E27FC236}">
                  <a16:creationId xmlns:a16="http://schemas.microsoft.com/office/drawing/2014/main" id="{43BFDF4E-4FCA-451B-AF76-62FBDB4FFB09}"/>
                </a:ext>
              </a:extLst>
            </p:cNvPr>
            <p:cNvSpPr txBox="1"/>
            <p:nvPr/>
          </p:nvSpPr>
          <p:spPr>
            <a:xfrm>
              <a:off x="7903917" y="2831750"/>
              <a:ext cx="1003479" cy="458302"/>
            </a:xfrm>
            <a:prstGeom prst="rect">
              <a:avLst/>
            </a:prstGeom>
            <a:solidFill>
              <a:srgbClr val="FFFFFF"/>
            </a:solidFill>
          </p:spPr>
          <p:txBody>
            <a:bodyPr wrap="square" lIns="0" tIns="18000" rIns="0" bIns="18000" rtlCol="0">
              <a:spAutoFit/>
            </a:bodyPr>
            <a:lstStyle>
              <a:defPPr>
                <a:defRPr lang="ko-KR"/>
              </a:defPPr>
              <a:lvl1pPr latinLnBrk="0">
                <a:defRPr sz="900" b="0">
                  <a:latin typeface="맑은 고딕"/>
                  <a:ea typeface="맑은 고딕"/>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a:ln>
                    <a:noFill/>
                  </a:ln>
                  <a:solidFill>
                    <a:srgbClr val="000000"/>
                  </a:solidFill>
                  <a:effectLst/>
                  <a:uLnTx/>
                  <a:uFillTx/>
                  <a:latin typeface="맑은 고딕"/>
                  <a:ea typeface="맑은 고딕"/>
                </a:rPr>
                <a:t> </a:t>
              </a:r>
              <a:r>
                <a:rPr kumimoji="0" lang="ko-KR" altLang="en-US" sz="1200" b="1" i="0" u="none" strike="noStrike" kern="0" cap="none" spc="0" normalizeH="0" baseline="0" noProof="0" dirty="0">
                  <a:ln>
                    <a:noFill/>
                  </a:ln>
                  <a:solidFill>
                    <a:srgbClr val="000000"/>
                  </a:solidFill>
                  <a:effectLst/>
                  <a:uLnTx/>
                  <a:uFillTx/>
                  <a:latin typeface="맑은 고딕"/>
                  <a:ea typeface="맑은 고딕"/>
                </a:rPr>
                <a:t>자재장비업자</a:t>
              </a:r>
              <a:r>
                <a:rPr kumimoji="0" lang="en-US" altLang="ko-KR" sz="1200" b="1" i="0" u="none" strike="noStrike" kern="0" cap="none" spc="0" normalizeH="0" baseline="0" noProof="0" dirty="0">
                  <a:ln>
                    <a:noFill/>
                  </a:ln>
                  <a:solidFill>
                    <a:srgbClr val="000000"/>
                  </a:solidFill>
                  <a:effectLst/>
                  <a:uLnTx/>
                  <a:uFillTx/>
                  <a:latin typeface="맑은 고딕"/>
                  <a:ea typeface="맑은 고딕"/>
                </a:rPr>
                <a:t>, </a:t>
              </a:r>
              <a:r>
                <a:rPr kumimoji="0" lang="ko-KR" altLang="en-US" sz="1200" b="1" i="0" u="none" strike="noStrike" kern="0" cap="none" spc="0" normalizeH="0" baseline="0" noProof="0" dirty="0">
                  <a:ln>
                    <a:noFill/>
                  </a:ln>
                  <a:solidFill>
                    <a:srgbClr val="000000"/>
                  </a:solidFill>
                  <a:effectLst/>
                  <a:uLnTx/>
                  <a:uFillTx/>
                  <a:latin typeface="맑은 고딕"/>
                  <a:ea typeface="맑은 고딕"/>
                </a:rPr>
                <a:t>노무자</a:t>
              </a:r>
            </a:p>
          </p:txBody>
        </p:sp>
        <p:sp>
          <p:nvSpPr>
            <p:cNvPr id="77" name="자유형: 도형 76">
              <a:extLst>
                <a:ext uri="{FF2B5EF4-FFF2-40B4-BE49-F238E27FC236}">
                  <a16:creationId xmlns:a16="http://schemas.microsoft.com/office/drawing/2014/main" id="{E4CC7395-99C7-40DB-A640-8EE015C8004F}"/>
                </a:ext>
              </a:extLst>
            </p:cNvPr>
            <p:cNvSpPr/>
            <p:nvPr/>
          </p:nvSpPr>
          <p:spPr bwMode="auto">
            <a:xfrm>
              <a:off x="1117412" y="1149463"/>
              <a:ext cx="1613648" cy="2907175"/>
            </a:xfrm>
            <a:custGeom>
              <a:avLst/>
              <a:gdLst>
                <a:gd name="connsiteX0" fmla="*/ 0 w 1613648"/>
                <a:gd name="connsiteY0" fmla="*/ 0 h 2702859"/>
                <a:gd name="connsiteX1" fmla="*/ 0 w 1613648"/>
                <a:gd name="connsiteY1" fmla="*/ 2702859 h 2702859"/>
                <a:gd name="connsiteX2" fmla="*/ 1613648 w 1613648"/>
                <a:gd name="connsiteY2" fmla="*/ 2702859 h 2702859"/>
              </a:gdLst>
              <a:ahLst/>
              <a:cxnLst>
                <a:cxn ang="0">
                  <a:pos x="connsiteX0" y="connsiteY0"/>
                </a:cxn>
                <a:cxn ang="0">
                  <a:pos x="connsiteX1" y="connsiteY1"/>
                </a:cxn>
                <a:cxn ang="0">
                  <a:pos x="connsiteX2" y="connsiteY2"/>
                </a:cxn>
              </a:cxnLst>
              <a:rect l="l" t="t" r="r" b="b"/>
              <a:pathLst>
                <a:path w="1613648" h="2702859">
                  <a:moveTo>
                    <a:pt x="0" y="0"/>
                  </a:moveTo>
                  <a:lnTo>
                    <a:pt x="0" y="2702859"/>
                  </a:lnTo>
                  <a:lnTo>
                    <a:pt x="1613648" y="2702859"/>
                  </a:lnTo>
                </a:path>
              </a:pathLst>
            </a:custGeom>
            <a:noFill/>
            <a:ln w="9525">
              <a:solidFill>
                <a:srgbClr val="000000"/>
              </a:solidFill>
              <a:miter lim="800000"/>
              <a:headEn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000000"/>
                </a:solidFill>
                <a:effectLst/>
                <a:uLnTx/>
                <a:uFillTx/>
              </a:endParaRPr>
            </a:p>
          </p:txBody>
        </p:sp>
        <p:sp>
          <p:nvSpPr>
            <p:cNvPr id="78" name="TextBox 77">
              <a:extLst>
                <a:ext uri="{FF2B5EF4-FFF2-40B4-BE49-F238E27FC236}">
                  <a16:creationId xmlns:a16="http://schemas.microsoft.com/office/drawing/2014/main" id="{E3D13530-6105-480C-B66E-69D29ACCE609}"/>
                </a:ext>
              </a:extLst>
            </p:cNvPr>
            <p:cNvSpPr txBox="1"/>
            <p:nvPr/>
          </p:nvSpPr>
          <p:spPr>
            <a:xfrm>
              <a:off x="7134451" y="966140"/>
              <a:ext cx="548227" cy="353993"/>
            </a:xfrm>
            <a:prstGeom prst="rect">
              <a:avLst/>
            </a:prstGeom>
            <a:solidFill>
              <a:srgbClr val="FFFFFF"/>
            </a:solidFill>
          </p:spPr>
          <p:txBody>
            <a:bodyPr wrap="none" lIns="0" tIns="18000" rIns="0" bIns="18000" rtlCol="0">
              <a:spAutoFit/>
            </a:bodyPr>
            <a:lstStyle>
              <a:defPPr>
                <a:defRPr lang="ko-KR"/>
              </a:defPPr>
              <a:lvl1pPr latinLnBrk="0">
                <a:defRPr sz="900" b="0">
                  <a:latin typeface="맑은 고딕"/>
                  <a:ea typeface="맑은 고딕"/>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ko-KR" altLang="en-US" sz="900" b="0" i="0" u="none" strike="noStrike" kern="0" cap="none" spc="0" normalizeH="0" baseline="0" noProof="0" dirty="0">
                  <a:ln>
                    <a:noFill/>
                  </a:ln>
                  <a:solidFill>
                    <a:srgbClr val="000000"/>
                  </a:solidFill>
                  <a:effectLst/>
                  <a:uLnTx/>
                  <a:uFillTx/>
                  <a:latin typeface="맑은 고딕"/>
                  <a:ea typeface="맑은 고딕"/>
                </a:rPr>
                <a:t>노무비 등</a:t>
              </a:r>
              <a:endParaRPr kumimoji="0" lang="en-US" altLang="ko-KR" sz="900" b="0" i="0" u="none" strike="noStrike" kern="0" cap="none" spc="0" normalizeH="0" baseline="0" noProof="0" dirty="0">
                <a:ln>
                  <a:noFill/>
                </a:ln>
                <a:solidFill>
                  <a:srgbClr val="000000"/>
                </a:solidFill>
                <a:effectLst/>
                <a:uLnTx/>
                <a:uFillTx/>
                <a:latin typeface="맑은 고딕"/>
                <a:ea typeface="맑은 고딕"/>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0" i="0" u="none" strike="noStrike" kern="0" cap="none" spc="0" normalizeH="0" baseline="0" noProof="0" dirty="0">
                  <a:ln>
                    <a:noFill/>
                  </a:ln>
                  <a:solidFill>
                    <a:srgbClr val="000000"/>
                  </a:solidFill>
                  <a:effectLst/>
                  <a:uLnTx/>
                  <a:uFillTx/>
                  <a:latin typeface="맑은 고딕"/>
                  <a:ea typeface="맑은 고딕"/>
                </a:rPr>
                <a:t> </a:t>
              </a:r>
              <a:r>
                <a:rPr kumimoji="0" lang="ko-KR" altLang="en-US" sz="900" b="0" i="0" u="none" strike="noStrike" kern="0" cap="none" spc="0" normalizeH="0" baseline="0" noProof="0" dirty="0">
                  <a:ln>
                    <a:noFill/>
                  </a:ln>
                  <a:solidFill>
                    <a:srgbClr val="000000"/>
                  </a:solidFill>
                  <a:effectLst/>
                  <a:uLnTx/>
                  <a:uFillTx/>
                  <a:latin typeface="맑은 고딕"/>
                  <a:ea typeface="맑은 고딕"/>
                </a:rPr>
                <a:t>청구</a:t>
              </a:r>
              <a:r>
                <a:rPr kumimoji="0" lang="en-US" altLang="ko-KR" sz="900" b="0" i="0" u="none" strike="noStrike" kern="0" cap="none" spc="0" normalizeH="0" baseline="0" noProof="0" dirty="0">
                  <a:ln>
                    <a:noFill/>
                  </a:ln>
                  <a:solidFill>
                    <a:srgbClr val="000000"/>
                  </a:solidFill>
                  <a:effectLst/>
                  <a:uLnTx/>
                  <a:uFillTx/>
                  <a:latin typeface="맑은 고딕"/>
                  <a:ea typeface="맑은 고딕"/>
                </a:rPr>
                <a:t>/</a:t>
              </a:r>
              <a:r>
                <a:rPr kumimoji="0" lang="ko-KR" altLang="en-US" sz="900" b="0" i="0" u="none" strike="noStrike" kern="0" cap="none" spc="0" normalizeH="0" baseline="0" noProof="0" dirty="0">
                  <a:ln>
                    <a:noFill/>
                  </a:ln>
                  <a:solidFill>
                    <a:srgbClr val="000000"/>
                  </a:solidFill>
                  <a:effectLst/>
                  <a:uLnTx/>
                  <a:uFillTx/>
                  <a:latin typeface="맑은 고딕"/>
                  <a:ea typeface="맑은 고딕"/>
                </a:rPr>
                <a:t>승인</a:t>
              </a:r>
            </a:p>
          </p:txBody>
        </p:sp>
        <p:sp>
          <p:nvSpPr>
            <p:cNvPr id="79" name="Rectangle 16">
              <a:extLst>
                <a:ext uri="{FF2B5EF4-FFF2-40B4-BE49-F238E27FC236}">
                  <a16:creationId xmlns:a16="http://schemas.microsoft.com/office/drawing/2014/main" id="{5AED1ED4-1495-4FDB-B15F-950E1533BC38}"/>
                </a:ext>
              </a:extLst>
            </p:cNvPr>
            <p:cNvSpPr>
              <a:spLocks noChangeArrowheads="1"/>
            </p:cNvSpPr>
            <p:nvPr/>
          </p:nvSpPr>
          <p:spPr bwMode="auto">
            <a:xfrm>
              <a:off x="4617825" y="1528136"/>
              <a:ext cx="1639913" cy="663983"/>
            </a:xfrm>
            <a:prstGeom prst="rect">
              <a:avLst/>
            </a:prstGeom>
            <a:solidFill>
              <a:srgbClr val="9BBB59">
                <a:lumMod val="75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marL="0" marR="0" lvl="0" indent="0" algn="ctr" defTabSz="914400" eaLnBrk="0" fontAlgn="auto" latinLnBrk="0" hangingPunct="0">
                <a:lnSpc>
                  <a:spcPct val="90000"/>
                </a:lnSpc>
                <a:spcBef>
                  <a:spcPts val="0"/>
                </a:spcBef>
                <a:spcAft>
                  <a:spcPts val="0"/>
                </a:spcAft>
                <a:buClrTx/>
                <a:buSzTx/>
                <a:buFontTx/>
                <a:buNone/>
                <a:tabLst/>
                <a:defRPr/>
              </a:pPr>
              <a:r>
                <a:rPr kumimoji="0" lang="ko-KR" altLang="en-US" sz="1200" b="1" i="0" u="none" strike="noStrike" kern="0" cap="none" spc="0" normalizeH="0" baseline="0" noProof="0" dirty="0">
                  <a:ln>
                    <a:noFill/>
                  </a:ln>
                  <a:solidFill>
                    <a:prstClr val="white"/>
                  </a:solidFill>
                  <a:effectLst/>
                  <a:uLnTx/>
                  <a:uFillTx/>
                </a:rPr>
                <a:t>조달청 </a:t>
              </a:r>
              <a:r>
                <a:rPr kumimoji="0" lang="en-US" altLang="ko-KR" sz="1200" b="1" i="0" u="none" strike="noStrike" kern="0" cap="none" spc="0" normalizeH="0" baseline="0" noProof="0" dirty="0">
                  <a:ln>
                    <a:noFill/>
                  </a:ln>
                  <a:solidFill>
                    <a:prstClr val="white"/>
                  </a:solidFill>
                  <a:effectLst/>
                  <a:uLnTx/>
                  <a:uFillTx/>
                </a:rPr>
                <a:t>[</a:t>
              </a:r>
              <a:r>
                <a:rPr kumimoji="0" lang="ko-KR" altLang="en-US" sz="1200" b="1" i="0" u="none" strike="noStrike" kern="0" cap="none" spc="0" normalizeH="0" baseline="0" noProof="0" dirty="0">
                  <a:ln>
                    <a:noFill/>
                  </a:ln>
                  <a:solidFill>
                    <a:prstClr val="white"/>
                  </a:solidFill>
                  <a:effectLst/>
                  <a:uLnTx/>
                  <a:uFillTx/>
                </a:rPr>
                <a:t>하도급지킴이</a:t>
              </a:r>
              <a:r>
                <a:rPr kumimoji="0" lang="en-US" altLang="ko-KR" sz="1200" b="1" i="0" u="none" strike="noStrike" kern="0" cap="none" spc="0" normalizeH="0" baseline="0" noProof="0" dirty="0">
                  <a:ln>
                    <a:noFill/>
                  </a:ln>
                  <a:solidFill>
                    <a:prstClr val="white"/>
                  </a:solidFill>
                  <a:effectLst/>
                  <a:uLnTx/>
                  <a:uFillTx/>
                </a:rPr>
                <a:t>]</a:t>
              </a:r>
            </a:p>
          </p:txBody>
        </p:sp>
        <p:sp>
          <p:nvSpPr>
            <p:cNvPr id="82" name="TextBox 81">
              <a:extLst>
                <a:ext uri="{FF2B5EF4-FFF2-40B4-BE49-F238E27FC236}">
                  <a16:creationId xmlns:a16="http://schemas.microsoft.com/office/drawing/2014/main" id="{CC97F114-A9EE-4CC3-AE45-AC565C9AF4AB}"/>
                </a:ext>
              </a:extLst>
            </p:cNvPr>
            <p:cNvSpPr txBox="1"/>
            <p:nvPr/>
          </p:nvSpPr>
          <p:spPr>
            <a:xfrm>
              <a:off x="1016076" y="4167705"/>
              <a:ext cx="1519647" cy="284454"/>
            </a:xfrm>
            <a:prstGeom prst="rect">
              <a:avLst/>
            </a:prstGeom>
            <a:solidFill>
              <a:srgbClr val="FFFFFF"/>
            </a:solidFill>
          </p:spPr>
          <p:txBody>
            <a:bodyPr wrap="none" lIns="0" tIns="18000" rIns="0" bIns="18000" rtlCol="0">
              <a:spAutoFit/>
            </a:bodyPr>
            <a:lstStyle>
              <a:defPPr>
                <a:defRPr lang="ko-KR"/>
              </a:defPPr>
              <a:lvl1pPr latinLnBrk="0">
                <a:defRPr sz="900" b="0">
                  <a:latin typeface="맑은 고딕"/>
                  <a:ea typeface="맑은 고딕"/>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ko-KR" altLang="en-US" sz="1400" b="1" i="1" u="none" strike="noStrike" kern="0" cap="none" spc="0" normalizeH="0" baseline="0" noProof="0" dirty="0">
                  <a:ln>
                    <a:noFill/>
                  </a:ln>
                  <a:solidFill>
                    <a:srgbClr val="FF0000"/>
                  </a:solidFill>
                  <a:uLnTx/>
                  <a:uFillTx/>
                  <a:latin typeface="맑은 고딕"/>
                  <a:ea typeface="맑은 고딕"/>
                </a:rPr>
                <a:t>③ </a:t>
              </a:r>
              <a:r>
                <a:rPr kumimoji="0" lang="ko-KR" altLang="en-US" sz="1100" b="1" i="1" u="none" strike="noStrike" kern="0" cap="none" spc="0" normalizeH="0" baseline="0" noProof="0" dirty="0">
                  <a:ln>
                    <a:noFill/>
                  </a:ln>
                  <a:solidFill>
                    <a:srgbClr val="FF0000"/>
                  </a:solidFill>
                  <a:uLnTx/>
                  <a:uFillTx/>
                  <a:latin typeface="맑은 고딕"/>
                  <a:ea typeface="맑은 고딕"/>
                </a:rPr>
                <a:t>도급대금  지급 불가</a:t>
              </a:r>
            </a:p>
          </p:txBody>
        </p:sp>
        <p:sp>
          <p:nvSpPr>
            <p:cNvPr id="97" name="TextBox 96">
              <a:extLst>
                <a:ext uri="{FF2B5EF4-FFF2-40B4-BE49-F238E27FC236}">
                  <a16:creationId xmlns:a16="http://schemas.microsoft.com/office/drawing/2014/main" id="{93E6496F-3A10-42E2-90AC-C6CA865A5E28}"/>
                </a:ext>
              </a:extLst>
            </p:cNvPr>
            <p:cNvSpPr txBox="1"/>
            <p:nvPr/>
          </p:nvSpPr>
          <p:spPr>
            <a:xfrm>
              <a:off x="6817056" y="2780665"/>
              <a:ext cx="317395" cy="588690"/>
            </a:xfrm>
            <a:prstGeom prst="rect">
              <a:avLst/>
            </a:prstGeom>
            <a:noFill/>
          </p:spPr>
          <p:txBody>
            <a:bodyPr wrap="none" lIns="0" tIns="18000" rIns="0" bIns="18000" rtlCol="0">
              <a:spAutoFit/>
            </a:bodyPr>
            <a:lstStyle>
              <a:defPPr>
                <a:defRPr lang="ko-KR"/>
              </a:defPPr>
              <a:lvl1pPr latinLnBrk="0">
                <a:defRPr sz="900" b="0">
                  <a:latin typeface="맑은 고딕"/>
                  <a:ea typeface="맑은 고딕"/>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ko-KR" altLang="en-US" sz="1050" b="1" i="1" kern="0" dirty="0">
                  <a:solidFill>
                    <a:srgbClr val="000000"/>
                  </a:solidFill>
                </a:rPr>
                <a:t>예금</a:t>
              </a:r>
              <a:r>
                <a:rPr kumimoji="0" lang="ko-KR" altLang="en-US" sz="1050" b="1" i="1" u="none" strike="noStrike" kern="0" cap="none" spc="0" normalizeH="0" baseline="0" noProof="0" dirty="0">
                  <a:ln>
                    <a:noFill/>
                  </a:ln>
                  <a:solidFill>
                    <a:srgbClr val="000000"/>
                  </a:solidFill>
                  <a:effectLst/>
                  <a:uLnTx/>
                  <a:uFillTx/>
                  <a:latin typeface="맑은 고딕"/>
                  <a:ea typeface="맑은 고딕"/>
                </a:rPr>
                <a:t> </a:t>
              </a:r>
              <a:endParaRPr kumimoji="0" lang="en-US" altLang="ko-KR" sz="1050" b="1" i="1" u="none" strike="noStrike" kern="0" cap="none" spc="0" normalizeH="0" baseline="0" noProof="0" dirty="0">
                <a:ln>
                  <a:noFill/>
                </a:ln>
                <a:solidFill>
                  <a:srgbClr val="000000"/>
                </a:solidFill>
                <a:effectLst/>
                <a:uLnTx/>
                <a:uFillTx/>
                <a:latin typeface="맑은 고딕"/>
                <a:ea typeface="맑은 고딕"/>
              </a:endParaRPr>
            </a:p>
            <a:p>
              <a:pPr marL="0" marR="0" lvl="0" indent="0" defTabSz="914400" eaLnBrk="1" fontAlgn="auto" latinLnBrk="0" hangingPunct="1">
                <a:lnSpc>
                  <a:spcPct val="100000"/>
                </a:lnSpc>
                <a:spcBef>
                  <a:spcPts val="0"/>
                </a:spcBef>
                <a:spcAft>
                  <a:spcPts val="0"/>
                </a:spcAft>
                <a:buClrTx/>
                <a:buSzTx/>
                <a:buFontTx/>
                <a:buNone/>
                <a:tabLst/>
                <a:defRPr/>
              </a:pPr>
              <a:r>
                <a:rPr lang="ko-KR" altLang="en-US" sz="1050" b="1" i="1" kern="0" dirty="0">
                  <a:solidFill>
                    <a:srgbClr val="000000"/>
                  </a:solidFill>
                </a:rPr>
                <a:t>인출</a:t>
              </a:r>
              <a:endParaRPr kumimoji="0" lang="en-US" altLang="ko-KR" sz="1050" b="1" i="1" u="none" strike="noStrike" kern="0" cap="none" spc="0" normalizeH="0" baseline="0" noProof="0" dirty="0">
                <a:ln>
                  <a:noFill/>
                </a:ln>
                <a:solidFill>
                  <a:srgbClr val="000000"/>
                </a:solidFill>
                <a:effectLst/>
                <a:uLnTx/>
                <a:uFillTx/>
                <a:latin typeface="맑은 고딕"/>
                <a:ea typeface="맑은 고딕"/>
              </a:endParaRPr>
            </a:p>
            <a:p>
              <a:pPr marL="0" marR="0" lvl="0" indent="0" defTabSz="914400" eaLnBrk="1" fontAlgn="auto" latinLnBrk="0" hangingPunct="1">
                <a:lnSpc>
                  <a:spcPct val="100000"/>
                </a:lnSpc>
                <a:spcBef>
                  <a:spcPts val="0"/>
                </a:spcBef>
                <a:spcAft>
                  <a:spcPts val="0"/>
                </a:spcAft>
                <a:buClrTx/>
                <a:buSzTx/>
                <a:buFontTx/>
                <a:buNone/>
                <a:tabLst/>
                <a:defRPr/>
              </a:pPr>
              <a:r>
                <a:rPr lang="ko-KR" altLang="en-US" sz="1050" b="1" i="1" kern="0" dirty="0">
                  <a:solidFill>
                    <a:srgbClr val="000000"/>
                  </a:solidFill>
                </a:rPr>
                <a:t>제한</a:t>
              </a:r>
              <a:endParaRPr kumimoji="0" lang="ko-KR" altLang="en-US" sz="1050" b="1" i="1" u="none" strike="noStrike" kern="0" cap="none" spc="0" normalizeH="0" baseline="0" noProof="0" dirty="0">
                <a:ln>
                  <a:noFill/>
                </a:ln>
                <a:solidFill>
                  <a:srgbClr val="000000"/>
                </a:solidFill>
                <a:effectLst/>
                <a:uLnTx/>
                <a:uFillTx/>
                <a:latin typeface="맑은 고딕"/>
                <a:ea typeface="맑은 고딕"/>
              </a:endParaRPr>
            </a:p>
          </p:txBody>
        </p:sp>
        <p:sp>
          <p:nvSpPr>
            <p:cNvPr id="106" name="TextBox 105">
              <a:extLst>
                <a:ext uri="{FF2B5EF4-FFF2-40B4-BE49-F238E27FC236}">
                  <a16:creationId xmlns:a16="http://schemas.microsoft.com/office/drawing/2014/main" id="{BDE0E04B-45F2-46E9-9D7D-3C18A9753846}"/>
                </a:ext>
              </a:extLst>
            </p:cNvPr>
            <p:cNvSpPr txBox="1"/>
            <p:nvPr/>
          </p:nvSpPr>
          <p:spPr>
            <a:xfrm>
              <a:off x="3359762" y="174357"/>
              <a:ext cx="1072409" cy="249685"/>
            </a:xfrm>
            <a:prstGeom prst="rect">
              <a:avLst/>
            </a:prstGeom>
            <a:solidFill>
              <a:srgbClr val="FFFFFF"/>
            </a:solidFill>
          </p:spPr>
          <p:txBody>
            <a:bodyPr wrap="none" lIns="0" tIns="18000" rIns="0" bIns="18000" rtlCol="0">
              <a:spAutoFit/>
            </a:bodyPr>
            <a:lstStyle>
              <a:defPPr>
                <a:defRPr lang="ko-KR"/>
              </a:defPPr>
              <a:lvl1pPr latinLnBrk="0">
                <a:defRPr sz="900" b="0">
                  <a:latin typeface="맑은 고딕"/>
                  <a:ea typeface="맑은 고딕"/>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ko-KR" altLang="en-US" sz="1200" b="1" i="1" kern="0" dirty="0">
                  <a:solidFill>
                    <a:srgbClr val="FF0000"/>
                  </a:solidFill>
                  <a:latin typeface="Calibri" panose="020F0502020204030204" pitchFamily="34" charset="0"/>
                  <a:cs typeface="Calibri" panose="020F0502020204030204" pitchFamily="34" charset="0"/>
                </a:rPr>
                <a:t>① </a:t>
              </a:r>
              <a:r>
                <a:rPr lang="ko-KR" altLang="en-US" sz="1050" b="1" i="1" kern="0" dirty="0">
                  <a:solidFill>
                    <a:srgbClr val="FF0000"/>
                  </a:solidFill>
                </a:rPr>
                <a:t>직접지급 </a:t>
              </a:r>
              <a:r>
                <a:rPr lang="ko-KR" altLang="en-US" sz="1000" b="1" i="1" kern="0" dirty="0">
                  <a:solidFill>
                    <a:srgbClr val="FF0000"/>
                  </a:solidFill>
                </a:rPr>
                <a:t>합의</a:t>
              </a:r>
              <a:endParaRPr kumimoji="0" lang="ko-KR" altLang="en-US" sz="1050" b="1" i="1" u="none" strike="noStrike" kern="0" cap="none" spc="0" normalizeH="0" baseline="0" noProof="0" dirty="0">
                <a:ln>
                  <a:noFill/>
                </a:ln>
                <a:solidFill>
                  <a:srgbClr val="FF0000"/>
                </a:solidFill>
                <a:uLnTx/>
                <a:uFillTx/>
              </a:endParaRPr>
            </a:p>
          </p:txBody>
        </p:sp>
      </p:grpSp>
      <p:sp>
        <p:nvSpPr>
          <p:cNvPr id="84" name="TextBox 83">
            <a:extLst>
              <a:ext uri="{FF2B5EF4-FFF2-40B4-BE49-F238E27FC236}">
                <a16:creationId xmlns:a16="http://schemas.microsoft.com/office/drawing/2014/main" id="{DDAA3D8C-A585-4E0C-A1B3-8B1632EAB35A}"/>
              </a:ext>
            </a:extLst>
          </p:cNvPr>
          <p:cNvSpPr txBox="1"/>
          <p:nvPr/>
        </p:nvSpPr>
        <p:spPr>
          <a:xfrm>
            <a:off x="241690" y="5404226"/>
            <a:ext cx="8043869" cy="221018"/>
          </a:xfrm>
          <a:prstGeom prst="rect">
            <a:avLst/>
          </a:prstGeom>
          <a:solidFill>
            <a:srgbClr val="FFFFFF"/>
          </a:solidFill>
        </p:spPr>
        <p:txBody>
          <a:bodyPr wrap="none" lIns="0" tIns="18000" rIns="0" bIns="18000" rtlCol="0">
            <a:spAutoFit/>
          </a:bodyPr>
          <a:lstStyle>
            <a:defPPr>
              <a:defRPr lang="ko-KR"/>
            </a:defPPr>
            <a:lvl1pPr latinLnBrk="0">
              <a:defRPr sz="900" b="0">
                <a:latin typeface="맑은 고딕"/>
                <a:ea typeface="맑은 고딕"/>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ko-KR" altLang="en-US" sz="1200" b="1"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맑은 고딕"/>
                <a:ea typeface="맑은 고딕"/>
              </a:rPr>
              <a:t>▶ 공공발주공사에서 전자적대금지급시스템 의무화 </a:t>
            </a:r>
            <a:r>
              <a:rPr kumimoji="0" lang="en-US" altLang="ko-KR" sz="1200" b="1"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맑은 고딕"/>
                <a:ea typeface="맑은 고딕"/>
              </a:rPr>
              <a:t>(</a:t>
            </a:r>
            <a:r>
              <a:rPr kumimoji="0" lang="ko-KR" altLang="en-US" sz="1200" b="1" i="0" u="none" strike="noStrike" kern="0" cap="none" spc="0" normalizeH="0" baseline="0" noProof="0" dirty="0" err="1">
                <a:ln>
                  <a:noFill/>
                </a:ln>
                <a:solidFill>
                  <a:srgbClr val="000000"/>
                </a:solidFill>
                <a:effectLst>
                  <a:outerShdw blurRad="38100" dist="38100" dir="2700000" algn="tl">
                    <a:srgbClr val="000000">
                      <a:alpha val="43137"/>
                    </a:srgbClr>
                  </a:outerShdw>
                </a:effectLst>
                <a:uLnTx/>
                <a:uFillTx/>
                <a:latin typeface="맑은 고딕"/>
                <a:ea typeface="맑은 고딕"/>
              </a:rPr>
              <a:t>건산법</a:t>
            </a:r>
            <a:r>
              <a:rPr kumimoji="0" lang="ko-KR" altLang="en-US" sz="1200" b="1"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맑은 고딕"/>
                <a:ea typeface="맑은 고딕"/>
              </a:rPr>
              <a:t> 제</a:t>
            </a:r>
            <a:r>
              <a:rPr kumimoji="0" lang="en-US" altLang="ko-KR" sz="1200" b="1"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맑은 고딕"/>
                <a:ea typeface="맑은 고딕"/>
              </a:rPr>
              <a:t>34</a:t>
            </a:r>
            <a:r>
              <a:rPr kumimoji="0" lang="ko-KR" altLang="en-US" sz="1200" b="1"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맑은 고딕"/>
                <a:ea typeface="맑은 고딕"/>
              </a:rPr>
              <a:t>조 제</a:t>
            </a:r>
            <a:r>
              <a:rPr kumimoji="0" lang="en-US" altLang="ko-KR" sz="1200" b="1"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맑은 고딕"/>
                <a:ea typeface="맑은 고딕"/>
              </a:rPr>
              <a:t>9</a:t>
            </a:r>
            <a:r>
              <a:rPr kumimoji="0" lang="ko-KR" altLang="en-US" sz="1200" b="1"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맑은 고딕"/>
                <a:ea typeface="맑은 고딕"/>
              </a:rPr>
              <a:t>항 신설 시행 </a:t>
            </a:r>
            <a:r>
              <a:rPr kumimoji="0" lang="en-US" altLang="ko-KR" sz="1200" b="1"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맑은 고딕"/>
                <a:ea typeface="맑은 고딕"/>
              </a:rPr>
              <a:t>: ‘19. 6. 19.) : </a:t>
            </a:r>
            <a:r>
              <a:rPr kumimoji="0" lang="ko-KR" altLang="en-US" sz="1200" b="1"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맑은 고딕"/>
                <a:ea typeface="맑은 고딕"/>
              </a:rPr>
              <a:t>민간공사 미적용</a:t>
            </a:r>
          </a:p>
        </p:txBody>
      </p:sp>
      <p:sp>
        <p:nvSpPr>
          <p:cNvPr id="85" name="직사각형 84">
            <a:extLst>
              <a:ext uri="{FF2B5EF4-FFF2-40B4-BE49-F238E27FC236}">
                <a16:creationId xmlns:a16="http://schemas.microsoft.com/office/drawing/2014/main" id="{7140DAAE-CA18-4B56-8F2A-F96AB1BFA08D}"/>
              </a:ext>
            </a:extLst>
          </p:cNvPr>
          <p:cNvSpPr/>
          <p:nvPr/>
        </p:nvSpPr>
        <p:spPr bwMode="auto">
          <a:xfrm>
            <a:off x="250824" y="943575"/>
            <a:ext cx="8642351" cy="4344910"/>
          </a:xfrm>
          <a:prstGeom prst="rect">
            <a:avLst/>
          </a:prstGeom>
          <a:noFill/>
          <a:ln w="9525">
            <a:solidFill>
              <a:srgbClr val="FFFFFF">
                <a:lumMod val="65000"/>
              </a:srgbClr>
            </a:solidFill>
            <a:miter lim="800000"/>
            <a:headEnd/>
            <a:tailEnd/>
          </a:ln>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endParaRPr kumimoji="0" lang="ko-KR" altLang="en-US" sz="1200" b="0" i="0" u="none" strike="noStrike" kern="0" cap="none" spc="0" normalizeH="0" baseline="0" noProof="0">
              <a:ln>
                <a:noFill/>
              </a:ln>
              <a:solidFill>
                <a:srgbClr val="000000"/>
              </a:solidFill>
              <a:effectLst/>
              <a:uLnTx/>
              <a:uFillTx/>
            </a:endParaRPr>
          </a:p>
        </p:txBody>
      </p:sp>
      <p:sp>
        <p:nvSpPr>
          <p:cNvPr id="86" name="텍스트 개체 틀 2">
            <a:extLst>
              <a:ext uri="{FF2B5EF4-FFF2-40B4-BE49-F238E27FC236}">
                <a16:creationId xmlns:a16="http://schemas.microsoft.com/office/drawing/2014/main" id="{E3B6AA23-44E8-4E8D-B747-A16E54DA7D4A}"/>
              </a:ext>
            </a:extLst>
          </p:cNvPr>
          <p:cNvSpPr txBox="1">
            <a:spLocks/>
          </p:cNvSpPr>
          <p:nvPr/>
        </p:nvSpPr>
        <p:spPr>
          <a:xfrm>
            <a:off x="252560" y="505223"/>
            <a:ext cx="9360000" cy="318924"/>
          </a:xfrm>
          <a:prstGeom prst="rect">
            <a:avLst/>
          </a:prstGeom>
        </p:spPr>
        <p:txBody>
          <a:bodyPr lIns="72000" tIns="36000" rIns="72000" bIns="36000">
            <a:spAutoFit/>
          </a:bodyPr>
          <a:lstStyle>
            <a:lvl1pPr marL="0" indent="0" algn="l" defTabSz="914400" rtl="0" eaLnBrk="1" latinLnBrk="0" hangingPunct="1">
              <a:spcBef>
                <a:spcPct val="20000"/>
              </a:spcBef>
              <a:buSzPct val="70000"/>
              <a:buFontTx/>
              <a:buNone/>
              <a:defRPr kumimoji="1" lang="ko-KR" altLang="en-US" sz="1600" b="1" kern="1200" baseline="0">
                <a:solidFill>
                  <a:schemeClr val="tx1"/>
                </a:solidFill>
                <a:latin typeface="Arial" pitchFamily="34" charset="0"/>
                <a:ea typeface="HY헤드라인M" pitchFamily="18" charset="-127"/>
                <a:cs typeface="Arial" pitchFamily="34" charset="0"/>
              </a:defRPr>
            </a:lvl1pPr>
            <a:lvl2pPr marL="742950" indent="-285750" algn="l" defTabSz="914400" rtl="0" eaLnBrk="1" latinLnBrk="1" hangingPunct="1">
              <a:spcBef>
                <a:spcPct val="20000"/>
              </a:spcBef>
              <a:buFont typeface="Arial" pitchFamily="34" charset="0"/>
              <a:buChar char="–"/>
              <a:defRPr kumimoji="1" lang="ko-KR" altLang="en-US" sz="1100" kern="1200" smtClean="0">
                <a:solidFill>
                  <a:schemeClr val="tx1"/>
                </a:solidFill>
                <a:latin typeface="맑은 고딕" pitchFamily="50" charset="-127"/>
                <a:ea typeface="맑은 고딕" pitchFamily="50" charset="-127"/>
                <a:cs typeface="+mn-cs"/>
              </a:defRPr>
            </a:lvl2pPr>
            <a:lvl3pPr marL="1143000" indent="-228600" algn="l" defTabSz="914400" rtl="0" eaLnBrk="1" latinLnBrk="1" hangingPunct="1">
              <a:spcBef>
                <a:spcPct val="20000"/>
              </a:spcBef>
              <a:buFont typeface="Arial" pitchFamily="34" charset="0"/>
              <a:buChar char="•"/>
              <a:defRPr kumimoji="1" lang="ko-KR" altLang="en-US" sz="1000" kern="1200" smtClean="0">
                <a:solidFill>
                  <a:schemeClr val="tx1"/>
                </a:solidFill>
                <a:latin typeface="맑은 고딕" pitchFamily="50" charset="-127"/>
                <a:ea typeface="맑은 고딕" pitchFamily="50" charset="-127"/>
                <a:cs typeface="+mn-cs"/>
              </a:defRPr>
            </a:lvl3pPr>
            <a:lvl4pPr marL="1600200" indent="-228600" algn="l" defTabSz="914400" rtl="0" eaLnBrk="1" latinLnBrk="1" hangingPunct="1">
              <a:spcBef>
                <a:spcPct val="20000"/>
              </a:spcBef>
              <a:buFont typeface="Arial" pitchFamily="34" charset="0"/>
              <a:buChar char="–"/>
              <a:defRPr kumimoji="1" lang="ko-KR" altLang="en-US" sz="900" kern="1200" smtClean="0">
                <a:solidFill>
                  <a:schemeClr val="tx1"/>
                </a:solidFill>
                <a:latin typeface="맑은 고딕" pitchFamily="50" charset="-127"/>
                <a:ea typeface="맑은 고딕" pitchFamily="50" charset="-127"/>
                <a:cs typeface="+mn-cs"/>
              </a:defRPr>
            </a:lvl4pPr>
            <a:lvl5pPr marL="1828800" indent="0" algn="l" defTabSz="914400" rtl="0" eaLnBrk="1" latinLnBrk="1" hangingPunct="1">
              <a:spcBef>
                <a:spcPct val="20000"/>
              </a:spcBef>
              <a:buFont typeface="Arial" pitchFamily="34" charset="0"/>
              <a:buNone/>
              <a:defRPr kumimoji="1" lang="ko-KR" altLang="en-US" sz="1400" kern="1200">
                <a:solidFill>
                  <a:schemeClr val="tx1"/>
                </a:solidFill>
                <a:latin typeface="+mn-lt"/>
                <a:ea typeface="돋움" pitchFamily="50" charset="-127"/>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Pct val="70000"/>
              <a:buFontTx/>
              <a:buNone/>
              <a:tabLst/>
              <a:defRPr/>
            </a:pPr>
            <a:r>
              <a:rPr kumimoji="1" lang="ko-KR" altLang="en-US" sz="1600" b="1" i="0" u="none" strike="noStrike" kern="1200" cap="none" spc="0" normalizeH="0" baseline="0" noProof="0" dirty="0">
                <a:ln>
                  <a:noFill/>
                </a:ln>
                <a:solidFill>
                  <a:srgbClr val="000000"/>
                </a:solidFill>
                <a:effectLst/>
                <a:uLnTx/>
                <a:uFillTx/>
                <a:latin typeface="Arial" pitchFamily="34" charset="0"/>
                <a:ea typeface="HY헤드라인M" pitchFamily="18" charset="-127"/>
                <a:cs typeface="Arial" pitchFamily="34" charset="0"/>
              </a:rPr>
              <a:t>발주자의 승인 통해 인출 제한하나</a:t>
            </a:r>
            <a:r>
              <a:rPr kumimoji="1" lang="en-US" altLang="ko-KR" sz="1600" b="1" i="0" u="none" strike="noStrike" kern="1200" cap="none" spc="0" normalizeH="0" baseline="0" noProof="0" dirty="0">
                <a:ln>
                  <a:noFill/>
                </a:ln>
                <a:solidFill>
                  <a:srgbClr val="000000"/>
                </a:solidFill>
                <a:effectLst/>
                <a:uLnTx/>
                <a:uFillTx/>
                <a:latin typeface="Arial" pitchFamily="34" charset="0"/>
                <a:ea typeface="HY헤드라인M" pitchFamily="18" charset="-127"/>
                <a:cs typeface="Arial" pitchFamily="34" charset="0"/>
              </a:rPr>
              <a:t>, (</a:t>
            </a:r>
            <a:r>
              <a:rPr kumimoji="1" lang="ko-KR" altLang="en-US" sz="1600" b="1" i="0" u="none" strike="noStrike" kern="1200" cap="none" spc="0" normalizeH="0" baseline="0" noProof="0" dirty="0">
                <a:ln>
                  <a:noFill/>
                </a:ln>
                <a:solidFill>
                  <a:srgbClr val="000000"/>
                </a:solidFill>
                <a:effectLst/>
                <a:uLnTx/>
                <a:uFillTx/>
                <a:latin typeface="Arial" pitchFamily="34" charset="0"/>
                <a:ea typeface="HY헤드라인M" pitchFamily="18" charset="-127"/>
                <a:cs typeface="Arial" pitchFamily="34" charset="0"/>
              </a:rPr>
              <a:t>가</a:t>
            </a:r>
            <a:r>
              <a:rPr kumimoji="1" lang="en-US" altLang="ko-KR" sz="1600" b="1" i="0" u="none" strike="noStrike" kern="1200" cap="none" spc="0" normalizeH="0" baseline="0" noProof="0" dirty="0">
                <a:ln>
                  <a:noFill/>
                </a:ln>
                <a:solidFill>
                  <a:srgbClr val="000000"/>
                </a:solidFill>
                <a:effectLst/>
                <a:uLnTx/>
                <a:uFillTx/>
                <a:latin typeface="Arial" pitchFamily="34" charset="0"/>
                <a:ea typeface="HY헤드라인M" pitchFamily="18" charset="-127"/>
                <a:cs typeface="Arial" pitchFamily="34" charset="0"/>
              </a:rPr>
              <a:t>)</a:t>
            </a:r>
            <a:r>
              <a:rPr kumimoji="1" lang="ko-KR" altLang="en-US" sz="1600" b="1" i="0" u="none" strike="noStrike" kern="1200" cap="none" spc="0" normalizeH="0" baseline="0" noProof="0" dirty="0">
                <a:ln>
                  <a:noFill/>
                </a:ln>
                <a:solidFill>
                  <a:srgbClr val="000000"/>
                </a:solidFill>
                <a:effectLst/>
                <a:uLnTx/>
                <a:uFillTx/>
                <a:latin typeface="Arial" pitchFamily="34" charset="0"/>
                <a:ea typeface="HY헤드라인M" pitchFamily="18" charset="-127"/>
                <a:cs typeface="Arial" pitchFamily="34" charset="0"/>
              </a:rPr>
              <a:t>압류</a:t>
            </a:r>
            <a:r>
              <a:rPr kumimoji="1" lang="en-US" altLang="ko-KR" sz="1600" b="1" i="0" u="none" strike="noStrike" kern="1200" cap="none" spc="0" normalizeH="0" baseline="0" noProof="0" dirty="0">
                <a:ln>
                  <a:noFill/>
                </a:ln>
                <a:solidFill>
                  <a:srgbClr val="000000"/>
                </a:solidFill>
                <a:effectLst/>
                <a:uLnTx/>
                <a:uFillTx/>
                <a:latin typeface="Arial" pitchFamily="34" charset="0"/>
                <a:ea typeface="HY헤드라인M" pitchFamily="18" charset="-127"/>
                <a:cs typeface="Arial" pitchFamily="34" charset="0"/>
              </a:rPr>
              <a:t>/</a:t>
            </a:r>
            <a:r>
              <a:rPr kumimoji="1" lang="ko-KR" altLang="en-US" sz="1600" b="1" i="0" u="none" strike="noStrike" kern="1200" cap="none" spc="0" normalizeH="0" baseline="0" noProof="0" dirty="0">
                <a:ln>
                  <a:noFill/>
                </a:ln>
                <a:solidFill>
                  <a:srgbClr val="000000"/>
                </a:solidFill>
                <a:effectLst/>
                <a:uLnTx/>
                <a:uFillTx/>
                <a:latin typeface="Arial" pitchFamily="34" charset="0"/>
                <a:ea typeface="HY헤드라인M" pitchFamily="18" charset="-127"/>
                <a:cs typeface="Arial" pitchFamily="34" charset="0"/>
              </a:rPr>
              <a:t>회생 등 직불 불가</a:t>
            </a:r>
            <a:r>
              <a:rPr kumimoji="1" lang="en-US" altLang="ko-KR" sz="1600" b="1" i="0" u="none" strike="noStrike" kern="1200" cap="none" spc="0" normalizeH="0" baseline="0" noProof="0" dirty="0">
                <a:ln>
                  <a:noFill/>
                </a:ln>
                <a:solidFill>
                  <a:srgbClr val="000000"/>
                </a:solidFill>
                <a:effectLst/>
                <a:uLnTx/>
                <a:uFillTx/>
                <a:latin typeface="Arial" pitchFamily="34" charset="0"/>
                <a:ea typeface="HY헤드라인M" pitchFamily="18" charset="-127"/>
                <a:cs typeface="Arial" pitchFamily="34" charset="0"/>
              </a:rPr>
              <a:t>, </a:t>
            </a:r>
            <a:r>
              <a:rPr kumimoji="1" lang="ko-KR" altLang="en-US" sz="1600" b="1" i="0" u="none" strike="noStrike" kern="1200" cap="none" spc="0" normalizeH="0" baseline="0" noProof="0" dirty="0">
                <a:ln>
                  <a:noFill/>
                </a:ln>
                <a:solidFill>
                  <a:srgbClr val="000000"/>
                </a:solidFill>
                <a:effectLst/>
                <a:uLnTx/>
                <a:uFillTx/>
                <a:latin typeface="Arial" pitchFamily="34" charset="0"/>
                <a:ea typeface="HY헤드라인M" pitchFamily="18" charset="-127"/>
                <a:cs typeface="Arial" pitchFamily="34" charset="0"/>
              </a:rPr>
              <a:t>업무가중 등의 문제점 발생</a:t>
            </a:r>
          </a:p>
        </p:txBody>
      </p:sp>
      <p:sp>
        <p:nvSpPr>
          <p:cNvPr id="87" name="모서리가 둥근 직사각형 15">
            <a:extLst>
              <a:ext uri="{FF2B5EF4-FFF2-40B4-BE49-F238E27FC236}">
                <a16:creationId xmlns:a16="http://schemas.microsoft.com/office/drawing/2014/main" id="{62FBD4FD-CE2A-4C57-8B79-93789E896EC5}"/>
              </a:ext>
            </a:extLst>
          </p:cNvPr>
          <p:cNvSpPr/>
          <p:nvPr/>
        </p:nvSpPr>
        <p:spPr>
          <a:xfrm>
            <a:off x="1993981" y="2372446"/>
            <a:ext cx="985837" cy="223838"/>
          </a:xfrm>
          <a:prstGeom prst="roundRect">
            <a:avLst>
              <a:gd name="adj" fmla="val 8065"/>
            </a:avLst>
          </a:prstGeom>
          <a:solidFill>
            <a:schemeClr val="tx2">
              <a:lumMod val="20000"/>
              <a:lumOff val="80000"/>
            </a:schemeClr>
          </a:solidFill>
          <a:ln w="19050">
            <a:solidFill>
              <a:schemeClr val="tx2">
                <a:lumMod val="40000"/>
                <a:lumOff val="60000"/>
              </a:schemeClr>
            </a:solidFill>
          </a:ln>
          <a:effectLst>
            <a:outerShdw blurRad="127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latinLnBrk="1" hangingPunct="1">
              <a:spcBef>
                <a:spcPts val="0"/>
              </a:spcBef>
              <a:spcAft>
                <a:spcPts val="0"/>
              </a:spcAft>
              <a:defRPr lang="ko-KR" altLang="en-US"/>
            </a:pPr>
            <a:r>
              <a:rPr lang="ko-KR" altLang="en-US" sz="1100" b="1" dirty="0">
                <a:solidFill>
                  <a:srgbClr val="0000FF"/>
                </a:solidFill>
                <a:cs typeface="Arial"/>
              </a:rPr>
              <a:t>채권자</a:t>
            </a:r>
            <a:endParaRPr lang="en-US" altLang="ko-KR" sz="1100" b="1" dirty="0">
              <a:solidFill>
                <a:srgbClr val="0000FF"/>
              </a:solidFill>
              <a:cs typeface="Arial"/>
            </a:endParaRPr>
          </a:p>
        </p:txBody>
      </p:sp>
      <p:cxnSp>
        <p:nvCxnSpPr>
          <p:cNvPr id="88" name="직선 화살표 연결선 87">
            <a:extLst>
              <a:ext uri="{FF2B5EF4-FFF2-40B4-BE49-F238E27FC236}">
                <a16:creationId xmlns:a16="http://schemas.microsoft.com/office/drawing/2014/main" id="{0F4EAA79-4686-437F-9573-CAAA00F3D216}"/>
              </a:ext>
            </a:extLst>
          </p:cNvPr>
          <p:cNvCxnSpPr>
            <a:cxnSpLocks/>
            <a:endCxn id="87" idx="1"/>
          </p:cNvCxnSpPr>
          <p:nvPr/>
        </p:nvCxnSpPr>
        <p:spPr>
          <a:xfrm>
            <a:off x="737468" y="2484365"/>
            <a:ext cx="1256513" cy="0"/>
          </a:xfrm>
          <a:prstGeom prst="straightConnector1">
            <a:avLst/>
          </a:prstGeom>
          <a:ln w="28575">
            <a:solidFill>
              <a:srgbClr val="FF0000"/>
            </a:solidFill>
            <a:prstDash val="sysDash"/>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92" name="TextBox 91">
            <a:extLst>
              <a:ext uri="{FF2B5EF4-FFF2-40B4-BE49-F238E27FC236}">
                <a16:creationId xmlns:a16="http://schemas.microsoft.com/office/drawing/2014/main" id="{8F968852-EFD6-4CD8-98B6-FA9543231282}"/>
              </a:ext>
            </a:extLst>
          </p:cNvPr>
          <p:cNvSpPr txBox="1"/>
          <p:nvPr/>
        </p:nvSpPr>
        <p:spPr>
          <a:xfrm>
            <a:off x="828594" y="2544857"/>
            <a:ext cx="1256512" cy="461665"/>
          </a:xfrm>
          <a:prstGeom prst="rect">
            <a:avLst/>
          </a:prstGeom>
          <a:noFill/>
        </p:spPr>
        <p:txBody>
          <a:bodyPr wrap="square">
            <a:spAutoFit/>
          </a:bodyPr>
          <a:lstStyle/>
          <a:p>
            <a:pPr algn="ctr" eaLnBrk="1" fontAlgn="auto" latinLnBrk="1" hangingPunct="1">
              <a:spcBef>
                <a:spcPts val="0"/>
              </a:spcBef>
              <a:spcAft>
                <a:spcPts val="0"/>
              </a:spcAft>
              <a:defRPr/>
            </a:pPr>
            <a:r>
              <a:rPr lang="ko-KR" altLang="en-US" sz="1400" b="1" spc="-150" dirty="0">
                <a:solidFill>
                  <a:srgbClr val="FF0000"/>
                </a:solidFill>
                <a:latin typeface="Calibri" panose="020F0502020204030204" pitchFamily="34" charset="0"/>
                <a:cs typeface="Calibri" panose="020F0502020204030204" pitchFamily="34" charset="0"/>
              </a:rPr>
              <a:t>② </a:t>
            </a:r>
            <a:r>
              <a:rPr lang="ko-KR" altLang="en-US" sz="1000" b="1" spc="-150" dirty="0">
                <a:solidFill>
                  <a:srgbClr val="FF0000"/>
                </a:solidFill>
              </a:rPr>
              <a:t>도급대금 청구권리 </a:t>
            </a:r>
            <a:r>
              <a:rPr lang="en-US" altLang="ko-KR" sz="1000" b="1" spc="-150" dirty="0">
                <a:solidFill>
                  <a:srgbClr val="FF0000"/>
                </a:solidFill>
              </a:rPr>
              <a:t>(</a:t>
            </a:r>
            <a:r>
              <a:rPr lang="ko-KR" altLang="en-US" sz="1000" b="1" spc="-150" dirty="0">
                <a:solidFill>
                  <a:srgbClr val="FF0000"/>
                </a:solidFill>
              </a:rPr>
              <a:t>도급대금채권</a:t>
            </a:r>
            <a:r>
              <a:rPr lang="en-US" altLang="ko-KR" sz="1000" b="1" spc="-150" dirty="0">
                <a:solidFill>
                  <a:srgbClr val="FF0000"/>
                </a:solidFill>
              </a:rPr>
              <a:t>)</a:t>
            </a:r>
            <a:r>
              <a:rPr lang="ko-KR" altLang="en-US" sz="1000" b="1" spc="-150" dirty="0">
                <a:solidFill>
                  <a:srgbClr val="FF0000"/>
                </a:solidFill>
              </a:rPr>
              <a:t> 가압류</a:t>
            </a:r>
            <a:endParaRPr lang="en-US" altLang="ko-KR" sz="1000" b="1" spc="-150" dirty="0">
              <a:solidFill>
                <a:srgbClr val="FF0000"/>
              </a:solidFill>
            </a:endParaRPr>
          </a:p>
        </p:txBody>
      </p:sp>
      <p:sp>
        <p:nvSpPr>
          <p:cNvPr id="98" name="TextBox 97">
            <a:extLst>
              <a:ext uri="{FF2B5EF4-FFF2-40B4-BE49-F238E27FC236}">
                <a16:creationId xmlns:a16="http://schemas.microsoft.com/office/drawing/2014/main" id="{AE59144E-865C-4284-B0DF-994C60F0F3E0}"/>
              </a:ext>
            </a:extLst>
          </p:cNvPr>
          <p:cNvSpPr txBox="1"/>
          <p:nvPr/>
        </p:nvSpPr>
        <p:spPr>
          <a:xfrm>
            <a:off x="577168" y="2508867"/>
            <a:ext cx="317500" cy="369332"/>
          </a:xfrm>
          <a:prstGeom prst="rect">
            <a:avLst/>
          </a:prstGeom>
          <a:noFill/>
        </p:spPr>
        <p:txBody>
          <a:bodyPr>
            <a:spAutoFit/>
          </a:bodyPr>
          <a:lstStyle/>
          <a:p>
            <a:pPr algn="ctr" eaLnBrk="1" fontAlgn="auto" hangingPunct="1">
              <a:spcBef>
                <a:spcPts val="0"/>
              </a:spcBef>
              <a:spcAft>
                <a:spcPts val="0"/>
              </a:spcAft>
              <a:defRPr/>
            </a:pPr>
            <a:r>
              <a:rPr lang="en-US" altLang="ko-KR" b="1" kern="0" dirty="0">
                <a:solidFill>
                  <a:srgbClr val="FF0000"/>
                </a:solidFill>
                <a:effectLst>
                  <a:outerShdw blurRad="38100" dist="38100" dir="2700000" algn="tl">
                    <a:srgbClr val="000000">
                      <a:alpha val="43137"/>
                    </a:srgbClr>
                  </a:outerShdw>
                </a:effectLst>
                <a:ea typeface="맑은 고딕"/>
              </a:rPr>
              <a:t>X</a:t>
            </a:r>
          </a:p>
        </p:txBody>
      </p:sp>
      <p:cxnSp>
        <p:nvCxnSpPr>
          <p:cNvPr id="102" name="직선 연결선 101">
            <a:extLst>
              <a:ext uri="{FF2B5EF4-FFF2-40B4-BE49-F238E27FC236}">
                <a16:creationId xmlns:a16="http://schemas.microsoft.com/office/drawing/2014/main" id="{8333FC7D-AC25-4EEF-B75F-5F10E427A50E}"/>
              </a:ext>
            </a:extLst>
          </p:cNvPr>
          <p:cNvCxnSpPr>
            <a:cxnSpLocks/>
          </p:cNvCxnSpPr>
          <p:nvPr/>
        </p:nvCxnSpPr>
        <p:spPr>
          <a:xfrm>
            <a:off x="3491880" y="1264919"/>
            <a:ext cx="0" cy="204279"/>
          </a:xfrm>
          <a:prstGeom prst="line">
            <a:avLst/>
          </a:prstGeom>
          <a:ln>
            <a:tailEnd type="oval"/>
          </a:ln>
        </p:spPr>
        <p:style>
          <a:lnRef idx="2">
            <a:schemeClr val="accent6"/>
          </a:lnRef>
          <a:fillRef idx="0">
            <a:schemeClr val="accent6"/>
          </a:fillRef>
          <a:effectRef idx="1">
            <a:schemeClr val="accent6"/>
          </a:effectRef>
          <a:fontRef idx="minor">
            <a:schemeClr val="tx1"/>
          </a:fontRef>
        </p:style>
      </p:cxnSp>
      <p:sp>
        <p:nvSpPr>
          <p:cNvPr id="104" name="자유형: 도형 103">
            <a:extLst>
              <a:ext uri="{FF2B5EF4-FFF2-40B4-BE49-F238E27FC236}">
                <a16:creationId xmlns:a16="http://schemas.microsoft.com/office/drawing/2014/main" id="{F1204019-4E0E-4A68-B103-026CE5591D8B}"/>
              </a:ext>
            </a:extLst>
          </p:cNvPr>
          <p:cNvSpPr/>
          <p:nvPr/>
        </p:nvSpPr>
        <p:spPr bwMode="auto">
          <a:xfrm>
            <a:off x="1041400" y="1277428"/>
            <a:ext cx="4813300" cy="204279"/>
          </a:xfrm>
          <a:custGeom>
            <a:avLst/>
            <a:gdLst>
              <a:gd name="connsiteX0" fmla="*/ 0 w 4813300"/>
              <a:gd name="connsiteY0" fmla="*/ 215900 h 241300"/>
              <a:gd name="connsiteX1" fmla="*/ 0 w 4813300"/>
              <a:gd name="connsiteY1" fmla="*/ 0 h 241300"/>
              <a:gd name="connsiteX2" fmla="*/ 4813300 w 4813300"/>
              <a:gd name="connsiteY2" fmla="*/ 0 h 241300"/>
              <a:gd name="connsiteX3" fmla="*/ 4813300 w 4813300"/>
              <a:gd name="connsiteY3" fmla="*/ 241300 h 241300"/>
              <a:gd name="connsiteX4" fmla="*/ 4813300 w 4813300"/>
              <a:gd name="connsiteY4" fmla="*/ 241300 h 241300"/>
              <a:gd name="connsiteX5" fmla="*/ 4813300 w 4813300"/>
              <a:gd name="connsiteY5" fmla="*/ 241300 h 24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13300" h="241300">
                <a:moveTo>
                  <a:pt x="0" y="215900"/>
                </a:moveTo>
                <a:lnTo>
                  <a:pt x="0" y="0"/>
                </a:lnTo>
                <a:lnTo>
                  <a:pt x="4813300" y="0"/>
                </a:lnTo>
                <a:lnTo>
                  <a:pt x="4813300" y="241300"/>
                </a:lnTo>
                <a:lnTo>
                  <a:pt x="4813300" y="241300"/>
                </a:lnTo>
                <a:lnTo>
                  <a:pt x="4813300" y="241300"/>
                </a:lnTo>
              </a:path>
            </a:pathLst>
          </a:custGeom>
          <a:ln>
            <a:headEnd type="oval"/>
            <a:tailEnd type="oval"/>
          </a:ln>
        </p:spPr>
        <p:style>
          <a:lnRef idx="3">
            <a:schemeClr val="accent6"/>
          </a:lnRef>
          <a:fillRef idx="0">
            <a:schemeClr val="accent6"/>
          </a:fillRef>
          <a:effectRef idx="2">
            <a:schemeClr val="accent6"/>
          </a:effectRef>
          <a:fontRef idx="minor">
            <a:schemeClr val="tx1"/>
          </a:fontRef>
        </p:style>
        <p:txBody>
          <a:bodyPr rtlCol="0" anchor="ctr"/>
          <a:lstStyle/>
          <a:p>
            <a:pPr algn="ctr"/>
            <a:endParaRPr lang="ko-KR" altLang="en-US"/>
          </a:p>
        </p:txBody>
      </p:sp>
      <p:sp>
        <p:nvSpPr>
          <p:cNvPr id="74" name="TextBox 8">
            <a:extLst>
              <a:ext uri="{FF2B5EF4-FFF2-40B4-BE49-F238E27FC236}">
                <a16:creationId xmlns:a16="http://schemas.microsoft.com/office/drawing/2014/main" id="{0294DBC2-FF24-40BD-9353-72AD7FEF2BE3}"/>
              </a:ext>
            </a:extLst>
          </p:cNvPr>
          <p:cNvSpPr txBox="1"/>
          <p:nvPr/>
        </p:nvSpPr>
        <p:spPr>
          <a:xfrm>
            <a:off x="251520" y="44624"/>
            <a:ext cx="6768752" cy="338554"/>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600" b="1" dirty="0">
                <a:solidFill>
                  <a:schemeClr val="bg1"/>
                </a:solidFill>
                <a:latin typeface="+mn-ea"/>
              </a:rPr>
              <a:t>6. </a:t>
            </a:r>
            <a:r>
              <a:rPr lang="ko-KR" altLang="en-US" sz="1600" b="1" dirty="0">
                <a:solidFill>
                  <a:schemeClr val="bg1"/>
                </a:solidFill>
                <a:latin typeface="+mn-ea"/>
              </a:rPr>
              <a:t>조달청 하도급지킴이의 문제점 </a:t>
            </a:r>
            <a:r>
              <a:rPr lang="en-US" altLang="ko-KR" sz="1000" b="1" dirty="0">
                <a:solidFill>
                  <a:schemeClr val="bg1"/>
                </a:solidFill>
                <a:latin typeface="+mn-ea"/>
              </a:rPr>
              <a:t>(</a:t>
            </a:r>
            <a:r>
              <a:rPr lang="ko-KR" altLang="en-US" sz="1000" b="1" dirty="0">
                <a:solidFill>
                  <a:schemeClr val="bg1"/>
                </a:solidFill>
                <a:latin typeface="+mn-ea"/>
              </a:rPr>
              <a:t>타 대금지급시스템 구조 유사</a:t>
            </a:r>
            <a:r>
              <a:rPr lang="en-US" altLang="ko-KR" sz="1000" b="1" dirty="0">
                <a:solidFill>
                  <a:schemeClr val="bg1"/>
                </a:solidFill>
                <a:latin typeface="+mn-ea"/>
              </a:rPr>
              <a:t>)</a:t>
            </a:r>
            <a:endParaRPr lang="ko-KR" altLang="en-US" sz="1000" b="1" dirty="0">
              <a:solidFill>
                <a:schemeClr val="bg1"/>
              </a:solidFill>
              <a:latin typeface="+mn-ea"/>
            </a:endParaRPr>
          </a:p>
        </p:txBody>
      </p:sp>
      <p:sp>
        <p:nvSpPr>
          <p:cNvPr id="80" name="오각형 21">
            <a:extLst>
              <a:ext uri="{FF2B5EF4-FFF2-40B4-BE49-F238E27FC236}">
                <a16:creationId xmlns:a16="http://schemas.microsoft.com/office/drawing/2014/main" id="{140B1323-8A44-4562-BB4F-E09624951224}"/>
              </a:ext>
            </a:extLst>
          </p:cNvPr>
          <p:cNvSpPr/>
          <p:nvPr/>
        </p:nvSpPr>
        <p:spPr>
          <a:xfrm>
            <a:off x="6609059" y="86841"/>
            <a:ext cx="740133" cy="296338"/>
          </a:xfrm>
          <a:prstGeom prst="homePlate">
            <a:avLst>
              <a:gd name="adj" fmla="val 27608"/>
            </a:avLst>
          </a:prstGeom>
          <a:noFill/>
          <a:ln w="9525"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Define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Measure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81" name="갈매기형 수장 23">
            <a:extLst>
              <a:ext uri="{FF2B5EF4-FFF2-40B4-BE49-F238E27FC236}">
                <a16:creationId xmlns:a16="http://schemas.microsoft.com/office/drawing/2014/main" id="{D348698C-8DB0-4DCE-940A-70DAF743B6CE}"/>
              </a:ext>
            </a:extLst>
          </p:cNvPr>
          <p:cNvSpPr/>
          <p:nvPr/>
        </p:nvSpPr>
        <p:spPr>
          <a:xfrm>
            <a:off x="7329140" y="86841"/>
            <a:ext cx="752203" cy="296338"/>
          </a:xfrm>
          <a:prstGeom prst="chevron">
            <a:avLst>
              <a:gd name="adj" fmla="val 27608"/>
            </a:avLst>
          </a:prstGeom>
          <a:noFill/>
          <a:ln w="19050" cap="flat" cmpd="sng" algn="ctr">
            <a:solidFill>
              <a:schemeClr val="accent6"/>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rPr>
              <a:t>Analyze</a:t>
            </a:r>
            <a:endParaRPr kumimoji="0" lang="ko-KR" altLang="en-US"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endParaRPr>
          </a:p>
        </p:txBody>
      </p:sp>
      <p:sp>
        <p:nvSpPr>
          <p:cNvPr id="83" name="갈매기형 수장 24">
            <a:extLst>
              <a:ext uri="{FF2B5EF4-FFF2-40B4-BE49-F238E27FC236}">
                <a16:creationId xmlns:a16="http://schemas.microsoft.com/office/drawing/2014/main" id="{1311EAC7-3419-4129-B27A-58AD2D172A6B}"/>
              </a:ext>
            </a:extLst>
          </p:cNvPr>
          <p:cNvSpPr/>
          <p:nvPr/>
        </p:nvSpPr>
        <p:spPr>
          <a:xfrm>
            <a:off x="8068269" y="86841"/>
            <a:ext cx="752203" cy="296338"/>
          </a:xfrm>
          <a:prstGeom prst="chevron">
            <a:avLst>
              <a:gd name="adj" fmla="val 27608"/>
            </a:avLst>
          </a:prstGeom>
          <a:noFill/>
          <a:ln w="9525" cap="flat" cmpd="sng" algn="ctr">
            <a:solidFill>
              <a:srgbClr val="FFFFFF"/>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rgbClr val="FFFFFF"/>
                </a:solidFill>
                <a:effectLst/>
                <a:uLnTx/>
                <a:uFillTx/>
                <a:latin typeface="맑은 고딕"/>
                <a:ea typeface="맑은 고딕" panose="020B0503020000020004" pitchFamily="50" charset="-127"/>
                <a:cs typeface="+mn-cs"/>
              </a:rPr>
              <a:t>Improve</a:t>
            </a:r>
            <a:endParaRPr kumimoji="0" lang="ko-KR" altLang="en-US" sz="900" i="0" u="none" strike="noStrike" kern="0" cap="none" spc="0" normalizeH="0" baseline="0" noProof="0" dirty="0">
              <a:ln>
                <a:noFill/>
              </a:ln>
              <a:solidFill>
                <a:srgbClr val="FFFFFF"/>
              </a:solidFill>
              <a:effectLst/>
              <a:uLnTx/>
              <a:uFillTx/>
              <a:latin typeface="맑은 고딕"/>
              <a:ea typeface="맑은 고딕" panose="020B0503020000020004" pitchFamily="50" charset="-127"/>
              <a:cs typeface="+mn-cs"/>
            </a:endParaRPr>
          </a:p>
        </p:txBody>
      </p:sp>
    </p:spTree>
    <p:extLst>
      <p:ext uri="{BB962C8B-B14F-4D97-AF65-F5344CB8AC3E}">
        <p14:creationId xmlns:p14="http://schemas.microsoft.com/office/powerpoint/2010/main" val="40641022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a:extLst>
              <a:ext uri="{FF2B5EF4-FFF2-40B4-BE49-F238E27FC236}">
                <a16:creationId xmlns:a16="http://schemas.microsoft.com/office/drawing/2014/main" id="{EC14234D-6163-40BE-8388-C0847765F8AB}"/>
              </a:ext>
            </a:extLst>
          </p:cNvPr>
          <p:cNvPicPr>
            <a:picLocks noChangeAspect="1"/>
          </p:cNvPicPr>
          <p:nvPr/>
        </p:nvPicPr>
        <p:blipFill rotWithShape="1">
          <a:blip r:embed="rId2"/>
          <a:srcRect l="1946" t="2401" r="772"/>
          <a:stretch/>
        </p:blipFill>
        <p:spPr>
          <a:xfrm>
            <a:off x="202805" y="2492896"/>
            <a:ext cx="8690370" cy="3649682"/>
          </a:xfrm>
          <a:prstGeom prst="rect">
            <a:avLst/>
          </a:prstGeom>
        </p:spPr>
      </p:pic>
      <p:sp>
        <p:nvSpPr>
          <p:cNvPr id="6" name="TextBox 5">
            <a:extLst>
              <a:ext uri="{FF2B5EF4-FFF2-40B4-BE49-F238E27FC236}">
                <a16:creationId xmlns:a16="http://schemas.microsoft.com/office/drawing/2014/main" id="{ACDCFC03-B720-4FBD-8357-22328D054D25}"/>
              </a:ext>
            </a:extLst>
          </p:cNvPr>
          <p:cNvSpPr txBox="1"/>
          <p:nvPr/>
        </p:nvSpPr>
        <p:spPr>
          <a:xfrm>
            <a:off x="202805" y="634623"/>
            <a:ext cx="8642349" cy="1538883"/>
          </a:xfrm>
          <a:prstGeom prst="rect">
            <a:avLst/>
          </a:prstGeom>
          <a:noFill/>
        </p:spPr>
        <p:txBody>
          <a:bodyPr wrap="square">
            <a:spAutoFit/>
          </a:bodyPr>
          <a:lstStyle/>
          <a:p>
            <a:r>
              <a:rPr lang="en-US" altLang="ko-KR" sz="1200" b="1" dirty="0"/>
              <a:t>(</a:t>
            </a:r>
            <a:r>
              <a:rPr lang="ko-KR" altLang="en-US" sz="1200" b="1" dirty="0"/>
              <a:t>現 지급구조</a:t>
            </a:r>
            <a:r>
              <a:rPr lang="en-US" altLang="ko-KR" sz="1200" b="1" dirty="0"/>
              <a:t>) </a:t>
            </a:r>
            <a:r>
              <a:rPr lang="ko-KR" altLang="en-US" sz="1200" b="1" dirty="0"/>
              <a:t>발주자가 건설사 명의 계좌가 아닌 ‘상생결제 예치계좌’*를 통해 하수급인 등에게 직접 대금을 지급</a:t>
            </a:r>
          </a:p>
          <a:p>
            <a:r>
              <a:rPr lang="ko-KR" altLang="en-US" sz="1000" dirty="0"/>
              <a:t>  * 원</a:t>
            </a:r>
            <a:r>
              <a:rPr lang="en-US" altLang="ko-KR" sz="1000" dirty="0"/>
              <a:t>‧</a:t>
            </a:r>
            <a:r>
              <a:rPr lang="ko-KR" altLang="en-US" sz="1000" dirty="0"/>
              <a:t>하수급인이 만기일에 지급할 대금을 안전하게 예치</a:t>
            </a:r>
            <a:r>
              <a:rPr lang="en-US" altLang="ko-KR" sz="1000" dirty="0"/>
              <a:t>‧</a:t>
            </a:r>
            <a:r>
              <a:rPr lang="ko-KR" altLang="en-US" sz="1000" dirty="0"/>
              <a:t>보관하기 위해 대</a:t>
            </a:r>
            <a:r>
              <a:rPr lang="en-US" altLang="ko-KR" sz="1000" dirty="0"/>
              <a:t>‧</a:t>
            </a:r>
            <a:r>
              <a:rPr lang="ko-KR" altLang="en-US" sz="1000" dirty="0"/>
              <a:t>중소기업</a:t>
            </a:r>
            <a:r>
              <a:rPr lang="en-US" altLang="ko-KR" sz="1000" dirty="0"/>
              <a:t>‧</a:t>
            </a:r>
            <a:r>
              <a:rPr lang="ko-KR" altLang="en-US" sz="1000" dirty="0"/>
              <a:t>농어업협력재단</a:t>
            </a:r>
            <a:r>
              <a:rPr lang="en-US" altLang="ko-KR" sz="1000" dirty="0"/>
              <a:t>(</a:t>
            </a:r>
            <a:r>
              <a:rPr lang="ko-KR" altLang="en-US" sz="1000" dirty="0"/>
              <a:t>상생결제 관리</a:t>
            </a:r>
            <a:r>
              <a:rPr lang="en-US" altLang="ko-KR" sz="1000" dirty="0"/>
              <a:t>‧</a:t>
            </a:r>
            <a:r>
              <a:rPr lang="ko-KR" altLang="en-US" sz="1000" dirty="0"/>
              <a:t>운영 기관</a:t>
            </a:r>
            <a:r>
              <a:rPr lang="en-US" altLang="ko-KR" sz="1000" dirty="0"/>
              <a:t>) </a:t>
            </a:r>
            <a:r>
              <a:rPr lang="ko-KR" altLang="en-US" sz="1000" dirty="0"/>
              <a:t>명의로 개설</a:t>
            </a:r>
            <a:r>
              <a:rPr lang="en-US" altLang="ko-KR" sz="1000" dirty="0"/>
              <a:t>‧</a:t>
            </a:r>
            <a:r>
              <a:rPr lang="ko-KR" altLang="en-US" sz="1000" dirty="0"/>
              <a:t>운용</a:t>
            </a:r>
          </a:p>
          <a:p>
            <a:r>
              <a:rPr lang="en-US" altLang="ko-KR" sz="1000" dirty="0"/>
              <a:t>     - </a:t>
            </a:r>
            <a:r>
              <a:rPr lang="ko-KR" altLang="en-US" sz="1000" dirty="0"/>
              <a:t>다만</a:t>
            </a:r>
            <a:r>
              <a:rPr lang="en-US" altLang="ko-KR" sz="1000" dirty="0"/>
              <a:t>, </a:t>
            </a:r>
            <a:r>
              <a:rPr lang="ko-KR" altLang="en-US" sz="1000" dirty="0"/>
              <a:t>건설근로자 노무비는 별도로 구분되어 있는 건설사 소유의 노무비계좌를 통해 근로자에게 현금으로 입금</a:t>
            </a:r>
          </a:p>
          <a:p>
            <a:r>
              <a:rPr lang="ko-KR" altLang="en-US" sz="1000" dirty="0"/>
              <a:t>  * 건설사가 노무비 내역 사전등록 → 대금수령 후 </a:t>
            </a:r>
            <a:r>
              <a:rPr lang="en-US" altLang="ko-KR" sz="1000" dirty="0"/>
              <a:t>2</a:t>
            </a:r>
            <a:r>
              <a:rPr lang="ko-KR" altLang="en-US" sz="1000" dirty="0"/>
              <a:t>일 내 모든 근로자에게 입금</a:t>
            </a:r>
          </a:p>
          <a:p>
            <a:br>
              <a:rPr lang="en-US" altLang="ko-KR" sz="1000" dirty="0"/>
            </a:br>
            <a:r>
              <a:rPr lang="en-US" altLang="ko-KR" sz="1200" b="1" dirty="0"/>
              <a:t>(</a:t>
            </a:r>
            <a:r>
              <a:rPr lang="ko-KR" altLang="en-US" sz="1200" b="1" dirty="0"/>
              <a:t>문제점</a:t>
            </a:r>
            <a:r>
              <a:rPr lang="en-US" altLang="ko-KR" sz="1200" b="1" dirty="0"/>
              <a:t>) </a:t>
            </a:r>
            <a:r>
              <a:rPr lang="ko-KR" altLang="en-US" sz="1200" b="1" dirty="0"/>
              <a:t>이미 발생된 기성금에 대한 </a:t>
            </a:r>
            <a:r>
              <a:rPr lang="ko-KR" altLang="en-US" sz="1200" b="1" dirty="0" err="1"/>
              <a:t>채권양도이므로</a:t>
            </a:r>
            <a:r>
              <a:rPr lang="en-US" altLang="ko-KR" sz="1200" b="1" dirty="0"/>
              <a:t>,</a:t>
            </a:r>
            <a:r>
              <a:rPr lang="ko-KR" altLang="en-US" sz="1200" b="1" dirty="0"/>
              <a:t> 장래 발생된 기성금에 대한 공사대금 채권 </a:t>
            </a:r>
            <a:r>
              <a:rPr lang="en-US" altLang="ko-KR" sz="1200" b="1" dirty="0"/>
              <a:t>(</a:t>
            </a:r>
            <a:r>
              <a:rPr lang="ko-KR" altLang="en-US" sz="1200" b="1" dirty="0"/>
              <a:t>가</a:t>
            </a:r>
            <a:r>
              <a:rPr lang="en-US" altLang="ko-KR" sz="1200" b="1" dirty="0"/>
              <a:t>)</a:t>
            </a:r>
            <a:r>
              <a:rPr lang="ko-KR" altLang="en-US" sz="1200" b="1" dirty="0"/>
              <a:t>압류 및 회생 대항 불가</a:t>
            </a:r>
          </a:p>
          <a:p>
            <a:r>
              <a:rPr lang="en-US" altLang="ko-KR" sz="1000" dirty="0"/>
              <a:t>    - </a:t>
            </a:r>
            <a:r>
              <a:rPr lang="ko-KR" altLang="en-US" sz="1000" dirty="0"/>
              <a:t>도급대금 </a:t>
            </a:r>
            <a:r>
              <a:rPr lang="ko-KR" altLang="en-US" sz="1000" dirty="0" err="1"/>
              <a:t>기성금</a:t>
            </a:r>
            <a:r>
              <a:rPr lang="ko-KR" altLang="en-US" sz="1000" dirty="0"/>
              <a:t> 채권양도 </a:t>
            </a:r>
            <a:r>
              <a:rPr lang="en-US" altLang="ko-KR" sz="1000" dirty="0"/>
              <a:t>: </a:t>
            </a:r>
            <a:r>
              <a:rPr lang="ko-KR" altLang="en-US" sz="1000" dirty="0"/>
              <a:t>양도인 수급인</a:t>
            </a:r>
            <a:r>
              <a:rPr lang="en-US" altLang="ko-KR" sz="1000" dirty="0"/>
              <a:t>, </a:t>
            </a:r>
            <a:r>
              <a:rPr lang="ko-KR" altLang="en-US" sz="1000" dirty="0"/>
              <a:t>양수인 협력재단</a:t>
            </a:r>
          </a:p>
          <a:p>
            <a:r>
              <a:rPr lang="ko-KR" altLang="en-US" sz="1000" dirty="0"/>
              <a:t>    </a:t>
            </a:r>
            <a:r>
              <a:rPr lang="en-US" altLang="ko-KR" sz="1000" dirty="0"/>
              <a:t>- </a:t>
            </a:r>
            <a:r>
              <a:rPr lang="ko-KR" altLang="en-US" sz="1000" dirty="0"/>
              <a:t>하도급대금 </a:t>
            </a:r>
            <a:r>
              <a:rPr lang="ko-KR" altLang="en-US" sz="1000" dirty="0" err="1"/>
              <a:t>기성금</a:t>
            </a:r>
            <a:r>
              <a:rPr lang="ko-KR" altLang="en-US" sz="1000" dirty="0"/>
              <a:t> 채권양도 </a:t>
            </a:r>
            <a:r>
              <a:rPr lang="en-US" altLang="ko-KR" sz="1000" dirty="0"/>
              <a:t>: </a:t>
            </a:r>
            <a:r>
              <a:rPr lang="ko-KR" altLang="en-US" sz="1000" dirty="0"/>
              <a:t>양도인 하수급인</a:t>
            </a:r>
            <a:r>
              <a:rPr lang="en-US" altLang="ko-KR" sz="1000" dirty="0"/>
              <a:t>, </a:t>
            </a:r>
            <a:r>
              <a:rPr lang="ko-KR" altLang="en-US" sz="1000" dirty="0"/>
              <a:t>양수인 협력재단</a:t>
            </a:r>
            <a:endParaRPr lang="en-US" altLang="ko-KR" sz="1000" dirty="0"/>
          </a:p>
          <a:p>
            <a:r>
              <a:rPr lang="en-US" altLang="ko-KR" sz="1000" dirty="0"/>
              <a:t>    - </a:t>
            </a:r>
            <a:r>
              <a:rPr lang="ko-KR" altLang="en-US" sz="1050" b="1" dirty="0" err="1">
                <a:solidFill>
                  <a:srgbClr val="FF0000"/>
                </a:solidFill>
              </a:rPr>
              <a:t>기성금</a:t>
            </a:r>
            <a:r>
              <a:rPr lang="ko-KR" altLang="en-US" sz="1050" b="1" dirty="0">
                <a:solidFill>
                  <a:srgbClr val="FF0000"/>
                </a:solidFill>
              </a:rPr>
              <a:t> 채권을 가진 수급인 또는 하수급인이 보유한 </a:t>
            </a:r>
            <a:r>
              <a:rPr lang="ko-KR" altLang="en-US" sz="1050" b="1" dirty="0" err="1">
                <a:solidFill>
                  <a:srgbClr val="FF0000"/>
                </a:solidFill>
              </a:rPr>
              <a:t>기성금</a:t>
            </a:r>
            <a:r>
              <a:rPr lang="en-US" altLang="ko-KR" sz="1050" b="1" dirty="0">
                <a:solidFill>
                  <a:srgbClr val="FF0000"/>
                </a:solidFill>
              </a:rPr>
              <a:t>(</a:t>
            </a:r>
            <a:r>
              <a:rPr lang="ko-KR" altLang="en-US" sz="1050" b="1" dirty="0">
                <a:solidFill>
                  <a:srgbClr val="FF0000"/>
                </a:solidFill>
              </a:rPr>
              <a:t>외상매출채권</a:t>
            </a:r>
            <a:r>
              <a:rPr lang="en-US" altLang="ko-KR" sz="1050" b="1" dirty="0">
                <a:solidFill>
                  <a:srgbClr val="FF0000"/>
                </a:solidFill>
              </a:rPr>
              <a:t>)</a:t>
            </a:r>
            <a:r>
              <a:rPr lang="ko-KR" altLang="en-US" sz="1050" b="1" dirty="0">
                <a:solidFill>
                  <a:srgbClr val="FF0000"/>
                </a:solidFill>
              </a:rPr>
              <a:t>을 담보로 대출을 받는 구조</a:t>
            </a:r>
            <a:r>
              <a:rPr lang="ko-KR" altLang="en-US" sz="1000" dirty="0"/>
              <a:t>로</a:t>
            </a:r>
            <a:r>
              <a:rPr lang="en-US" altLang="ko-KR" sz="1000" dirty="0"/>
              <a:t>, </a:t>
            </a:r>
            <a:r>
              <a:rPr lang="ko-KR" altLang="en-US" sz="1050" b="1" dirty="0">
                <a:solidFill>
                  <a:srgbClr val="FF0000"/>
                </a:solidFill>
              </a:rPr>
              <a:t>대출수수료가 높음</a:t>
            </a:r>
            <a:endParaRPr lang="ko-KR" altLang="en-US" sz="1000" b="1" dirty="0">
              <a:solidFill>
                <a:srgbClr val="FF0000"/>
              </a:solidFill>
            </a:endParaRPr>
          </a:p>
        </p:txBody>
      </p:sp>
      <p:sp>
        <p:nvSpPr>
          <p:cNvPr id="8" name="TextBox 7">
            <a:extLst>
              <a:ext uri="{FF2B5EF4-FFF2-40B4-BE49-F238E27FC236}">
                <a16:creationId xmlns:a16="http://schemas.microsoft.com/office/drawing/2014/main" id="{D4E29639-8F56-443D-84BF-0211CED556DF}"/>
              </a:ext>
            </a:extLst>
          </p:cNvPr>
          <p:cNvSpPr txBox="1"/>
          <p:nvPr/>
        </p:nvSpPr>
        <p:spPr>
          <a:xfrm>
            <a:off x="539552" y="6223377"/>
            <a:ext cx="6912768" cy="246221"/>
          </a:xfrm>
          <a:prstGeom prst="rect">
            <a:avLst/>
          </a:prstGeom>
          <a:noFill/>
        </p:spPr>
        <p:txBody>
          <a:bodyPr wrap="square">
            <a:spAutoFit/>
          </a:bodyPr>
          <a:lstStyle/>
          <a:p>
            <a:r>
              <a:rPr lang="ko-KR" altLang="en-US" sz="1000" dirty="0"/>
              <a:t>출처 </a:t>
            </a:r>
            <a:r>
              <a:rPr lang="en-US" altLang="ko-KR" sz="1000" dirty="0"/>
              <a:t>: ‘20. 5. 15. </a:t>
            </a:r>
            <a:r>
              <a:rPr lang="ko-KR" altLang="en-US" sz="1000" dirty="0"/>
              <a:t>일자리위원회 관계부처 합동 </a:t>
            </a:r>
            <a:r>
              <a:rPr lang="en-US" altLang="ko-KR" sz="1000" dirty="0"/>
              <a:t>“</a:t>
            </a:r>
            <a:r>
              <a:rPr lang="ko-KR" altLang="en-US" sz="1000" dirty="0"/>
              <a:t>건설현장 체불근절을 위한 임금직접지급제 개선방안</a:t>
            </a:r>
            <a:r>
              <a:rPr lang="en-US" altLang="ko-KR" sz="1000" dirty="0"/>
              <a:t>” 7</a:t>
            </a:r>
            <a:r>
              <a:rPr lang="ko-KR" altLang="en-US" sz="1000" dirty="0"/>
              <a:t>페이지</a:t>
            </a:r>
            <a:r>
              <a:rPr lang="en-US" altLang="ko-KR" sz="1000" dirty="0"/>
              <a:t> </a:t>
            </a:r>
            <a:endParaRPr lang="ko-KR" altLang="en-US" sz="1000" dirty="0"/>
          </a:p>
        </p:txBody>
      </p:sp>
      <p:sp>
        <p:nvSpPr>
          <p:cNvPr id="9" name="직사각형 8">
            <a:extLst>
              <a:ext uri="{FF2B5EF4-FFF2-40B4-BE49-F238E27FC236}">
                <a16:creationId xmlns:a16="http://schemas.microsoft.com/office/drawing/2014/main" id="{F630EC70-0384-415E-A74A-5A4F8622E7AD}"/>
              </a:ext>
            </a:extLst>
          </p:cNvPr>
          <p:cNvSpPr/>
          <p:nvPr/>
        </p:nvSpPr>
        <p:spPr bwMode="auto">
          <a:xfrm>
            <a:off x="202803" y="2348880"/>
            <a:ext cx="8738392" cy="4309444"/>
          </a:xfrm>
          <a:prstGeom prst="rect">
            <a:avLst/>
          </a:prstGeom>
          <a:noFill/>
          <a:ln w="9525">
            <a:solidFill>
              <a:srgbClr val="FFFFFF">
                <a:lumMod val="65000"/>
              </a:srgbClr>
            </a:solidFill>
            <a:miter lim="800000"/>
            <a:headEnd/>
            <a:tailEnd/>
          </a:ln>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endParaRPr kumimoji="0" lang="ko-KR" altLang="en-US" sz="1200" b="0" i="0" u="none" strike="noStrike" kern="0" cap="none" spc="0" normalizeH="0" baseline="0" noProof="0">
              <a:ln>
                <a:noFill/>
              </a:ln>
              <a:solidFill>
                <a:srgbClr val="000000"/>
              </a:solidFill>
              <a:effectLst/>
              <a:uLnTx/>
              <a:uFillTx/>
            </a:endParaRPr>
          </a:p>
        </p:txBody>
      </p:sp>
      <p:sp>
        <p:nvSpPr>
          <p:cNvPr id="10" name="TextBox 8">
            <a:extLst>
              <a:ext uri="{FF2B5EF4-FFF2-40B4-BE49-F238E27FC236}">
                <a16:creationId xmlns:a16="http://schemas.microsoft.com/office/drawing/2014/main" id="{A14DC155-090F-42EA-BF74-AEFD31A21C83}"/>
              </a:ext>
            </a:extLst>
          </p:cNvPr>
          <p:cNvSpPr txBox="1"/>
          <p:nvPr/>
        </p:nvSpPr>
        <p:spPr>
          <a:xfrm>
            <a:off x="251520" y="44624"/>
            <a:ext cx="6768752" cy="338554"/>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600" b="1" dirty="0">
                <a:solidFill>
                  <a:schemeClr val="bg1"/>
                </a:solidFill>
                <a:latin typeface="+mn-ea"/>
              </a:rPr>
              <a:t>7. </a:t>
            </a:r>
            <a:r>
              <a:rPr lang="ko-KR" altLang="en-US" sz="1600" b="1" dirty="0">
                <a:solidFill>
                  <a:schemeClr val="bg1"/>
                </a:solidFill>
                <a:latin typeface="+mn-ea"/>
              </a:rPr>
              <a:t>상생결제시스템</a:t>
            </a:r>
            <a:r>
              <a:rPr lang="en-US" altLang="ko-KR" sz="1000" b="1" dirty="0">
                <a:solidFill>
                  <a:schemeClr val="bg1"/>
                </a:solidFill>
                <a:latin typeface="+mn-ea"/>
              </a:rPr>
              <a:t>(</a:t>
            </a:r>
            <a:r>
              <a:rPr lang="ko-KR" altLang="en-US" sz="1000" b="1" dirty="0">
                <a:solidFill>
                  <a:schemeClr val="bg1"/>
                </a:solidFill>
                <a:latin typeface="+mn-ea"/>
              </a:rPr>
              <a:t>하도급법상 </a:t>
            </a:r>
            <a:r>
              <a:rPr lang="ko-KR" altLang="en-US" sz="1000" b="1" dirty="0" err="1">
                <a:solidFill>
                  <a:schemeClr val="bg1"/>
                </a:solidFill>
                <a:latin typeface="+mn-ea"/>
              </a:rPr>
              <a:t>하도급대금지급관리시스템</a:t>
            </a:r>
            <a:r>
              <a:rPr lang="en-US" altLang="ko-KR" sz="1000" b="1" dirty="0">
                <a:solidFill>
                  <a:schemeClr val="bg1"/>
                </a:solidFill>
                <a:latin typeface="+mn-ea"/>
              </a:rPr>
              <a:t>)</a:t>
            </a:r>
            <a:r>
              <a:rPr lang="ko-KR" altLang="en-US" sz="1600" b="1" dirty="0">
                <a:solidFill>
                  <a:schemeClr val="bg1"/>
                </a:solidFill>
                <a:latin typeface="+mn-ea"/>
              </a:rPr>
              <a:t>의 문제점</a:t>
            </a:r>
          </a:p>
        </p:txBody>
      </p:sp>
      <p:sp>
        <p:nvSpPr>
          <p:cNvPr id="11" name="오각형 21">
            <a:extLst>
              <a:ext uri="{FF2B5EF4-FFF2-40B4-BE49-F238E27FC236}">
                <a16:creationId xmlns:a16="http://schemas.microsoft.com/office/drawing/2014/main" id="{B5807A9D-ECF2-45A7-9664-6394C7B99A69}"/>
              </a:ext>
            </a:extLst>
          </p:cNvPr>
          <p:cNvSpPr/>
          <p:nvPr/>
        </p:nvSpPr>
        <p:spPr>
          <a:xfrm>
            <a:off x="6609059" y="86841"/>
            <a:ext cx="740133" cy="296338"/>
          </a:xfrm>
          <a:prstGeom prst="homePlate">
            <a:avLst>
              <a:gd name="adj" fmla="val 27608"/>
            </a:avLst>
          </a:prstGeom>
          <a:noFill/>
          <a:ln w="9525"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Define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Measure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12" name="갈매기형 수장 23">
            <a:extLst>
              <a:ext uri="{FF2B5EF4-FFF2-40B4-BE49-F238E27FC236}">
                <a16:creationId xmlns:a16="http://schemas.microsoft.com/office/drawing/2014/main" id="{EF9CEBB2-7835-4C01-879C-07E50FB71DA2}"/>
              </a:ext>
            </a:extLst>
          </p:cNvPr>
          <p:cNvSpPr/>
          <p:nvPr/>
        </p:nvSpPr>
        <p:spPr>
          <a:xfrm>
            <a:off x="7329140" y="86841"/>
            <a:ext cx="752203" cy="296338"/>
          </a:xfrm>
          <a:prstGeom prst="chevron">
            <a:avLst>
              <a:gd name="adj" fmla="val 27608"/>
            </a:avLst>
          </a:prstGeom>
          <a:noFill/>
          <a:ln w="19050" cap="flat" cmpd="sng" algn="ctr">
            <a:solidFill>
              <a:schemeClr val="accent6"/>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rPr>
              <a:t>Analyze</a:t>
            </a:r>
            <a:endParaRPr kumimoji="0" lang="ko-KR" altLang="en-US"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endParaRPr>
          </a:p>
        </p:txBody>
      </p:sp>
      <p:sp>
        <p:nvSpPr>
          <p:cNvPr id="13" name="갈매기형 수장 24">
            <a:extLst>
              <a:ext uri="{FF2B5EF4-FFF2-40B4-BE49-F238E27FC236}">
                <a16:creationId xmlns:a16="http://schemas.microsoft.com/office/drawing/2014/main" id="{4043FEC5-78E7-4311-9ABA-822F4C3CDD97}"/>
              </a:ext>
            </a:extLst>
          </p:cNvPr>
          <p:cNvSpPr/>
          <p:nvPr/>
        </p:nvSpPr>
        <p:spPr>
          <a:xfrm>
            <a:off x="8068269" y="86841"/>
            <a:ext cx="752203" cy="296338"/>
          </a:xfrm>
          <a:prstGeom prst="chevron">
            <a:avLst>
              <a:gd name="adj" fmla="val 27608"/>
            </a:avLst>
          </a:prstGeom>
          <a:noFill/>
          <a:ln w="9525" cap="flat" cmpd="sng" algn="ctr">
            <a:solidFill>
              <a:srgbClr val="FFFFFF"/>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rgbClr val="FFFFFF"/>
                </a:solidFill>
                <a:effectLst/>
                <a:uLnTx/>
                <a:uFillTx/>
                <a:latin typeface="맑은 고딕"/>
                <a:ea typeface="맑은 고딕" panose="020B0503020000020004" pitchFamily="50" charset="-127"/>
                <a:cs typeface="+mn-cs"/>
              </a:rPr>
              <a:t>Improve</a:t>
            </a:r>
            <a:endParaRPr kumimoji="0" lang="ko-KR" altLang="en-US" sz="900" i="0" u="none" strike="noStrike" kern="0" cap="none" spc="0" normalizeH="0" baseline="0" noProof="0" dirty="0">
              <a:ln>
                <a:noFill/>
              </a:ln>
              <a:solidFill>
                <a:srgbClr val="FFFFFF"/>
              </a:solidFill>
              <a:effectLst/>
              <a:uLnTx/>
              <a:uFillTx/>
              <a:latin typeface="맑은 고딕"/>
              <a:ea typeface="맑은 고딕" panose="020B0503020000020004" pitchFamily="50" charset="-127"/>
              <a:cs typeface="+mn-cs"/>
            </a:endParaRPr>
          </a:p>
        </p:txBody>
      </p:sp>
    </p:spTree>
    <p:extLst>
      <p:ext uri="{BB962C8B-B14F-4D97-AF65-F5344CB8AC3E}">
        <p14:creationId xmlns:p14="http://schemas.microsoft.com/office/powerpoint/2010/main" val="39987932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직사각형 11">
            <a:extLst>
              <a:ext uri="{FF2B5EF4-FFF2-40B4-BE49-F238E27FC236}">
                <a16:creationId xmlns:a16="http://schemas.microsoft.com/office/drawing/2014/main" id="{9502532F-2704-4844-91FB-D91E105CBF2A}"/>
              </a:ext>
            </a:extLst>
          </p:cNvPr>
          <p:cNvSpPr/>
          <p:nvPr/>
        </p:nvSpPr>
        <p:spPr>
          <a:xfrm>
            <a:off x="4644008" y="1206452"/>
            <a:ext cx="4248403" cy="5108575"/>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latinLnBrk="1" hangingPunct="1">
              <a:spcBef>
                <a:spcPts val="0"/>
              </a:spcBef>
              <a:spcAft>
                <a:spcPts val="0"/>
              </a:spcAft>
              <a:defRPr/>
            </a:pPr>
            <a:r>
              <a:rPr lang="ko-KR" altLang="en-US"/>
              <a:t>“수급자가 되려 피해보는 법”</a:t>
            </a:r>
            <a:r>
              <a:rPr lang="en-US" altLang="ko-KR"/>
              <a:t>…</a:t>
            </a:r>
            <a:r>
              <a:rPr lang="ko-KR" altLang="en-US"/>
              <a:t>하자보수비용과 납품대금 상계 못해 수급사업자 부실 초래</a:t>
            </a:r>
          </a:p>
        </p:txBody>
      </p:sp>
      <p:sp>
        <p:nvSpPr>
          <p:cNvPr id="13" name="직사각형 12">
            <a:extLst>
              <a:ext uri="{FF2B5EF4-FFF2-40B4-BE49-F238E27FC236}">
                <a16:creationId xmlns:a16="http://schemas.microsoft.com/office/drawing/2014/main" id="{78A0D89B-37E0-41FB-BAB5-1755A0BC4DFA}"/>
              </a:ext>
            </a:extLst>
          </p:cNvPr>
          <p:cNvSpPr/>
          <p:nvPr/>
        </p:nvSpPr>
        <p:spPr>
          <a:xfrm>
            <a:off x="4702629" y="1236618"/>
            <a:ext cx="4117843" cy="463596"/>
          </a:xfrm>
          <a:prstGeom prst="rect">
            <a:avLst/>
          </a:prstGeom>
          <a:ln/>
        </p:spPr>
        <p:style>
          <a:lnRef idx="2">
            <a:schemeClr val="accent1"/>
          </a:lnRef>
          <a:fillRef idx="1">
            <a:schemeClr val="lt1"/>
          </a:fillRef>
          <a:effectRef idx="0">
            <a:schemeClr val="accent1"/>
          </a:effectRef>
          <a:fontRef idx="minor">
            <a:schemeClr val="dk1"/>
          </a:fontRef>
        </p:style>
        <p:txBody>
          <a:bodyPr anchor="ctr"/>
          <a:lstStyle/>
          <a:p>
            <a:pPr algn="ctr" eaLnBrk="1" fontAlgn="auto" latinLnBrk="1" hangingPunct="1">
              <a:spcBef>
                <a:spcPts val="0"/>
              </a:spcBef>
              <a:spcAft>
                <a:spcPts val="0"/>
              </a:spcAft>
              <a:defRPr/>
            </a:pPr>
            <a:endParaRPr lang="ko-KR" altLang="en-US" dirty="0"/>
          </a:p>
        </p:txBody>
      </p:sp>
      <p:sp>
        <p:nvSpPr>
          <p:cNvPr id="14" name="직사각형 13">
            <a:extLst>
              <a:ext uri="{FF2B5EF4-FFF2-40B4-BE49-F238E27FC236}">
                <a16:creationId xmlns:a16="http://schemas.microsoft.com/office/drawing/2014/main" id="{38A8C763-166E-49AC-A7F4-D37FF1DFF535}"/>
              </a:ext>
            </a:extLst>
          </p:cNvPr>
          <p:cNvSpPr/>
          <p:nvPr/>
        </p:nvSpPr>
        <p:spPr>
          <a:xfrm>
            <a:off x="4702629" y="2060848"/>
            <a:ext cx="4117843" cy="792088"/>
          </a:xfrm>
          <a:prstGeom prst="rect">
            <a:avLst/>
          </a:prstGeom>
          <a:ln/>
        </p:spPr>
        <p:style>
          <a:lnRef idx="2">
            <a:schemeClr val="accent1"/>
          </a:lnRef>
          <a:fillRef idx="1">
            <a:schemeClr val="lt1"/>
          </a:fillRef>
          <a:effectRef idx="0">
            <a:schemeClr val="accent1"/>
          </a:effectRef>
          <a:fontRef idx="minor">
            <a:schemeClr val="dk1"/>
          </a:fontRef>
        </p:style>
        <p:txBody>
          <a:bodyPr anchor="ctr"/>
          <a:lstStyle/>
          <a:p>
            <a:pPr algn="ctr" eaLnBrk="1" fontAlgn="auto" latinLnBrk="1" hangingPunct="1">
              <a:spcBef>
                <a:spcPts val="0"/>
              </a:spcBef>
              <a:spcAft>
                <a:spcPts val="0"/>
              </a:spcAft>
              <a:defRPr/>
            </a:pPr>
            <a:endParaRPr lang="ko-KR" altLang="en-US" dirty="0"/>
          </a:p>
        </p:txBody>
      </p:sp>
      <p:sp>
        <p:nvSpPr>
          <p:cNvPr id="15" name="직사각형 14">
            <a:extLst>
              <a:ext uri="{FF2B5EF4-FFF2-40B4-BE49-F238E27FC236}">
                <a16:creationId xmlns:a16="http://schemas.microsoft.com/office/drawing/2014/main" id="{893A99BF-114A-4C90-8A2C-0964A35E4800}"/>
              </a:ext>
            </a:extLst>
          </p:cNvPr>
          <p:cNvSpPr/>
          <p:nvPr/>
        </p:nvSpPr>
        <p:spPr>
          <a:xfrm>
            <a:off x="4647184" y="779414"/>
            <a:ext cx="4245470" cy="365125"/>
          </a:xfrm>
          <a:prstGeom prst="rect">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ko-KR" sz="1000" b="1" dirty="0">
                <a:solidFill>
                  <a:schemeClr val="tx1"/>
                </a:solidFill>
                <a:latin typeface="+mn-ea"/>
              </a:rPr>
              <a:t> </a:t>
            </a:r>
            <a:r>
              <a:rPr lang="ko-KR" altLang="en-US" sz="1000" b="1" dirty="0">
                <a:solidFill>
                  <a:schemeClr val="tx1"/>
                </a:solidFill>
                <a:latin typeface="+mn-ea"/>
              </a:rPr>
              <a:t>압류금지 입법의 문제점</a:t>
            </a:r>
            <a:endParaRPr lang="ko-KR" altLang="ko-KR" sz="1000" b="1" dirty="0">
              <a:solidFill>
                <a:schemeClr val="tx1"/>
              </a:solidFill>
              <a:latin typeface="+mn-ea"/>
            </a:endParaRPr>
          </a:p>
        </p:txBody>
      </p:sp>
      <p:grpSp>
        <p:nvGrpSpPr>
          <p:cNvPr id="17" name="그룹 16">
            <a:extLst>
              <a:ext uri="{FF2B5EF4-FFF2-40B4-BE49-F238E27FC236}">
                <a16:creationId xmlns:a16="http://schemas.microsoft.com/office/drawing/2014/main" id="{953152B9-27DB-487F-BC05-DF7EEC5F8A6F}"/>
              </a:ext>
            </a:extLst>
          </p:cNvPr>
          <p:cNvGrpSpPr/>
          <p:nvPr/>
        </p:nvGrpSpPr>
        <p:grpSpPr>
          <a:xfrm>
            <a:off x="251521" y="764704"/>
            <a:ext cx="4176464" cy="5536035"/>
            <a:chOff x="251520" y="764704"/>
            <a:chExt cx="4464497" cy="5536035"/>
          </a:xfrm>
        </p:grpSpPr>
        <p:sp>
          <p:nvSpPr>
            <p:cNvPr id="18" name="직사각형 17">
              <a:extLst>
                <a:ext uri="{FF2B5EF4-FFF2-40B4-BE49-F238E27FC236}">
                  <a16:creationId xmlns:a16="http://schemas.microsoft.com/office/drawing/2014/main" id="{F971AAEA-27AD-4A68-B0EB-96CD04E8448F}"/>
                </a:ext>
              </a:extLst>
            </p:cNvPr>
            <p:cNvSpPr/>
            <p:nvPr/>
          </p:nvSpPr>
          <p:spPr>
            <a:xfrm>
              <a:off x="251593" y="1206452"/>
              <a:ext cx="4464050" cy="5094287"/>
            </a:xfrm>
            <a:prstGeom prst="rect">
              <a:avLst/>
            </a:prstGeom>
            <a:solidFill>
              <a:schemeClr val="bg1"/>
            </a:solidFill>
            <a:ln w="1270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latinLnBrk="1" hangingPunct="1">
                <a:spcBef>
                  <a:spcPts val="0"/>
                </a:spcBef>
                <a:spcAft>
                  <a:spcPts val="0"/>
                </a:spcAft>
                <a:defRPr/>
              </a:pPr>
              <a:endParaRPr lang="ko-KR" altLang="en-US" sz="1463" dirty="0"/>
            </a:p>
          </p:txBody>
        </p:sp>
        <p:sp>
          <p:nvSpPr>
            <p:cNvPr id="19" name="모서리가 둥근 직사각형 4">
              <a:extLst>
                <a:ext uri="{FF2B5EF4-FFF2-40B4-BE49-F238E27FC236}">
                  <a16:creationId xmlns:a16="http://schemas.microsoft.com/office/drawing/2014/main" id="{662A49F7-4320-4F8C-A9D6-0EDC88789CE2}"/>
                </a:ext>
              </a:extLst>
            </p:cNvPr>
            <p:cNvSpPr/>
            <p:nvPr/>
          </p:nvSpPr>
          <p:spPr>
            <a:xfrm>
              <a:off x="251520" y="764704"/>
              <a:ext cx="4464496" cy="432849"/>
            </a:xfrm>
            <a:prstGeom prst="roundRect">
              <a:avLst>
                <a:gd name="adj" fmla="val 9399"/>
              </a:avLst>
            </a:prstGeom>
            <a:solidFill>
              <a:srgbClr val="0070C0"/>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latinLnBrk="1" hangingPunct="1">
                <a:lnSpc>
                  <a:spcPct val="130000"/>
                </a:lnSpc>
                <a:spcBef>
                  <a:spcPts val="0"/>
                </a:spcBef>
                <a:spcAft>
                  <a:spcPts val="0"/>
                </a:spcAft>
                <a:defRPr/>
              </a:pPr>
              <a:r>
                <a:rPr lang="ko-KR" altLang="en-US" sz="1600" b="1" spc="-130" dirty="0">
                  <a:ln w="6350" cmpd="sng">
                    <a:solidFill>
                      <a:schemeClr val="tx1">
                        <a:lumMod val="75000"/>
                        <a:lumOff val="25000"/>
                        <a:alpha val="22000"/>
                      </a:schemeClr>
                    </a:solidFill>
                    <a:prstDash val="solid"/>
                  </a:ln>
                  <a:effectLst>
                    <a:outerShdw blurRad="38100" dist="38100" dir="2700000" algn="tl">
                      <a:srgbClr val="000000">
                        <a:alpha val="43137"/>
                      </a:srgbClr>
                    </a:outerShdw>
                  </a:effectLst>
                  <a:latin typeface="+mn-ea"/>
                  <a:sym typeface="Wingdings" pitchFamily="2" charset="2"/>
                </a:rPr>
                <a:t>압류금지 입법 추진 경과</a:t>
              </a:r>
              <a:endParaRPr lang="en-US" altLang="ko-KR" sz="1600" spc="-130" dirty="0">
                <a:ln w="6350" cmpd="sng">
                  <a:solidFill>
                    <a:schemeClr val="tx1">
                      <a:lumMod val="75000"/>
                      <a:lumOff val="25000"/>
                      <a:alpha val="22000"/>
                    </a:schemeClr>
                  </a:solidFill>
                  <a:prstDash val="solid"/>
                </a:ln>
                <a:effectLst>
                  <a:outerShdw blurRad="38100" dist="38100" dir="2700000" algn="tl">
                    <a:srgbClr val="000000">
                      <a:alpha val="43137"/>
                    </a:srgbClr>
                  </a:outerShdw>
                </a:effectLst>
                <a:latin typeface="+mn-ea"/>
                <a:sym typeface="Wingdings" pitchFamily="2" charset="2"/>
              </a:endParaRPr>
            </a:p>
          </p:txBody>
        </p:sp>
        <p:sp>
          <p:nvSpPr>
            <p:cNvPr id="20" name="양쪽 모서리가 둥근 사각형 3">
              <a:extLst>
                <a:ext uri="{FF2B5EF4-FFF2-40B4-BE49-F238E27FC236}">
                  <a16:creationId xmlns:a16="http://schemas.microsoft.com/office/drawing/2014/main" id="{95E8EE7E-FF37-4D43-B162-863086BF8EC6}"/>
                </a:ext>
              </a:extLst>
            </p:cNvPr>
            <p:cNvSpPr/>
            <p:nvPr/>
          </p:nvSpPr>
          <p:spPr>
            <a:xfrm>
              <a:off x="488130" y="1450927"/>
              <a:ext cx="4032250" cy="474662"/>
            </a:xfrm>
            <a:prstGeom prst="round2SameRect">
              <a:avLst>
                <a:gd name="adj1" fmla="val 50000"/>
                <a:gd name="adj2" fmla="val 0"/>
              </a:avLst>
            </a:prstGeom>
            <a:solidFill>
              <a:schemeClr val="bg1">
                <a:lumMod val="50000"/>
              </a:schemeClr>
            </a:solidFill>
            <a:ln w="9525" algn="ctr">
              <a:noFill/>
              <a:round/>
              <a:headEnd/>
              <a:tailEnd/>
            </a:ln>
          </p:spPr>
          <p:txBody>
            <a:bodyPr wrap="none" lIns="0" tIns="0" rIns="0" bIns="29250" anchor="ctr"/>
            <a:lstStyle/>
            <a:p>
              <a:pPr algn="ctr" eaLnBrk="1" fontAlgn="auto" latinLnBrk="1" hangingPunct="1">
                <a:lnSpc>
                  <a:spcPct val="120000"/>
                </a:lnSpc>
                <a:spcBef>
                  <a:spcPts val="0"/>
                </a:spcBef>
                <a:spcAft>
                  <a:spcPts val="0"/>
                </a:spcAft>
                <a:defRPr/>
              </a:pPr>
              <a:r>
                <a:rPr lang="ko-KR" altLang="en-US" sz="1400" b="1" dirty="0">
                  <a:solidFill>
                    <a:schemeClr val="bg1"/>
                  </a:solidFill>
                </a:rPr>
                <a:t>이인영 의원 발의 </a:t>
              </a:r>
              <a:r>
                <a:rPr lang="en-US" altLang="ko-KR" sz="1400" b="1" dirty="0">
                  <a:solidFill>
                    <a:schemeClr val="bg1"/>
                  </a:solidFill>
                </a:rPr>
                <a:t>(‘18. 7)</a:t>
              </a:r>
              <a:endParaRPr lang="ko-KR" altLang="en-US" sz="1200" b="1" dirty="0">
                <a:solidFill>
                  <a:schemeClr val="bg1"/>
                </a:solidFill>
                <a:ea typeface="+mn-ea"/>
              </a:endParaRPr>
            </a:p>
          </p:txBody>
        </p:sp>
        <p:sp>
          <p:nvSpPr>
            <p:cNvPr id="21" name="양쪽 모서리가 둥근 사각형 3">
              <a:extLst>
                <a:ext uri="{FF2B5EF4-FFF2-40B4-BE49-F238E27FC236}">
                  <a16:creationId xmlns:a16="http://schemas.microsoft.com/office/drawing/2014/main" id="{0F685890-80D4-482F-9A86-02D07F00D34E}"/>
                </a:ext>
              </a:extLst>
            </p:cNvPr>
            <p:cNvSpPr/>
            <p:nvPr/>
          </p:nvSpPr>
          <p:spPr>
            <a:xfrm>
              <a:off x="488130" y="3084464"/>
              <a:ext cx="4032250" cy="474663"/>
            </a:xfrm>
            <a:prstGeom prst="round2SameRect">
              <a:avLst>
                <a:gd name="adj1" fmla="val 50000"/>
                <a:gd name="adj2" fmla="val 0"/>
              </a:avLst>
            </a:prstGeom>
            <a:solidFill>
              <a:schemeClr val="bg1">
                <a:lumMod val="50000"/>
              </a:schemeClr>
            </a:solidFill>
            <a:ln w="9525" algn="ctr">
              <a:noFill/>
              <a:round/>
              <a:headEnd/>
              <a:tailEnd/>
            </a:ln>
          </p:spPr>
          <p:txBody>
            <a:bodyPr wrap="none" lIns="0" tIns="0" rIns="0" bIns="29250" anchor="ctr"/>
            <a:lstStyle/>
            <a:p>
              <a:pPr algn="ctr" eaLnBrk="1" fontAlgn="auto" latinLnBrk="1" hangingPunct="1">
                <a:lnSpc>
                  <a:spcPct val="120000"/>
                </a:lnSpc>
                <a:spcBef>
                  <a:spcPts val="0"/>
                </a:spcBef>
                <a:spcAft>
                  <a:spcPts val="0"/>
                </a:spcAft>
                <a:defRPr/>
              </a:pPr>
              <a:r>
                <a:rPr lang="ko-KR" altLang="en-US" sz="1400" b="1" dirty="0">
                  <a:solidFill>
                    <a:schemeClr val="bg1"/>
                  </a:solidFill>
                </a:rPr>
                <a:t>조정식 의원 발의 </a:t>
              </a:r>
              <a:r>
                <a:rPr lang="en-US" altLang="ko-KR" sz="1400" b="1" dirty="0">
                  <a:solidFill>
                    <a:schemeClr val="bg1"/>
                  </a:solidFill>
                </a:rPr>
                <a:t>(’19.7)</a:t>
              </a:r>
              <a:endParaRPr lang="ko-KR" altLang="en-US" sz="1200" b="1" dirty="0">
                <a:solidFill>
                  <a:schemeClr val="bg1"/>
                </a:solidFill>
                <a:ea typeface="+mn-ea"/>
              </a:endParaRPr>
            </a:p>
          </p:txBody>
        </p:sp>
        <p:sp>
          <p:nvSpPr>
            <p:cNvPr id="22" name="양쪽 모서리가 둥근 사각형 3">
              <a:extLst>
                <a:ext uri="{FF2B5EF4-FFF2-40B4-BE49-F238E27FC236}">
                  <a16:creationId xmlns:a16="http://schemas.microsoft.com/office/drawing/2014/main" id="{07C877D7-0A66-4797-8B04-AF981689DC0B}"/>
                </a:ext>
              </a:extLst>
            </p:cNvPr>
            <p:cNvSpPr/>
            <p:nvPr/>
          </p:nvSpPr>
          <p:spPr>
            <a:xfrm>
              <a:off x="483368" y="4694189"/>
              <a:ext cx="4032250" cy="474663"/>
            </a:xfrm>
            <a:prstGeom prst="round2SameRect">
              <a:avLst>
                <a:gd name="adj1" fmla="val 50000"/>
                <a:gd name="adj2" fmla="val 0"/>
              </a:avLst>
            </a:prstGeom>
            <a:solidFill>
              <a:schemeClr val="bg1">
                <a:lumMod val="50000"/>
              </a:schemeClr>
            </a:solidFill>
            <a:ln w="9525" algn="ctr">
              <a:noFill/>
              <a:round/>
              <a:headEnd/>
              <a:tailEnd/>
            </a:ln>
          </p:spPr>
          <p:txBody>
            <a:bodyPr wrap="none" lIns="0" tIns="0" rIns="0" bIns="29250" anchor="ctr"/>
            <a:lstStyle/>
            <a:p>
              <a:pPr algn="ctr" eaLnBrk="1" fontAlgn="auto" latinLnBrk="1" hangingPunct="1">
                <a:lnSpc>
                  <a:spcPct val="120000"/>
                </a:lnSpc>
                <a:spcBef>
                  <a:spcPts val="0"/>
                </a:spcBef>
                <a:spcAft>
                  <a:spcPts val="0"/>
                </a:spcAft>
                <a:defRPr/>
              </a:pPr>
              <a:r>
                <a:rPr lang="ko-KR" altLang="en-US" sz="1400" b="1" dirty="0">
                  <a:solidFill>
                    <a:schemeClr val="bg1"/>
                  </a:solidFill>
                </a:rPr>
                <a:t>송재호 의원 발의 </a:t>
              </a:r>
              <a:r>
                <a:rPr lang="en-US" altLang="ko-KR" sz="1400" b="1" dirty="0">
                  <a:solidFill>
                    <a:schemeClr val="bg1"/>
                  </a:solidFill>
                </a:rPr>
                <a:t>(‘21.5)</a:t>
              </a:r>
              <a:endParaRPr lang="ko-KR" altLang="en-US" sz="1200" b="1" dirty="0">
                <a:solidFill>
                  <a:schemeClr val="bg1"/>
                </a:solidFill>
                <a:ea typeface="+mn-ea"/>
              </a:endParaRPr>
            </a:p>
          </p:txBody>
        </p:sp>
        <p:sp>
          <p:nvSpPr>
            <p:cNvPr id="23" name="TextBox 22">
              <a:extLst>
                <a:ext uri="{FF2B5EF4-FFF2-40B4-BE49-F238E27FC236}">
                  <a16:creationId xmlns:a16="http://schemas.microsoft.com/office/drawing/2014/main" id="{31F22A3A-078D-4EDB-871F-879F9848942D}"/>
                </a:ext>
              </a:extLst>
            </p:cNvPr>
            <p:cNvSpPr txBox="1"/>
            <p:nvPr/>
          </p:nvSpPr>
          <p:spPr>
            <a:xfrm>
              <a:off x="560150" y="1951886"/>
              <a:ext cx="4155867" cy="844462"/>
            </a:xfrm>
            <a:prstGeom prst="rect">
              <a:avLst/>
            </a:prstGeom>
            <a:noFill/>
          </p:spPr>
          <p:txBody>
            <a:bodyPr>
              <a:spAutoFit/>
            </a:bodyPr>
            <a:lstStyle/>
            <a:p>
              <a:pPr marL="285750" indent="-285750" eaLnBrk="1" fontAlgn="auto" latinLnBrk="1" hangingPunct="1">
                <a:lnSpc>
                  <a:spcPct val="150000"/>
                </a:lnSpc>
                <a:spcBef>
                  <a:spcPts val="0"/>
                </a:spcBef>
                <a:spcAft>
                  <a:spcPts val="0"/>
                </a:spcAft>
                <a:buFont typeface="Wingdings" panose="05000000000000000000" pitchFamily="2" charset="2"/>
                <a:buChar char="ü"/>
                <a:defRPr/>
              </a:pPr>
              <a:r>
                <a:rPr lang="ko-KR" altLang="en-US" sz="1200" b="1" spc="-130" dirty="0">
                  <a:ln w="6350" cmpd="sng">
                    <a:solidFill>
                      <a:schemeClr val="tx1">
                        <a:lumMod val="75000"/>
                        <a:lumOff val="25000"/>
                        <a:alpha val="22000"/>
                      </a:schemeClr>
                    </a:solidFill>
                    <a:prstDash val="solid"/>
                  </a:ln>
                  <a:solidFill>
                    <a:srgbClr val="FF0000"/>
                  </a:solidFill>
                  <a:latin typeface="+mn-ea"/>
                  <a:ea typeface="+mn-ea"/>
                  <a:sym typeface="Wingdings" pitchFamily="2" charset="2"/>
                </a:rPr>
                <a:t>하도급대금 전액 압류 금지 </a:t>
              </a:r>
              <a:endParaRPr lang="en-US" altLang="ko-KR" sz="1200" b="1" spc="-130" dirty="0">
                <a:ln w="6350" cmpd="sng">
                  <a:solidFill>
                    <a:schemeClr val="tx1">
                      <a:lumMod val="75000"/>
                      <a:lumOff val="25000"/>
                      <a:alpha val="22000"/>
                    </a:schemeClr>
                  </a:solidFill>
                  <a:prstDash val="solid"/>
                </a:ln>
                <a:solidFill>
                  <a:srgbClr val="FF0000"/>
                </a:solidFill>
                <a:latin typeface="+mn-ea"/>
                <a:ea typeface="+mn-ea"/>
                <a:sym typeface="Wingdings" pitchFamily="2" charset="2"/>
              </a:endParaRPr>
            </a:p>
            <a:p>
              <a:pPr eaLnBrk="1" fontAlgn="auto" latinLnBrk="1" hangingPunct="1">
                <a:lnSpc>
                  <a:spcPct val="150000"/>
                </a:lnSpc>
                <a:spcBef>
                  <a:spcPts val="0"/>
                </a:spcBef>
                <a:spcAft>
                  <a:spcPts val="0"/>
                </a:spcAft>
                <a:defRPr/>
              </a:pPr>
              <a:r>
                <a:rPr lang="ko-KR" altLang="en-US" sz="1100" spc="-130" dirty="0">
                  <a:ln w="6350" cmpd="sng">
                    <a:solidFill>
                      <a:schemeClr val="tx1">
                        <a:lumMod val="75000"/>
                        <a:lumOff val="25000"/>
                        <a:alpha val="22000"/>
                      </a:schemeClr>
                    </a:solidFill>
                    <a:prstDash val="solid"/>
                  </a:ln>
                  <a:latin typeface="+mn-ea"/>
                  <a:ea typeface="+mn-ea"/>
                  <a:sym typeface="Wingdings" pitchFamily="2" charset="2"/>
                </a:rPr>
                <a:t>       </a:t>
              </a:r>
              <a:r>
                <a:rPr lang="en-US" altLang="ko-KR" sz="1100" spc="-130" dirty="0">
                  <a:ln w="6350" cmpd="sng">
                    <a:solidFill>
                      <a:schemeClr val="tx1">
                        <a:lumMod val="75000"/>
                        <a:lumOff val="25000"/>
                        <a:alpha val="22000"/>
                      </a:schemeClr>
                    </a:solidFill>
                    <a:prstDash val="solid"/>
                  </a:ln>
                  <a:latin typeface="+mn-ea"/>
                  <a:ea typeface="+mn-ea"/>
                  <a:sym typeface="Wingdings" pitchFamily="2" charset="2"/>
                </a:rPr>
                <a:t>-  </a:t>
              </a:r>
              <a:r>
                <a:rPr lang="ko-KR" altLang="en-US" sz="1100" spc="-130" dirty="0">
                  <a:ln w="6350" cmpd="sng">
                    <a:solidFill>
                      <a:schemeClr val="tx1">
                        <a:lumMod val="75000"/>
                        <a:lumOff val="25000"/>
                        <a:alpha val="22000"/>
                      </a:schemeClr>
                    </a:solidFill>
                    <a:prstDash val="solid"/>
                  </a:ln>
                  <a:latin typeface="+mn-ea"/>
                  <a:ea typeface="+mn-ea"/>
                  <a:sym typeface="Wingdings" pitchFamily="2" charset="2"/>
                </a:rPr>
                <a:t>하도급대금채권 </a:t>
              </a:r>
              <a:r>
                <a:rPr lang="en-US" altLang="ko-KR" sz="1100" spc="-130" dirty="0">
                  <a:ln w="6350" cmpd="sng">
                    <a:solidFill>
                      <a:schemeClr val="tx1">
                        <a:lumMod val="75000"/>
                        <a:lumOff val="25000"/>
                        <a:alpha val="22000"/>
                      </a:schemeClr>
                    </a:solidFill>
                    <a:prstDash val="solid"/>
                  </a:ln>
                  <a:latin typeface="+mn-ea"/>
                  <a:ea typeface="+mn-ea"/>
                  <a:sym typeface="Wingdings" pitchFamily="2" charset="2"/>
                </a:rPr>
                <a:t>(</a:t>
              </a:r>
              <a:r>
                <a:rPr lang="ko-KR" altLang="en-US" sz="1100" spc="-130" dirty="0">
                  <a:ln w="6350" cmpd="sng">
                    <a:solidFill>
                      <a:schemeClr val="tx1">
                        <a:lumMod val="75000"/>
                        <a:lumOff val="25000"/>
                        <a:alpha val="22000"/>
                      </a:schemeClr>
                    </a:solidFill>
                    <a:prstDash val="solid"/>
                  </a:ln>
                  <a:latin typeface="+mn-ea"/>
                  <a:ea typeface="+mn-ea"/>
                  <a:sym typeface="Wingdings" pitchFamily="2" charset="2"/>
                </a:rPr>
                <a:t>가</a:t>
              </a:r>
              <a:r>
                <a:rPr lang="en-US" altLang="ko-KR" sz="1100" spc="-130" dirty="0">
                  <a:ln w="6350" cmpd="sng">
                    <a:solidFill>
                      <a:schemeClr val="tx1">
                        <a:lumMod val="75000"/>
                        <a:lumOff val="25000"/>
                        <a:alpha val="22000"/>
                      </a:schemeClr>
                    </a:solidFill>
                    <a:prstDash val="solid"/>
                  </a:ln>
                  <a:latin typeface="+mn-ea"/>
                  <a:ea typeface="+mn-ea"/>
                  <a:sym typeface="Wingdings" pitchFamily="2" charset="2"/>
                </a:rPr>
                <a:t>)</a:t>
              </a:r>
              <a:r>
                <a:rPr lang="ko-KR" altLang="en-US" sz="1100" spc="-130" dirty="0">
                  <a:ln w="6350" cmpd="sng">
                    <a:solidFill>
                      <a:schemeClr val="tx1">
                        <a:lumMod val="75000"/>
                        <a:lumOff val="25000"/>
                        <a:alpha val="22000"/>
                      </a:schemeClr>
                    </a:solidFill>
                    <a:prstDash val="solid"/>
                  </a:ln>
                  <a:latin typeface="+mn-ea"/>
                  <a:ea typeface="+mn-ea"/>
                  <a:sym typeface="Wingdings" pitchFamily="2" charset="2"/>
                </a:rPr>
                <a:t>압류에 의해 하도급대금 지급 불가하여</a:t>
              </a:r>
              <a:br>
                <a:rPr lang="en-US" altLang="ko-KR" sz="1100" spc="-130" dirty="0">
                  <a:ln w="6350" cmpd="sng">
                    <a:solidFill>
                      <a:schemeClr val="tx1">
                        <a:lumMod val="75000"/>
                        <a:lumOff val="25000"/>
                        <a:alpha val="22000"/>
                      </a:schemeClr>
                    </a:solidFill>
                    <a:prstDash val="solid"/>
                  </a:ln>
                  <a:latin typeface="+mn-ea"/>
                  <a:ea typeface="+mn-ea"/>
                  <a:sym typeface="Wingdings" pitchFamily="2" charset="2"/>
                </a:rPr>
              </a:br>
              <a:r>
                <a:rPr lang="en-US" altLang="ko-KR" sz="1100" spc="-130" dirty="0">
                  <a:ln w="6350" cmpd="sng">
                    <a:solidFill>
                      <a:schemeClr val="tx1">
                        <a:lumMod val="75000"/>
                        <a:lumOff val="25000"/>
                        <a:alpha val="22000"/>
                      </a:schemeClr>
                    </a:solidFill>
                    <a:prstDash val="solid"/>
                  </a:ln>
                  <a:latin typeface="+mn-ea"/>
                  <a:ea typeface="+mn-ea"/>
                  <a:sym typeface="Wingdings" pitchFamily="2" charset="2"/>
                </a:rPr>
                <a:t>          </a:t>
              </a:r>
              <a:r>
                <a:rPr lang="ko-KR" altLang="en-US" sz="1100" spc="-130" dirty="0">
                  <a:ln w="6350" cmpd="sng">
                    <a:solidFill>
                      <a:schemeClr val="tx1">
                        <a:lumMod val="75000"/>
                        <a:lumOff val="25000"/>
                        <a:alpha val="22000"/>
                      </a:schemeClr>
                    </a:solidFill>
                    <a:prstDash val="solid"/>
                  </a:ln>
                  <a:latin typeface="+mn-ea"/>
                  <a:ea typeface="+mn-ea"/>
                  <a:sym typeface="Wingdings" pitchFamily="2" charset="2"/>
                </a:rPr>
                <a:t>하도급대금 지급보장을 통한 체불 발생 해결 목적</a:t>
              </a:r>
              <a:endParaRPr lang="en-US" altLang="ko-KR" sz="1100" spc="-130" dirty="0">
                <a:ln w="6350" cmpd="sng">
                  <a:solidFill>
                    <a:schemeClr val="tx1">
                      <a:lumMod val="75000"/>
                      <a:lumOff val="25000"/>
                      <a:alpha val="22000"/>
                    </a:schemeClr>
                  </a:solidFill>
                  <a:prstDash val="solid"/>
                </a:ln>
                <a:latin typeface="+mn-ea"/>
                <a:ea typeface="+mn-ea"/>
                <a:sym typeface="Wingdings" pitchFamily="2" charset="2"/>
              </a:endParaRPr>
            </a:p>
          </p:txBody>
        </p:sp>
        <p:sp>
          <p:nvSpPr>
            <p:cNvPr id="24" name="TextBox 23">
              <a:extLst>
                <a:ext uri="{FF2B5EF4-FFF2-40B4-BE49-F238E27FC236}">
                  <a16:creationId xmlns:a16="http://schemas.microsoft.com/office/drawing/2014/main" id="{3578AC7B-6DD6-4958-B78B-459C019A096B}"/>
                </a:ext>
              </a:extLst>
            </p:cNvPr>
            <p:cNvSpPr txBox="1"/>
            <p:nvPr/>
          </p:nvSpPr>
          <p:spPr>
            <a:xfrm>
              <a:off x="560149" y="3583622"/>
              <a:ext cx="4155867" cy="844462"/>
            </a:xfrm>
            <a:prstGeom prst="rect">
              <a:avLst/>
            </a:prstGeom>
            <a:noFill/>
          </p:spPr>
          <p:txBody>
            <a:bodyPr>
              <a:spAutoFit/>
            </a:bodyPr>
            <a:lstStyle/>
            <a:p>
              <a:pPr marL="285750" indent="-285750" eaLnBrk="1" fontAlgn="auto" latinLnBrk="1" hangingPunct="1">
                <a:lnSpc>
                  <a:spcPct val="150000"/>
                </a:lnSpc>
                <a:spcBef>
                  <a:spcPts val="0"/>
                </a:spcBef>
                <a:spcAft>
                  <a:spcPts val="0"/>
                </a:spcAft>
                <a:buFont typeface="Wingdings" panose="05000000000000000000" pitchFamily="2" charset="2"/>
                <a:buChar char="ü"/>
                <a:defRPr/>
              </a:pPr>
              <a:r>
                <a:rPr lang="ko-KR" altLang="en-US" sz="1200" b="1" spc="-130" dirty="0">
                  <a:ln w="6350" cmpd="sng">
                    <a:solidFill>
                      <a:schemeClr val="tx1">
                        <a:lumMod val="75000"/>
                        <a:lumOff val="25000"/>
                        <a:alpha val="22000"/>
                      </a:schemeClr>
                    </a:solidFill>
                    <a:prstDash val="solid"/>
                  </a:ln>
                  <a:solidFill>
                    <a:srgbClr val="FF0000"/>
                  </a:solidFill>
                  <a:latin typeface="+mn-ea"/>
                  <a:ea typeface="+mn-ea"/>
                  <a:sym typeface="Wingdings" pitchFamily="2" charset="2"/>
                </a:rPr>
                <a:t>하도급대금 </a:t>
              </a:r>
              <a:r>
                <a:rPr lang="en-US" altLang="ko-KR" sz="1200" b="1" spc="-130" dirty="0">
                  <a:ln w="6350" cmpd="sng">
                    <a:solidFill>
                      <a:schemeClr val="tx1">
                        <a:lumMod val="75000"/>
                        <a:lumOff val="25000"/>
                        <a:alpha val="22000"/>
                      </a:schemeClr>
                    </a:solidFill>
                    <a:prstDash val="solid"/>
                  </a:ln>
                  <a:solidFill>
                    <a:srgbClr val="FF0000"/>
                  </a:solidFill>
                  <a:latin typeface="+mn-ea"/>
                  <a:ea typeface="+mn-ea"/>
                  <a:sym typeface="Wingdings" pitchFamily="2" charset="2"/>
                </a:rPr>
                <a:t>½ </a:t>
              </a:r>
              <a:r>
                <a:rPr lang="ko-KR" altLang="en-US" sz="1200" b="1" spc="-130" dirty="0">
                  <a:ln w="6350" cmpd="sng">
                    <a:solidFill>
                      <a:schemeClr val="tx1">
                        <a:lumMod val="75000"/>
                        <a:lumOff val="25000"/>
                        <a:alpha val="22000"/>
                      </a:schemeClr>
                    </a:solidFill>
                    <a:prstDash val="solid"/>
                  </a:ln>
                  <a:solidFill>
                    <a:srgbClr val="FF0000"/>
                  </a:solidFill>
                  <a:latin typeface="+mn-ea"/>
                  <a:ea typeface="+mn-ea"/>
                  <a:sym typeface="Wingdings" pitchFamily="2" charset="2"/>
                </a:rPr>
                <a:t>압류 금지</a:t>
              </a:r>
              <a:endParaRPr lang="en-US" altLang="ko-KR" sz="1200" b="1" spc="-130" dirty="0">
                <a:ln w="6350" cmpd="sng">
                  <a:solidFill>
                    <a:schemeClr val="tx1">
                      <a:lumMod val="75000"/>
                      <a:lumOff val="25000"/>
                      <a:alpha val="22000"/>
                    </a:schemeClr>
                  </a:solidFill>
                  <a:prstDash val="solid"/>
                </a:ln>
                <a:solidFill>
                  <a:srgbClr val="FF0000"/>
                </a:solidFill>
                <a:latin typeface="+mn-ea"/>
                <a:ea typeface="+mn-ea"/>
                <a:sym typeface="Wingdings" pitchFamily="2" charset="2"/>
              </a:endParaRPr>
            </a:p>
            <a:p>
              <a:pPr eaLnBrk="1" fontAlgn="auto" latinLnBrk="1" hangingPunct="1">
                <a:lnSpc>
                  <a:spcPct val="150000"/>
                </a:lnSpc>
                <a:spcBef>
                  <a:spcPts val="0"/>
                </a:spcBef>
                <a:spcAft>
                  <a:spcPts val="0"/>
                </a:spcAft>
                <a:defRPr/>
              </a:pPr>
              <a:r>
                <a:rPr lang="ko-KR" altLang="en-US" sz="1100" spc="-130" dirty="0">
                  <a:ln w="6350" cmpd="sng">
                    <a:solidFill>
                      <a:schemeClr val="tx1">
                        <a:lumMod val="75000"/>
                        <a:lumOff val="25000"/>
                        <a:alpha val="22000"/>
                      </a:schemeClr>
                    </a:solidFill>
                    <a:prstDash val="solid"/>
                  </a:ln>
                  <a:latin typeface="+mn-ea"/>
                  <a:ea typeface="+mn-ea"/>
                  <a:sym typeface="Wingdings" pitchFamily="2" charset="2"/>
                </a:rPr>
                <a:t>       </a:t>
              </a:r>
              <a:r>
                <a:rPr lang="en-US" altLang="ko-KR" sz="1100" spc="-130" dirty="0">
                  <a:ln w="6350" cmpd="sng">
                    <a:solidFill>
                      <a:schemeClr val="tx1">
                        <a:lumMod val="75000"/>
                        <a:lumOff val="25000"/>
                        <a:alpha val="22000"/>
                      </a:schemeClr>
                    </a:solidFill>
                    <a:prstDash val="solid"/>
                  </a:ln>
                  <a:latin typeface="+mn-ea"/>
                  <a:ea typeface="+mn-ea"/>
                  <a:sym typeface="Wingdings" pitchFamily="2" charset="2"/>
                </a:rPr>
                <a:t>-  </a:t>
              </a:r>
              <a:r>
                <a:rPr lang="ko-KR" altLang="en-US" sz="1100" spc="-130" dirty="0">
                  <a:ln w="6350" cmpd="sng">
                    <a:solidFill>
                      <a:schemeClr val="tx1">
                        <a:lumMod val="75000"/>
                        <a:lumOff val="25000"/>
                        <a:alpha val="22000"/>
                      </a:schemeClr>
                    </a:solidFill>
                    <a:prstDash val="solid"/>
                  </a:ln>
                  <a:latin typeface="+mn-ea"/>
                  <a:ea typeface="+mn-ea"/>
                  <a:sym typeface="Wingdings" pitchFamily="2" charset="2"/>
                </a:rPr>
                <a:t>노임 압류금지 및 하도급대금 </a:t>
              </a:r>
              <a:r>
                <a:rPr lang="en-US" altLang="ko-KR" sz="1100" spc="-130" dirty="0">
                  <a:ln w="6350" cmpd="sng">
                    <a:solidFill>
                      <a:schemeClr val="tx1">
                        <a:lumMod val="75000"/>
                        <a:lumOff val="25000"/>
                        <a:alpha val="22000"/>
                      </a:schemeClr>
                    </a:solidFill>
                    <a:prstDash val="solid"/>
                  </a:ln>
                  <a:latin typeface="+mn-ea"/>
                  <a:ea typeface="+mn-ea"/>
                  <a:sym typeface="Wingdings" pitchFamily="2" charset="2"/>
                </a:rPr>
                <a:t>½ </a:t>
              </a:r>
              <a:r>
                <a:rPr lang="ko-KR" altLang="en-US" sz="1100" spc="-130" dirty="0">
                  <a:ln w="6350" cmpd="sng">
                    <a:solidFill>
                      <a:schemeClr val="tx1">
                        <a:lumMod val="75000"/>
                        <a:lumOff val="25000"/>
                        <a:alpha val="22000"/>
                      </a:schemeClr>
                    </a:solidFill>
                    <a:prstDash val="solid"/>
                  </a:ln>
                  <a:latin typeface="+mn-ea"/>
                  <a:ea typeface="+mn-ea"/>
                  <a:sym typeface="Wingdings" pitchFamily="2" charset="2"/>
                </a:rPr>
                <a:t>압류금지를 통해 하도급대금 </a:t>
              </a:r>
              <a:br>
                <a:rPr lang="en-US" altLang="ko-KR" sz="1100" spc="-130" dirty="0">
                  <a:ln w="6350" cmpd="sng">
                    <a:solidFill>
                      <a:schemeClr val="tx1">
                        <a:lumMod val="75000"/>
                        <a:lumOff val="25000"/>
                        <a:alpha val="22000"/>
                      </a:schemeClr>
                    </a:solidFill>
                    <a:prstDash val="solid"/>
                  </a:ln>
                  <a:latin typeface="+mn-ea"/>
                  <a:ea typeface="+mn-ea"/>
                  <a:sym typeface="Wingdings" pitchFamily="2" charset="2"/>
                </a:rPr>
              </a:br>
              <a:r>
                <a:rPr lang="en-US" altLang="ko-KR" sz="1100" spc="-130" dirty="0">
                  <a:ln w="6350" cmpd="sng">
                    <a:solidFill>
                      <a:schemeClr val="tx1">
                        <a:lumMod val="75000"/>
                        <a:lumOff val="25000"/>
                        <a:alpha val="22000"/>
                      </a:schemeClr>
                    </a:solidFill>
                    <a:prstDash val="solid"/>
                  </a:ln>
                  <a:latin typeface="+mn-ea"/>
                  <a:ea typeface="+mn-ea"/>
                  <a:sym typeface="Wingdings" pitchFamily="2" charset="2"/>
                </a:rPr>
                <a:t>          </a:t>
              </a:r>
              <a:r>
                <a:rPr lang="ko-KR" altLang="en-US" sz="1100" spc="-130" dirty="0">
                  <a:ln w="6350" cmpd="sng">
                    <a:solidFill>
                      <a:schemeClr val="tx1">
                        <a:lumMod val="75000"/>
                        <a:lumOff val="25000"/>
                        <a:alpha val="22000"/>
                      </a:schemeClr>
                    </a:solidFill>
                    <a:prstDash val="solid"/>
                  </a:ln>
                  <a:latin typeface="+mn-ea"/>
                  <a:ea typeface="+mn-ea"/>
                  <a:sym typeface="Wingdings" pitchFamily="2" charset="2"/>
                </a:rPr>
                <a:t>전액 압류 금지 효과 발생 </a:t>
              </a:r>
              <a:endParaRPr lang="en-US" altLang="ko-KR" sz="1100" spc="-130" dirty="0">
                <a:ln w="6350" cmpd="sng">
                  <a:solidFill>
                    <a:schemeClr val="tx1">
                      <a:lumMod val="75000"/>
                      <a:lumOff val="25000"/>
                      <a:alpha val="22000"/>
                    </a:schemeClr>
                  </a:solidFill>
                  <a:prstDash val="solid"/>
                </a:ln>
                <a:latin typeface="+mn-ea"/>
                <a:ea typeface="+mn-ea"/>
                <a:sym typeface="Wingdings" pitchFamily="2" charset="2"/>
              </a:endParaRPr>
            </a:p>
          </p:txBody>
        </p:sp>
        <p:sp>
          <p:nvSpPr>
            <p:cNvPr id="25" name="TextBox 24">
              <a:extLst>
                <a:ext uri="{FF2B5EF4-FFF2-40B4-BE49-F238E27FC236}">
                  <a16:creationId xmlns:a16="http://schemas.microsoft.com/office/drawing/2014/main" id="{847E4A76-EE51-4DC1-9DFE-11FEBA82D916}"/>
                </a:ext>
              </a:extLst>
            </p:cNvPr>
            <p:cNvSpPr txBox="1"/>
            <p:nvPr/>
          </p:nvSpPr>
          <p:spPr>
            <a:xfrm>
              <a:off x="560150" y="5239806"/>
              <a:ext cx="4155867" cy="610616"/>
            </a:xfrm>
            <a:prstGeom prst="rect">
              <a:avLst/>
            </a:prstGeom>
            <a:noFill/>
          </p:spPr>
          <p:txBody>
            <a:bodyPr>
              <a:spAutoFit/>
            </a:bodyPr>
            <a:lstStyle/>
            <a:p>
              <a:pPr marL="285750" indent="-285750" eaLnBrk="1" fontAlgn="auto" latinLnBrk="1" hangingPunct="1">
                <a:lnSpc>
                  <a:spcPct val="150000"/>
                </a:lnSpc>
                <a:spcBef>
                  <a:spcPts val="0"/>
                </a:spcBef>
                <a:spcAft>
                  <a:spcPts val="0"/>
                </a:spcAft>
                <a:buFont typeface="Wingdings" panose="05000000000000000000" pitchFamily="2" charset="2"/>
                <a:buChar char="ü"/>
                <a:defRPr/>
              </a:pPr>
              <a:r>
                <a:rPr lang="ko-KR" altLang="en-US" sz="1200" b="1" spc="-130" dirty="0">
                  <a:ln w="6350" cmpd="sng">
                    <a:solidFill>
                      <a:schemeClr val="tx1">
                        <a:lumMod val="75000"/>
                        <a:lumOff val="25000"/>
                        <a:alpha val="22000"/>
                      </a:schemeClr>
                    </a:solidFill>
                    <a:prstDash val="solid"/>
                  </a:ln>
                  <a:solidFill>
                    <a:srgbClr val="FF0000"/>
                  </a:solidFill>
                  <a:latin typeface="+mn-ea"/>
                  <a:ea typeface="+mn-ea"/>
                  <a:sym typeface="Wingdings" pitchFamily="2" charset="2"/>
                </a:rPr>
                <a:t>하도급대금 상당하는 부분 압류 금지</a:t>
              </a:r>
              <a:endParaRPr lang="en-US" altLang="ko-KR" sz="1200" b="1" spc="-130" dirty="0">
                <a:ln w="6350" cmpd="sng">
                  <a:solidFill>
                    <a:schemeClr val="tx1">
                      <a:lumMod val="75000"/>
                      <a:lumOff val="25000"/>
                      <a:alpha val="22000"/>
                    </a:schemeClr>
                  </a:solidFill>
                  <a:prstDash val="solid"/>
                </a:ln>
                <a:solidFill>
                  <a:srgbClr val="FF0000"/>
                </a:solidFill>
                <a:latin typeface="+mn-ea"/>
                <a:ea typeface="+mn-ea"/>
                <a:sym typeface="Wingdings" pitchFamily="2" charset="2"/>
              </a:endParaRPr>
            </a:p>
            <a:p>
              <a:pPr eaLnBrk="1" fontAlgn="auto" latinLnBrk="1" hangingPunct="1">
                <a:lnSpc>
                  <a:spcPct val="150000"/>
                </a:lnSpc>
                <a:spcBef>
                  <a:spcPts val="0"/>
                </a:spcBef>
                <a:spcAft>
                  <a:spcPts val="0"/>
                </a:spcAft>
                <a:defRPr/>
              </a:pPr>
              <a:r>
                <a:rPr lang="en-US" altLang="ko-KR" sz="1200" b="1" spc="-130" dirty="0">
                  <a:ln w="6350" cmpd="sng">
                    <a:solidFill>
                      <a:schemeClr val="tx1">
                        <a:lumMod val="75000"/>
                        <a:lumOff val="25000"/>
                        <a:alpha val="22000"/>
                      </a:schemeClr>
                    </a:solidFill>
                    <a:prstDash val="solid"/>
                  </a:ln>
                  <a:latin typeface="+mn-ea"/>
                  <a:ea typeface="+mn-ea"/>
                  <a:sym typeface="Wingdings" pitchFamily="2" charset="2"/>
                </a:rPr>
                <a:t>     </a:t>
              </a:r>
              <a:r>
                <a:rPr lang="ko-KR" altLang="en-US" sz="1100" spc="-130" dirty="0">
                  <a:ln w="6350" cmpd="sng">
                    <a:solidFill>
                      <a:schemeClr val="tx1">
                        <a:lumMod val="75000"/>
                        <a:lumOff val="25000"/>
                        <a:alpha val="22000"/>
                      </a:schemeClr>
                    </a:solidFill>
                    <a:prstDash val="solid"/>
                  </a:ln>
                  <a:latin typeface="+mn-ea"/>
                  <a:ea typeface="+mn-ea"/>
                  <a:sym typeface="Wingdings" pitchFamily="2" charset="2"/>
                </a:rPr>
                <a:t> </a:t>
              </a:r>
              <a:r>
                <a:rPr lang="en-US" altLang="ko-KR" sz="1100" spc="-130" dirty="0">
                  <a:ln w="6350" cmpd="sng">
                    <a:solidFill>
                      <a:schemeClr val="tx1">
                        <a:lumMod val="75000"/>
                        <a:lumOff val="25000"/>
                        <a:alpha val="22000"/>
                      </a:schemeClr>
                    </a:solidFill>
                    <a:prstDash val="solid"/>
                  </a:ln>
                  <a:latin typeface="+mn-ea"/>
                  <a:ea typeface="+mn-ea"/>
                  <a:sym typeface="Wingdings" pitchFamily="2" charset="2"/>
                </a:rPr>
                <a:t>-  </a:t>
              </a:r>
              <a:r>
                <a:rPr lang="ko-KR" altLang="en-US" sz="1100" spc="-130" dirty="0">
                  <a:ln w="6350" cmpd="sng">
                    <a:solidFill>
                      <a:schemeClr val="tx1">
                        <a:lumMod val="75000"/>
                        <a:lumOff val="25000"/>
                        <a:alpha val="22000"/>
                      </a:schemeClr>
                    </a:solidFill>
                    <a:prstDash val="solid"/>
                  </a:ln>
                  <a:latin typeface="+mn-ea"/>
                  <a:sym typeface="Wingdings" pitchFamily="2" charset="2"/>
                </a:rPr>
                <a:t>현재 위원회 심사 중</a:t>
              </a:r>
              <a:endParaRPr lang="en-US" altLang="ko-KR" sz="1100" spc="-130" dirty="0">
                <a:ln w="6350" cmpd="sng">
                  <a:solidFill>
                    <a:schemeClr val="tx1">
                      <a:lumMod val="75000"/>
                      <a:lumOff val="25000"/>
                      <a:alpha val="22000"/>
                    </a:schemeClr>
                  </a:solidFill>
                  <a:prstDash val="solid"/>
                </a:ln>
                <a:latin typeface="+mn-ea"/>
                <a:sym typeface="Wingdings" pitchFamily="2" charset="2"/>
              </a:endParaRPr>
            </a:p>
          </p:txBody>
        </p:sp>
      </p:grpSp>
      <p:sp>
        <p:nvSpPr>
          <p:cNvPr id="26" name="TextBox 25">
            <a:extLst>
              <a:ext uri="{FF2B5EF4-FFF2-40B4-BE49-F238E27FC236}">
                <a16:creationId xmlns:a16="http://schemas.microsoft.com/office/drawing/2014/main" id="{2AC22914-E24F-44E5-AAC1-928858A0748A}"/>
              </a:ext>
            </a:extLst>
          </p:cNvPr>
          <p:cNvSpPr txBox="1"/>
          <p:nvPr/>
        </p:nvSpPr>
        <p:spPr>
          <a:xfrm>
            <a:off x="4702886" y="1238548"/>
            <a:ext cx="4117586" cy="5201424"/>
          </a:xfrm>
          <a:prstGeom prst="rect">
            <a:avLst/>
          </a:prstGeom>
          <a:noFill/>
        </p:spPr>
        <p:txBody>
          <a:bodyPr wrap="square">
            <a:spAutoFit/>
          </a:bodyPr>
          <a:lstStyle/>
          <a:p>
            <a:pPr algn="just"/>
            <a:r>
              <a:rPr lang="ko-KR" altLang="en-US" sz="1100" b="1" dirty="0">
                <a:solidFill>
                  <a:srgbClr val="FF0000"/>
                </a:solidFill>
              </a:rPr>
              <a:t>“수급사업가 되려 피해보는 법”</a:t>
            </a:r>
            <a:r>
              <a:rPr lang="en-US" altLang="ko-KR" sz="1100" b="1" dirty="0">
                <a:solidFill>
                  <a:srgbClr val="FF0000"/>
                </a:solidFill>
              </a:rPr>
              <a:t> </a:t>
            </a:r>
            <a:r>
              <a:rPr lang="ko-KR" altLang="en-US" sz="1100" b="1" dirty="0">
                <a:solidFill>
                  <a:srgbClr val="FF0000"/>
                </a:solidFill>
              </a:rPr>
              <a:t>하자보수비용과 납품대금 상계 못해 수급사업자의 부실 초래</a:t>
            </a:r>
            <a:endParaRPr lang="en-US" altLang="ko-KR" sz="1100" b="1" dirty="0">
              <a:solidFill>
                <a:srgbClr val="FF0000"/>
              </a:solidFill>
            </a:endParaRPr>
          </a:p>
          <a:p>
            <a:pPr algn="just"/>
            <a:endParaRPr lang="en-US" altLang="ko-KR" sz="900" dirty="0"/>
          </a:p>
          <a:p>
            <a:pPr algn="just"/>
            <a:r>
              <a:rPr lang="en-US" altLang="ko-KR" sz="900" dirty="0"/>
              <a:t>2018</a:t>
            </a:r>
            <a:r>
              <a:rPr lang="ko-KR" altLang="en-US" sz="900" dirty="0"/>
              <a:t>년 </a:t>
            </a:r>
            <a:r>
              <a:rPr lang="en-US" altLang="ko-KR" sz="900" dirty="0"/>
              <a:t>7</a:t>
            </a:r>
            <a:r>
              <a:rPr lang="ko-KR" altLang="en-US" sz="900" dirty="0"/>
              <a:t>월</a:t>
            </a:r>
            <a:r>
              <a:rPr lang="en-US" altLang="ko-KR" sz="900" dirty="0"/>
              <a:t>13</a:t>
            </a:r>
            <a:r>
              <a:rPr lang="ko-KR" altLang="en-US" sz="900" dirty="0"/>
              <a:t>일 발의된 하도급대금 압류금지 입법안은 하도급법이 하도급 </a:t>
            </a:r>
            <a:r>
              <a:rPr lang="ko-KR" altLang="en-US" sz="900" dirty="0" err="1"/>
              <a:t>관계뿐만</a:t>
            </a:r>
            <a:r>
              <a:rPr lang="ko-KR" altLang="en-US" sz="900" dirty="0"/>
              <a:t> 아니라 재하도급 관계도 적용된다는 점을 간과한 사례다</a:t>
            </a:r>
            <a:r>
              <a:rPr lang="en-US" altLang="ko-KR" sz="900" dirty="0"/>
              <a:t>.</a:t>
            </a:r>
          </a:p>
          <a:p>
            <a:pPr algn="just"/>
            <a:endParaRPr lang="en-US" altLang="ko-KR" sz="900" dirty="0"/>
          </a:p>
          <a:p>
            <a:pPr algn="just"/>
            <a:r>
              <a:rPr lang="ko-KR" altLang="en-US" sz="1000" b="1" dirty="0">
                <a:solidFill>
                  <a:srgbClr val="FF0000"/>
                </a:solidFill>
              </a:rPr>
              <a:t>납품대금이 압류금지 채권이 될 경우 </a:t>
            </a:r>
            <a:r>
              <a:rPr lang="ko-KR" altLang="en-US" sz="1100" b="1" u="sng" dirty="0">
                <a:solidFill>
                  <a:srgbClr val="FF0000"/>
                </a:solidFill>
              </a:rPr>
              <a:t>민법 제</a:t>
            </a:r>
            <a:r>
              <a:rPr lang="en-US" altLang="ko-KR" sz="1100" b="1" u="sng" dirty="0">
                <a:solidFill>
                  <a:srgbClr val="FF0000"/>
                </a:solidFill>
              </a:rPr>
              <a:t>497</a:t>
            </a:r>
            <a:r>
              <a:rPr lang="ko-KR" altLang="en-US" sz="1100" b="1" u="sng" dirty="0">
                <a:solidFill>
                  <a:srgbClr val="FF0000"/>
                </a:solidFill>
              </a:rPr>
              <a:t>조</a:t>
            </a:r>
            <a:r>
              <a:rPr lang="ko-KR" altLang="en-US" sz="1000" b="1" dirty="0">
                <a:solidFill>
                  <a:srgbClr val="FF0000"/>
                </a:solidFill>
              </a:rPr>
              <a:t>에 따라 수급사업자가 자재 납품업자로부터 부실한 자재를 </a:t>
            </a:r>
            <a:r>
              <a:rPr lang="ko-KR" altLang="en-US" sz="1000" b="1" dirty="0" err="1">
                <a:solidFill>
                  <a:srgbClr val="FF0000"/>
                </a:solidFill>
              </a:rPr>
              <a:t>납품받아</a:t>
            </a:r>
            <a:r>
              <a:rPr lang="ko-KR" altLang="en-US" sz="1000" b="1" dirty="0">
                <a:solidFill>
                  <a:srgbClr val="FF0000"/>
                </a:solidFill>
              </a:rPr>
              <a:t> 발생하는 하자보수비 채권</a:t>
            </a:r>
            <a:r>
              <a:rPr lang="en-US" altLang="ko-KR" sz="1000" b="1" dirty="0">
                <a:solidFill>
                  <a:srgbClr val="FF0000"/>
                </a:solidFill>
              </a:rPr>
              <a:t>(</a:t>
            </a:r>
            <a:r>
              <a:rPr lang="ko-KR" altLang="en-US" sz="1000" b="1" dirty="0">
                <a:solidFill>
                  <a:srgbClr val="FF0000"/>
                </a:solidFill>
              </a:rPr>
              <a:t>지체상금 채권 등 포함</a:t>
            </a:r>
            <a:r>
              <a:rPr lang="en-US" altLang="ko-KR" sz="1000" b="1" dirty="0">
                <a:solidFill>
                  <a:srgbClr val="FF0000"/>
                </a:solidFill>
              </a:rPr>
              <a:t>)</a:t>
            </a:r>
            <a:r>
              <a:rPr lang="ko-KR" altLang="en-US" sz="1000" b="1" dirty="0">
                <a:solidFill>
                  <a:srgbClr val="FF0000"/>
                </a:solidFill>
              </a:rPr>
              <a:t>을 상계할 수 없어 수급사업자가 피해를 보게 된다</a:t>
            </a:r>
            <a:r>
              <a:rPr lang="en-US" altLang="ko-KR" sz="1000" b="1" dirty="0">
                <a:solidFill>
                  <a:srgbClr val="FF0000"/>
                </a:solidFill>
              </a:rPr>
              <a:t>.</a:t>
            </a:r>
          </a:p>
          <a:p>
            <a:pPr algn="just"/>
            <a:endParaRPr lang="en-US" altLang="ko-KR" sz="900" dirty="0"/>
          </a:p>
          <a:p>
            <a:pPr algn="just"/>
            <a:r>
              <a:rPr lang="ko-KR" altLang="en-US" sz="900" dirty="0">
                <a:solidFill>
                  <a:srgbClr val="FF0000"/>
                </a:solidFill>
              </a:rPr>
              <a:t>수급사업자 보호를 위한 법안이 오히려 수급사업자에게 피해를 주는 법안이 되는 셈이다</a:t>
            </a:r>
            <a:r>
              <a:rPr lang="en-US" altLang="ko-KR" sz="900" dirty="0">
                <a:solidFill>
                  <a:srgbClr val="FF0000"/>
                </a:solidFill>
              </a:rPr>
              <a:t>.</a:t>
            </a:r>
          </a:p>
          <a:p>
            <a:pPr algn="just"/>
            <a:r>
              <a:rPr lang="ko-KR" altLang="en-US" sz="900" dirty="0"/>
              <a:t>또한</a:t>
            </a:r>
            <a:r>
              <a:rPr lang="en-US" altLang="ko-KR" sz="900" dirty="0"/>
              <a:t>, </a:t>
            </a:r>
            <a:r>
              <a:rPr lang="ko-KR" altLang="en-US" sz="900" dirty="0"/>
              <a:t>건설시장에서 부실시공과 체불 등 악순환이 발생할 가능성을 키운다</a:t>
            </a:r>
            <a:r>
              <a:rPr lang="en-US" altLang="ko-KR" sz="900" dirty="0"/>
              <a:t>.</a:t>
            </a:r>
          </a:p>
          <a:p>
            <a:pPr algn="just"/>
            <a:r>
              <a:rPr lang="ko-KR" altLang="en-US" sz="900" dirty="0"/>
              <a:t>수급사업자와 자재 납품업자</a:t>
            </a:r>
            <a:r>
              <a:rPr lang="en-US" altLang="ko-KR" sz="900" dirty="0"/>
              <a:t>(</a:t>
            </a:r>
            <a:r>
              <a:rPr lang="ko-KR" altLang="en-US" sz="900" dirty="0"/>
              <a:t>재하수급인 포함</a:t>
            </a:r>
            <a:r>
              <a:rPr lang="en-US" altLang="ko-KR" sz="900" dirty="0"/>
              <a:t>) </a:t>
            </a:r>
            <a:r>
              <a:rPr lang="ko-KR" altLang="en-US" sz="900" dirty="0"/>
              <a:t>사이에서는 하자보수비 분쟁이 빈번히 발생하고 있다</a:t>
            </a:r>
            <a:r>
              <a:rPr lang="en-US" altLang="ko-KR" sz="900" dirty="0"/>
              <a:t>. </a:t>
            </a:r>
            <a:r>
              <a:rPr lang="ko-KR" altLang="en-US" sz="900" dirty="0"/>
              <a:t>그런데 수급사업자가 자재 납품업자와 납품대금을 상계하지 못하면 하도급 공사에서 하자보수가 원활하게 이뤄지지 않게 된다</a:t>
            </a:r>
            <a:r>
              <a:rPr lang="en-US" altLang="ko-KR" sz="900" dirty="0"/>
              <a:t>. </a:t>
            </a:r>
            <a:r>
              <a:rPr lang="ko-KR" altLang="en-US" sz="900" dirty="0"/>
              <a:t>나아가 원사업자가 수급사업자 부실에 따른 손해를 감당할 수 없을 경우에는 부실공사는 물론 연쇄 부도로 확대될 수 있다</a:t>
            </a:r>
            <a:r>
              <a:rPr lang="en-US" altLang="ko-KR" sz="900" dirty="0"/>
              <a:t>. </a:t>
            </a:r>
            <a:r>
              <a:rPr lang="ko-KR" altLang="en-US" sz="900" dirty="0"/>
              <a:t>나아가 임금체불로 이어지게 된다</a:t>
            </a:r>
            <a:r>
              <a:rPr lang="en-US" altLang="ko-KR" sz="900" dirty="0"/>
              <a:t>.</a:t>
            </a:r>
          </a:p>
          <a:p>
            <a:pPr algn="just"/>
            <a:r>
              <a:rPr lang="ko-KR" altLang="en-US" sz="900" dirty="0" err="1"/>
              <a:t>정종채</a:t>
            </a:r>
            <a:r>
              <a:rPr lang="ko-KR" altLang="en-US" sz="900" dirty="0"/>
              <a:t> 하도급법학회장은 “하도급 시스템은 원사업자와 수급사업자 둘의 단순한 대립구조가 아닌 </a:t>
            </a:r>
            <a:r>
              <a:rPr lang="en-US" altLang="ko-KR" sz="900" dirty="0"/>
              <a:t>3</a:t>
            </a:r>
            <a:r>
              <a:rPr lang="ko-KR" altLang="en-US" sz="900" dirty="0"/>
              <a:t>중 </a:t>
            </a:r>
            <a:r>
              <a:rPr lang="en-US" altLang="ko-KR" sz="900" dirty="0"/>
              <a:t>4</a:t>
            </a:r>
            <a:r>
              <a:rPr lang="ko-KR" altLang="en-US" sz="900" dirty="0"/>
              <a:t>중의 체계를 가진 복합적인 시스템인데</a:t>
            </a:r>
            <a:r>
              <a:rPr lang="en-US" altLang="ko-KR" sz="900" dirty="0"/>
              <a:t>, </a:t>
            </a:r>
            <a:r>
              <a:rPr lang="ko-KR" altLang="en-US" sz="900" dirty="0"/>
              <a:t>법안이 가져올 영향력을 다각도로 분석하지 못한 </a:t>
            </a:r>
            <a:r>
              <a:rPr lang="ko-KR" altLang="en-US" sz="900" dirty="0" err="1"/>
              <a:t>것”이라고</a:t>
            </a:r>
            <a:r>
              <a:rPr lang="ko-KR" altLang="en-US" sz="900" dirty="0"/>
              <a:t> 평가했다</a:t>
            </a:r>
            <a:r>
              <a:rPr lang="en-US" altLang="ko-KR" sz="900" dirty="0"/>
              <a:t>.</a:t>
            </a:r>
          </a:p>
          <a:p>
            <a:pPr algn="just"/>
            <a:r>
              <a:rPr lang="ko-KR" altLang="en-US" sz="900" dirty="0"/>
              <a:t>그럼에도 </a:t>
            </a:r>
            <a:r>
              <a:rPr lang="en-US" altLang="ko-KR" sz="900" dirty="0"/>
              <a:t>1</a:t>
            </a:r>
            <a:r>
              <a:rPr lang="ko-KR" altLang="en-US" sz="900" dirty="0"/>
              <a:t>년 후인 </a:t>
            </a:r>
            <a:r>
              <a:rPr lang="en-US" altLang="ko-KR" sz="900" dirty="0"/>
              <a:t>2019</a:t>
            </a:r>
            <a:r>
              <a:rPr lang="ko-KR" altLang="en-US" sz="900" dirty="0"/>
              <a:t>년 </a:t>
            </a:r>
            <a:r>
              <a:rPr lang="en-US" altLang="ko-KR" sz="900" dirty="0"/>
              <a:t>7</a:t>
            </a:r>
            <a:r>
              <a:rPr lang="ko-KR" altLang="en-US" sz="900" dirty="0"/>
              <a:t>월</a:t>
            </a:r>
            <a:r>
              <a:rPr lang="en-US" altLang="ko-KR" sz="900" dirty="0"/>
              <a:t>4</a:t>
            </a:r>
            <a:r>
              <a:rPr lang="ko-KR" altLang="en-US" sz="900" dirty="0"/>
              <a:t>일에는 또다시 하도급대금의 </a:t>
            </a:r>
            <a:r>
              <a:rPr lang="en-US" altLang="ko-KR" sz="900" dirty="0"/>
              <a:t>50% </a:t>
            </a:r>
            <a:r>
              <a:rPr lang="ko-KR" altLang="en-US" sz="900" dirty="0"/>
              <a:t>금액 압류금지 입법안이 발의됐다</a:t>
            </a:r>
            <a:r>
              <a:rPr lang="en-US" altLang="ko-KR" sz="900" dirty="0"/>
              <a:t>. </a:t>
            </a:r>
            <a:r>
              <a:rPr lang="ko-KR" altLang="en-US" sz="900" dirty="0"/>
              <a:t>당시 이 법안은 이미 하도급대금 중 통상 </a:t>
            </a:r>
            <a:r>
              <a:rPr lang="en-US" altLang="ko-KR" sz="900" dirty="0"/>
              <a:t>50%</a:t>
            </a:r>
            <a:r>
              <a:rPr lang="ko-KR" altLang="en-US" sz="900" dirty="0"/>
              <a:t>에 상당하는 노임에 대해서는 압류가 금지돼 있다는 점에서 결국 하도급대금 전액을 </a:t>
            </a:r>
            <a:r>
              <a:rPr lang="ko-KR" altLang="en-US" sz="900" dirty="0" err="1"/>
              <a:t>압류금지하게</a:t>
            </a:r>
            <a:r>
              <a:rPr lang="ko-KR" altLang="en-US" sz="900" dirty="0"/>
              <a:t> 되는 결과가 초래된다는 반대에 부딪치며</a:t>
            </a:r>
            <a:r>
              <a:rPr lang="en-US" altLang="ko-KR" sz="900" dirty="0"/>
              <a:t>, 20</a:t>
            </a:r>
            <a:r>
              <a:rPr lang="ko-KR" altLang="en-US" sz="900" dirty="0"/>
              <a:t>대 국회 임기만료와 함께 폐기됐다</a:t>
            </a:r>
            <a:r>
              <a:rPr lang="en-US" altLang="ko-KR" sz="900" dirty="0"/>
              <a:t>.</a:t>
            </a:r>
          </a:p>
          <a:p>
            <a:pPr algn="just"/>
            <a:r>
              <a:rPr lang="ko-KR" altLang="en-US" sz="900" dirty="0"/>
              <a:t>그러나 업계에서는 이러한 법안이 </a:t>
            </a:r>
            <a:r>
              <a:rPr lang="ko-KR" altLang="en-US" sz="900" dirty="0" err="1"/>
              <a:t>재발의될</a:t>
            </a:r>
            <a:r>
              <a:rPr lang="ko-KR" altLang="en-US" sz="900" dirty="0"/>
              <a:t> 가능성이 크다고 보고 있다</a:t>
            </a:r>
            <a:r>
              <a:rPr lang="en-US" altLang="ko-KR" sz="900" dirty="0"/>
              <a:t>. </a:t>
            </a:r>
            <a:r>
              <a:rPr lang="ko-KR" altLang="en-US" sz="900" dirty="0"/>
              <a:t>당시 법안을 발의했던 대표발의자들이 </a:t>
            </a:r>
            <a:r>
              <a:rPr lang="en-US" altLang="ko-KR" sz="900" dirty="0"/>
              <a:t>21</a:t>
            </a:r>
            <a:r>
              <a:rPr lang="ko-KR" altLang="en-US" sz="900" dirty="0"/>
              <a:t>대 국회에 다시 입성했기 때문이다</a:t>
            </a:r>
            <a:r>
              <a:rPr lang="en-US" altLang="ko-KR" sz="900" dirty="0"/>
              <a:t>.</a:t>
            </a:r>
          </a:p>
          <a:p>
            <a:pPr algn="just"/>
            <a:endParaRPr lang="en-US" altLang="ko-KR" sz="900" dirty="0"/>
          </a:p>
          <a:p>
            <a:pPr algn="just"/>
            <a:r>
              <a:rPr lang="ko-KR" altLang="en-US" sz="900" dirty="0"/>
              <a:t>건설업계 관계자는 “</a:t>
            </a:r>
            <a:r>
              <a:rPr lang="en-US" altLang="ko-KR" sz="900" dirty="0"/>
              <a:t>21</a:t>
            </a:r>
            <a:r>
              <a:rPr lang="ko-KR" altLang="en-US" sz="900" dirty="0"/>
              <a:t>대 국회에서는 과거 </a:t>
            </a:r>
            <a:r>
              <a:rPr lang="en-US" altLang="ko-KR" sz="900" dirty="0"/>
              <a:t>20</a:t>
            </a:r>
            <a:r>
              <a:rPr lang="ko-KR" altLang="en-US" sz="900" dirty="0"/>
              <a:t>대 </a:t>
            </a:r>
            <a:r>
              <a:rPr lang="ko-KR" altLang="en-US" sz="900" dirty="0" err="1"/>
              <a:t>국회에서와</a:t>
            </a:r>
            <a:r>
              <a:rPr lang="ko-KR" altLang="en-US" sz="900" dirty="0"/>
              <a:t> 같이 입법 실적을 채우기 위해 무분별하게 입법 발의를 하는 것이 아닌 다른 관련 법규에 연관돼 입법목적을 달성할 수 있는지</a:t>
            </a:r>
            <a:r>
              <a:rPr lang="en-US" altLang="ko-KR" sz="900" dirty="0"/>
              <a:t>, </a:t>
            </a:r>
            <a:r>
              <a:rPr lang="ko-KR" altLang="en-US" sz="900" dirty="0"/>
              <a:t>건설 유관단체 및 전문가와의 간담회 등을 통해 면밀히 검토해야 </a:t>
            </a:r>
            <a:r>
              <a:rPr lang="ko-KR" altLang="en-US" sz="900" dirty="0" err="1"/>
              <a:t>한다”고</a:t>
            </a:r>
            <a:r>
              <a:rPr lang="ko-KR" altLang="en-US" sz="900" dirty="0"/>
              <a:t> 강조했다</a:t>
            </a:r>
            <a:r>
              <a:rPr lang="en-US" altLang="ko-KR" sz="900" dirty="0"/>
              <a:t>. </a:t>
            </a:r>
            <a:r>
              <a:rPr lang="ko-KR" altLang="en-US" sz="900" dirty="0"/>
              <a:t>김희용 기자</a:t>
            </a:r>
            <a:r>
              <a:rPr lang="en-US" altLang="ko-KR" sz="900" dirty="0"/>
              <a:t>(</a:t>
            </a:r>
            <a:r>
              <a:rPr lang="ko-KR" altLang="en-US" sz="900" dirty="0"/>
              <a:t>대한경제</a:t>
            </a:r>
            <a:r>
              <a:rPr lang="en-US" altLang="ko-KR" sz="900" dirty="0"/>
              <a:t>, ‘20.7.7.</a:t>
            </a:r>
            <a:r>
              <a:rPr lang="ko-KR" altLang="en-US" sz="900" dirty="0"/>
              <a:t>자 </a:t>
            </a:r>
            <a:r>
              <a:rPr lang="en-US" altLang="ko-KR" sz="900" dirty="0"/>
              <a:t>)</a:t>
            </a:r>
          </a:p>
        </p:txBody>
      </p:sp>
      <p:sp>
        <p:nvSpPr>
          <p:cNvPr id="27" name="TextBox 8">
            <a:extLst>
              <a:ext uri="{FF2B5EF4-FFF2-40B4-BE49-F238E27FC236}">
                <a16:creationId xmlns:a16="http://schemas.microsoft.com/office/drawing/2014/main" id="{41994302-E12F-46FA-A288-6F9AA2CE7CB9}"/>
              </a:ext>
            </a:extLst>
          </p:cNvPr>
          <p:cNvSpPr txBox="1"/>
          <p:nvPr/>
        </p:nvSpPr>
        <p:spPr>
          <a:xfrm>
            <a:off x="251520" y="44624"/>
            <a:ext cx="6768752" cy="338554"/>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600" b="1" dirty="0">
                <a:solidFill>
                  <a:schemeClr val="bg1"/>
                </a:solidFill>
                <a:latin typeface="+mn-ea"/>
              </a:rPr>
              <a:t>8. </a:t>
            </a:r>
            <a:r>
              <a:rPr lang="ko-KR" altLang="en-US" sz="1600" b="1" dirty="0">
                <a:solidFill>
                  <a:schemeClr val="bg1"/>
                </a:solidFill>
                <a:latin typeface="+mn-ea"/>
              </a:rPr>
              <a:t>압류금지 입법의 문제점 </a:t>
            </a:r>
            <a:r>
              <a:rPr lang="en-US" altLang="ko-KR" sz="1400" b="1" dirty="0">
                <a:solidFill>
                  <a:schemeClr val="bg1"/>
                </a:solidFill>
                <a:latin typeface="+mn-ea"/>
              </a:rPr>
              <a:t>(</a:t>
            </a:r>
            <a:r>
              <a:rPr lang="ko-KR" altLang="en-US" sz="1400" b="1" dirty="0">
                <a:solidFill>
                  <a:schemeClr val="bg1"/>
                </a:solidFill>
                <a:latin typeface="+mn-ea"/>
              </a:rPr>
              <a:t>첨부 </a:t>
            </a:r>
            <a:r>
              <a:rPr lang="en-US" altLang="ko-KR" sz="1400" b="1" dirty="0">
                <a:solidFill>
                  <a:schemeClr val="bg1"/>
                </a:solidFill>
                <a:latin typeface="+mn-ea"/>
              </a:rPr>
              <a:t>1. </a:t>
            </a:r>
            <a:r>
              <a:rPr lang="ko-KR" altLang="en-US" sz="1400" b="1" dirty="0">
                <a:solidFill>
                  <a:schemeClr val="bg1"/>
                </a:solidFill>
                <a:latin typeface="+mn-ea"/>
              </a:rPr>
              <a:t>반대의견 참조</a:t>
            </a:r>
            <a:r>
              <a:rPr lang="en-US" altLang="ko-KR" sz="1400" b="1" dirty="0">
                <a:solidFill>
                  <a:schemeClr val="bg1"/>
                </a:solidFill>
                <a:latin typeface="+mn-ea"/>
              </a:rPr>
              <a:t>)</a:t>
            </a:r>
            <a:endParaRPr lang="ko-KR" altLang="en-US" sz="1600" b="1" dirty="0">
              <a:solidFill>
                <a:schemeClr val="bg1"/>
              </a:solidFill>
              <a:latin typeface="+mn-ea"/>
            </a:endParaRPr>
          </a:p>
        </p:txBody>
      </p:sp>
      <p:sp>
        <p:nvSpPr>
          <p:cNvPr id="28" name="오각형 21">
            <a:extLst>
              <a:ext uri="{FF2B5EF4-FFF2-40B4-BE49-F238E27FC236}">
                <a16:creationId xmlns:a16="http://schemas.microsoft.com/office/drawing/2014/main" id="{CD5CCD15-DF63-44F9-AE7E-AEC9A0917A0F}"/>
              </a:ext>
            </a:extLst>
          </p:cNvPr>
          <p:cNvSpPr/>
          <p:nvPr/>
        </p:nvSpPr>
        <p:spPr>
          <a:xfrm>
            <a:off x="6609059" y="86841"/>
            <a:ext cx="740133" cy="296338"/>
          </a:xfrm>
          <a:prstGeom prst="homePlate">
            <a:avLst>
              <a:gd name="adj" fmla="val 27608"/>
            </a:avLst>
          </a:prstGeom>
          <a:noFill/>
          <a:ln w="9525"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Define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Measure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29" name="갈매기형 수장 23">
            <a:extLst>
              <a:ext uri="{FF2B5EF4-FFF2-40B4-BE49-F238E27FC236}">
                <a16:creationId xmlns:a16="http://schemas.microsoft.com/office/drawing/2014/main" id="{90532043-9C37-44F9-9DE2-5C31D99D98A0}"/>
              </a:ext>
            </a:extLst>
          </p:cNvPr>
          <p:cNvSpPr/>
          <p:nvPr/>
        </p:nvSpPr>
        <p:spPr>
          <a:xfrm>
            <a:off x="7329140" y="86841"/>
            <a:ext cx="752203" cy="296338"/>
          </a:xfrm>
          <a:prstGeom prst="chevron">
            <a:avLst>
              <a:gd name="adj" fmla="val 27608"/>
            </a:avLst>
          </a:prstGeom>
          <a:noFill/>
          <a:ln w="19050" cap="flat" cmpd="sng" algn="ctr">
            <a:solidFill>
              <a:schemeClr val="accent6"/>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rPr>
              <a:t>Analyze</a:t>
            </a:r>
            <a:endParaRPr kumimoji="0" lang="ko-KR" altLang="en-US"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endParaRPr>
          </a:p>
        </p:txBody>
      </p:sp>
      <p:sp>
        <p:nvSpPr>
          <p:cNvPr id="30" name="갈매기형 수장 24">
            <a:extLst>
              <a:ext uri="{FF2B5EF4-FFF2-40B4-BE49-F238E27FC236}">
                <a16:creationId xmlns:a16="http://schemas.microsoft.com/office/drawing/2014/main" id="{F909C46A-E6BE-44C2-9103-43C20AACD4D7}"/>
              </a:ext>
            </a:extLst>
          </p:cNvPr>
          <p:cNvSpPr/>
          <p:nvPr/>
        </p:nvSpPr>
        <p:spPr>
          <a:xfrm>
            <a:off x="8068269" y="86841"/>
            <a:ext cx="752203" cy="296338"/>
          </a:xfrm>
          <a:prstGeom prst="chevron">
            <a:avLst>
              <a:gd name="adj" fmla="val 27608"/>
            </a:avLst>
          </a:prstGeom>
          <a:noFill/>
          <a:ln w="9525" cap="flat" cmpd="sng" algn="ctr">
            <a:solidFill>
              <a:srgbClr val="FFFFFF"/>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rgbClr val="FFFFFF"/>
                </a:solidFill>
                <a:effectLst/>
                <a:uLnTx/>
                <a:uFillTx/>
                <a:latin typeface="맑은 고딕"/>
                <a:ea typeface="맑은 고딕" panose="020B0503020000020004" pitchFamily="50" charset="-127"/>
                <a:cs typeface="+mn-cs"/>
              </a:rPr>
              <a:t>Improve</a:t>
            </a:r>
            <a:endParaRPr kumimoji="0" lang="ko-KR" altLang="en-US" sz="900" i="0" u="none" strike="noStrike" kern="0" cap="none" spc="0" normalizeH="0" baseline="0" noProof="0" dirty="0">
              <a:ln>
                <a:noFill/>
              </a:ln>
              <a:solidFill>
                <a:srgbClr val="FFFFFF"/>
              </a:solidFill>
              <a:effectLst/>
              <a:uLnTx/>
              <a:uFillTx/>
              <a:latin typeface="맑은 고딕"/>
              <a:ea typeface="맑은 고딕" panose="020B0503020000020004" pitchFamily="50" charset="-127"/>
              <a:cs typeface="+mn-cs"/>
            </a:endParaRPr>
          </a:p>
        </p:txBody>
      </p:sp>
    </p:spTree>
    <p:extLst>
      <p:ext uri="{BB962C8B-B14F-4D97-AF65-F5344CB8AC3E}">
        <p14:creationId xmlns:p14="http://schemas.microsoft.com/office/powerpoint/2010/main" val="30728069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CC154781-B4DE-4FF6-82DD-FD42F357EFDD}"/>
              </a:ext>
            </a:extLst>
          </p:cNvPr>
          <p:cNvSpPr>
            <a:spLocks noChangeArrowheads="1"/>
          </p:cNvSpPr>
          <p:nvPr/>
        </p:nvSpPr>
        <p:spPr bwMode="auto">
          <a:xfrm>
            <a:off x="1" y="2654131"/>
            <a:ext cx="9144000" cy="1549738"/>
          </a:xfrm>
          <a:prstGeom prst="rect">
            <a:avLst/>
          </a:prstGeom>
          <a:solidFill>
            <a:srgbClr val="4C1B12"/>
          </a:solidFill>
          <a:ln>
            <a:noFill/>
          </a:ln>
          <a:effectLst/>
        </p:spPr>
        <p:txBody>
          <a:bodyPr wrap="none" anchor="ctr"/>
          <a:lstStyle>
            <a:lvl1pPr eaLnBrk="0" hangingPunct="0">
              <a:defRPr kumimoji="1">
                <a:solidFill>
                  <a:schemeClr val="tx1"/>
                </a:solidFill>
                <a:latin typeface="Calibri" pitchFamily="34" charset="0"/>
                <a:ea typeface="굴림" pitchFamily="50" charset="-127"/>
              </a:defRPr>
            </a:lvl1pPr>
            <a:lvl2pPr marL="742950" indent="-285750" eaLnBrk="0" hangingPunct="0">
              <a:defRPr kumimoji="1">
                <a:solidFill>
                  <a:schemeClr val="tx1"/>
                </a:solidFill>
                <a:latin typeface="Calibri" pitchFamily="34" charset="0"/>
                <a:ea typeface="굴림" pitchFamily="50" charset="-127"/>
              </a:defRPr>
            </a:lvl2pPr>
            <a:lvl3pPr marL="1143000" indent="-228600" eaLnBrk="0" hangingPunct="0">
              <a:defRPr kumimoji="1">
                <a:solidFill>
                  <a:schemeClr val="tx1"/>
                </a:solidFill>
                <a:latin typeface="Calibri" pitchFamily="34" charset="0"/>
                <a:ea typeface="굴림" pitchFamily="50" charset="-127"/>
              </a:defRPr>
            </a:lvl3pPr>
            <a:lvl4pPr marL="1600200" indent="-228600" eaLnBrk="0" hangingPunct="0">
              <a:defRPr kumimoji="1">
                <a:solidFill>
                  <a:schemeClr val="tx1"/>
                </a:solidFill>
                <a:latin typeface="Calibri" pitchFamily="34" charset="0"/>
                <a:ea typeface="굴림" pitchFamily="50" charset="-127"/>
              </a:defRPr>
            </a:lvl4pPr>
            <a:lvl5pPr marL="2057400" indent="-228600" eaLnBrk="0" hangingPunct="0">
              <a:defRPr kumimoji="1">
                <a:solidFill>
                  <a:schemeClr val="tx1"/>
                </a:solidFill>
                <a:latin typeface="Calibri" pitchFamily="34" charset="0"/>
                <a:ea typeface="굴림" pitchFamily="50" charset="-127"/>
              </a:defRPr>
            </a:lvl5pPr>
            <a:lvl6pPr marL="2514600" indent="-228600" eaLnBrk="0" fontAlgn="base" hangingPunct="0">
              <a:spcBef>
                <a:spcPct val="0"/>
              </a:spcBef>
              <a:spcAft>
                <a:spcPct val="0"/>
              </a:spcAft>
              <a:defRPr kumimoji="1">
                <a:solidFill>
                  <a:schemeClr val="tx1"/>
                </a:solidFill>
                <a:latin typeface="Calibri" pitchFamily="34" charset="0"/>
                <a:ea typeface="굴림" pitchFamily="50" charset="-127"/>
              </a:defRPr>
            </a:lvl6pPr>
            <a:lvl7pPr marL="2971800" indent="-228600" eaLnBrk="0" fontAlgn="base" hangingPunct="0">
              <a:spcBef>
                <a:spcPct val="0"/>
              </a:spcBef>
              <a:spcAft>
                <a:spcPct val="0"/>
              </a:spcAft>
              <a:defRPr kumimoji="1">
                <a:solidFill>
                  <a:schemeClr val="tx1"/>
                </a:solidFill>
                <a:latin typeface="Calibri" pitchFamily="34" charset="0"/>
                <a:ea typeface="굴림" pitchFamily="50" charset="-127"/>
              </a:defRPr>
            </a:lvl7pPr>
            <a:lvl8pPr marL="3429000" indent="-228600" eaLnBrk="0" fontAlgn="base" hangingPunct="0">
              <a:spcBef>
                <a:spcPct val="0"/>
              </a:spcBef>
              <a:spcAft>
                <a:spcPct val="0"/>
              </a:spcAft>
              <a:defRPr kumimoji="1">
                <a:solidFill>
                  <a:schemeClr val="tx1"/>
                </a:solidFill>
                <a:latin typeface="Calibri" pitchFamily="34" charset="0"/>
                <a:ea typeface="굴림" pitchFamily="50" charset="-127"/>
              </a:defRPr>
            </a:lvl8pPr>
            <a:lvl9pPr marL="3886200" indent="-228600" eaLnBrk="0" fontAlgn="base" hangingPunct="0">
              <a:spcBef>
                <a:spcPct val="0"/>
              </a:spcBef>
              <a:spcAft>
                <a:spcPct val="0"/>
              </a:spcAft>
              <a:defRPr kumimoji="1">
                <a:solidFill>
                  <a:schemeClr val="tx1"/>
                </a:solidFill>
                <a:latin typeface="Calibri" pitchFamily="34" charset="0"/>
                <a:ea typeface="굴림" pitchFamily="50" charset="-127"/>
              </a:defRPr>
            </a:lvl9pP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ko-KR" altLang="en-US" sz="1600" b="0" i="0" u="none" strike="noStrike" kern="1200" cap="none" spc="0" normalizeH="0" baseline="0" noProof="0">
              <a:ln>
                <a:noFill/>
              </a:ln>
              <a:solidFill>
                <a:srgbClr val="000000"/>
              </a:solidFill>
              <a:effectLst/>
              <a:uLnTx/>
              <a:uFillTx/>
              <a:latin typeface="맑은 고딕" pitchFamily="50" charset="-127"/>
              <a:ea typeface="맑은 고딕" pitchFamily="50" charset="-127"/>
              <a:cs typeface="+mn-cs"/>
            </a:endParaRPr>
          </a:p>
        </p:txBody>
      </p:sp>
      <p:sp>
        <p:nvSpPr>
          <p:cNvPr id="4" name="제목 2">
            <a:extLst>
              <a:ext uri="{FF2B5EF4-FFF2-40B4-BE49-F238E27FC236}">
                <a16:creationId xmlns:a16="http://schemas.microsoft.com/office/drawing/2014/main" id="{977BC27A-4DF8-4F80-94DF-F638619A873C}"/>
              </a:ext>
            </a:extLst>
          </p:cNvPr>
          <p:cNvSpPr txBox="1">
            <a:spLocks/>
          </p:cNvSpPr>
          <p:nvPr/>
        </p:nvSpPr>
        <p:spPr bwMode="auto">
          <a:xfrm>
            <a:off x="495300" y="2180432"/>
            <a:ext cx="8229600" cy="249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latinLnBrk="0" hangingPunct="0">
              <a:spcBef>
                <a:spcPct val="0"/>
              </a:spcBef>
              <a:spcAft>
                <a:spcPct val="0"/>
              </a:spcAft>
              <a:defRPr sz="3600" b="1" kern="1200">
                <a:solidFill>
                  <a:srgbClr val="4C1B12"/>
                </a:solidFill>
                <a:latin typeface="+mn-lt"/>
                <a:ea typeface="+mn-ea"/>
                <a:cs typeface="+mj-cs"/>
              </a:defRPr>
            </a:lvl1pPr>
            <a:lvl2pPr algn="l" rtl="0" eaLnBrk="0" fontAlgn="base" hangingPunct="0">
              <a:spcBef>
                <a:spcPct val="0"/>
              </a:spcBef>
              <a:spcAft>
                <a:spcPct val="0"/>
              </a:spcAft>
              <a:defRPr sz="2800" b="1">
                <a:solidFill>
                  <a:schemeClr val="bg1"/>
                </a:solidFill>
                <a:latin typeface="Calibri" pitchFamily="34" charset="0"/>
                <a:ea typeface="맑은 고딕" pitchFamily="50" charset="-127"/>
              </a:defRPr>
            </a:lvl2pPr>
            <a:lvl3pPr algn="l" rtl="0" eaLnBrk="0" fontAlgn="base" hangingPunct="0">
              <a:spcBef>
                <a:spcPct val="0"/>
              </a:spcBef>
              <a:spcAft>
                <a:spcPct val="0"/>
              </a:spcAft>
              <a:defRPr sz="2800" b="1">
                <a:solidFill>
                  <a:schemeClr val="bg1"/>
                </a:solidFill>
                <a:latin typeface="Calibri" pitchFamily="34" charset="0"/>
                <a:ea typeface="맑은 고딕" pitchFamily="50" charset="-127"/>
              </a:defRPr>
            </a:lvl3pPr>
            <a:lvl4pPr algn="l" rtl="0" eaLnBrk="0" fontAlgn="base" hangingPunct="0">
              <a:spcBef>
                <a:spcPct val="0"/>
              </a:spcBef>
              <a:spcAft>
                <a:spcPct val="0"/>
              </a:spcAft>
              <a:defRPr sz="2800" b="1">
                <a:solidFill>
                  <a:schemeClr val="bg1"/>
                </a:solidFill>
                <a:latin typeface="Calibri" pitchFamily="34" charset="0"/>
                <a:ea typeface="맑은 고딕" pitchFamily="50" charset="-127"/>
              </a:defRPr>
            </a:lvl4pPr>
            <a:lvl5pPr algn="l" rtl="0" eaLnBrk="0" fontAlgn="base" hangingPunct="0">
              <a:spcBef>
                <a:spcPct val="0"/>
              </a:spcBef>
              <a:spcAft>
                <a:spcPct val="0"/>
              </a:spcAft>
              <a:defRPr sz="2800" b="1">
                <a:solidFill>
                  <a:schemeClr val="bg1"/>
                </a:solidFill>
                <a:latin typeface="Calibri" pitchFamily="34" charset="0"/>
                <a:ea typeface="맑은 고딕" pitchFamily="50" charset="-127"/>
              </a:defRPr>
            </a:lvl5pPr>
            <a:lvl6pPr marL="457200" algn="l" rtl="0" fontAlgn="base" latinLnBrk="1">
              <a:spcBef>
                <a:spcPct val="0"/>
              </a:spcBef>
              <a:spcAft>
                <a:spcPct val="0"/>
              </a:spcAft>
              <a:defRPr sz="2800" b="1">
                <a:solidFill>
                  <a:schemeClr val="bg1"/>
                </a:solidFill>
                <a:latin typeface="Calibri" pitchFamily="34" charset="0"/>
                <a:ea typeface="맑은 고딕" pitchFamily="50" charset="-127"/>
              </a:defRPr>
            </a:lvl6pPr>
            <a:lvl7pPr marL="914400" algn="l" rtl="0" fontAlgn="base" latinLnBrk="1">
              <a:spcBef>
                <a:spcPct val="0"/>
              </a:spcBef>
              <a:spcAft>
                <a:spcPct val="0"/>
              </a:spcAft>
              <a:defRPr sz="2800" b="1">
                <a:solidFill>
                  <a:schemeClr val="bg1"/>
                </a:solidFill>
                <a:latin typeface="Calibri" pitchFamily="34" charset="0"/>
                <a:ea typeface="맑은 고딕" pitchFamily="50" charset="-127"/>
              </a:defRPr>
            </a:lvl7pPr>
            <a:lvl8pPr marL="1371600" algn="l" rtl="0" fontAlgn="base" latinLnBrk="1">
              <a:spcBef>
                <a:spcPct val="0"/>
              </a:spcBef>
              <a:spcAft>
                <a:spcPct val="0"/>
              </a:spcAft>
              <a:defRPr sz="2800" b="1">
                <a:solidFill>
                  <a:schemeClr val="bg1"/>
                </a:solidFill>
                <a:latin typeface="Calibri" pitchFamily="34" charset="0"/>
                <a:ea typeface="맑은 고딕" pitchFamily="50" charset="-127"/>
              </a:defRPr>
            </a:lvl8pPr>
            <a:lvl9pPr marL="1828800" algn="l" rtl="0" fontAlgn="base" latinLnBrk="1">
              <a:spcBef>
                <a:spcPct val="0"/>
              </a:spcBef>
              <a:spcAft>
                <a:spcPct val="0"/>
              </a:spcAft>
              <a:defRPr sz="2800" b="1">
                <a:solidFill>
                  <a:schemeClr val="bg1"/>
                </a:solidFill>
                <a:latin typeface="Calibri" pitchFamily="34" charset="0"/>
                <a:ea typeface="맑은 고딕" pitchFamily="50" charset="-127"/>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ko-KR" altLang="en-US" dirty="0">
                <a:solidFill>
                  <a:srgbClr val="FFFFFF"/>
                </a:solidFill>
                <a:latin typeface="Calibri"/>
                <a:ea typeface="맑은 고딕" panose="020B0503020000020004" pitchFamily="50" charset="-127"/>
              </a:rPr>
              <a:t>금전채권신탁제도의 활용</a:t>
            </a:r>
            <a:r>
              <a:rPr kumimoji="0" lang="ko-KR" altLang="en-US" sz="3600" b="1" i="0" u="none" strike="noStrike" kern="1200" cap="none" spc="0" normalizeH="0" baseline="0" noProof="0" dirty="0">
                <a:ln>
                  <a:noFill/>
                </a:ln>
                <a:solidFill>
                  <a:srgbClr val="FFFFFF"/>
                </a:solidFill>
                <a:effectLst/>
                <a:uLnTx/>
                <a:uFillTx/>
                <a:latin typeface="Calibri"/>
                <a:ea typeface="맑은 고딕" panose="020B0503020000020004" pitchFamily="50" charset="-127"/>
                <a:cs typeface="+mj-cs"/>
              </a:rPr>
              <a:t> </a:t>
            </a:r>
          </a:p>
        </p:txBody>
      </p:sp>
    </p:spTree>
    <p:extLst>
      <p:ext uri="{BB962C8B-B14F-4D97-AF65-F5344CB8AC3E}">
        <p14:creationId xmlns:p14="http://schemas.microsoft.com/office/powerpoint/2010/main" val="15810215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8"/>
          <p:cNvSpPr txBox="1"/>
          <p:nvPr/>
        </p:nvSpPr>
        <p:spPr>
          <a:xfrm>
            <a:off x="250369" y="44624"/>
            <a:ext cx="6481871" cy="338554"/>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rPr>
              <a:t>1. </a:t>
            </a:r>
            <a:r>
              <a:rPr kumimoji="0" lang="ko-KR" altLang="en-US" sz="16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rPr>
              <a:t>금전채권신탁 제도 개요</a:t>
            </a:r>
            <a:endParaRPr kumimoji="0" lang="en-US" altLang="ko-KR" sz="16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sp>
        <p:nvSpPr>
          <p:cNvPr id="23" name="Rectangle 3">
            <a:extLst>
              <a:ext uri="{FF2B5EF4-FFF2-40B4-BE49-F238E27FC236}">
                <a16:creationId xmlns:a16="http://schemas.microsoft.com/office/drawing/2014/main" id="{A507CAE5-49E9-4AB0-9142-8EAC1C5EEB0F}"/>
              </a:ext>
            </a:extLst>
          </p:cNvPr>
          <p:cNvSpPr txBox="1">
            <a:spLocks noChangeArrowheads="1"/>
          </p:cNvSpPr>
          <p:nvPr/>
        </p:nvSpPr>
        <p:spPr>
          <a:xfrm>
            <a:off x="250825" y="836712"/>
            <a:ext cx="8642350" cy="2709777"/>
          </a:xfrm>
          <a:prstGeom prst="rect">
            <a:avLst/>
          </a:prstGeom>
        </p:spPr>
        <p:txBody>
          <a:bodyPr vert="horz" lIns="91440" tIns="45720" rIns="91440" bIns="45720" rtlCol="0">
            <a:normAutofit fontScale="92500" lnSpcReduction="20000"/>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1" hangingPunct="1">
              <a:lnSpc>
                <a:spcPct val="100000"/>
              </a:lnSpc>
              <a:spcBef>
                <a:spcPct val="20000"/>
              </a:spcBef>
              <a:spcAft>
                <a:spcPts val="0"/>
              </a:spcAft>
              <a:buClrTx/>
              <a:buSzTx/>
              <a:buFontTx/>
              <a:buNone/>
              <a:tabLst/>
              <a:defRPr/>
            </a:pPr>
            <a:r>
              <a:rPr kumimoji="0" lang="ko-KR" altLang="en-US" sz="1700" b="1" i="0" u="none" strike="noStrike" kern="1200" cap="none" spc="0" normalizeH="0" baseline="0" noProof="0" dirty="0">
                <a:ln>
                  <a:noFill/>
                </a:ln>
                <a:solidFill>
                  <a:srgbClr val="000000"/>
                </a:solidFill>
                <a:effectLst/>
                <a:uLnTx/>
                <a:uFillTx/>
                <a:latin typeface="맑은 고딕" pitchFamily="50" charset="-127"/>
                <a:ea typeface="맑은 고딕" pitchFamily="50" charset="-127"/>
                <a:cs typeface="+mn-cs"/>
              </a:rPr>
              <a:t> 신탁</a:t>
            </a:r>
            <a:r>
              <a:rPr kumimoji="0" lang="en-US" altLang="ko-KR" sz="1700" b="1" i="0" u="none" strike="noStrike" kern="1200" cap="none" spc="0" normalizeH="0" baseline="0" noProof="0" dirty="0">
                <a:ln>
                  <a:noFill/>
                </a:ln>
                <a:solidFill>
                  <a:srgbClr val="000000"/>
                </a:solidFill>
                <a:effectLst/>
                <a:uLnTx/>
                <a:uFillTx/>
                <a:latin typeface="맑은 고딕" pitchFamily="50" charset="-127"/>
                <a:ea typeface="맑은 고딕" pitchFamily="50" charset="-127"/>
                <a:cs typeface="+mn-cs"/>
              </a:rPr>
              <a:t>(</a:t>
            </a:r>
            <a:r>
              <a:rPr kumimoji="0" lang="ko-KR" altLang="en-US" sz="1700" b="1" i="0" u="none" strike="noStrike" kern="1200" cap="none" spc="0" normalizeH="0" baseline="0" noProof="0" dirty="0">
                <a:ln>
                  <a:noFill/>
                </a:ln>
                <a:solidFill>
                  <a:srgbClr val="000000"/>
                </a:solidFill>
                <a:effectLst/>
                <a:uLnTx/>
                <a:uFillTx/>
                <a:latin typeface="맑은 고딕" pitchFamily="50" charset="-127"/>
                <a:ea typeface="맑은 고딕" pitchFamily="50" charset="-127"/>
                <a:cs typeface="+mn-cs"/>
              </a:rPr>
              <a:t>信託</a:t>
            </a:r>
            <a:r>
              <a:rPr kumimoji="0" lang="en-US" altLang="ko-KR" sz="1700" b="1" i="0" u="none" strike="noStrike" kern="1200" cap="none" spc="0" normalizeH="0" baseline="0" noProof="0" dirty="0">
                <a:ln>
                  <a:noFill/>
                </a:ln>
                <a:solidFill>
                  <a:srgbClr val="000000"/>
                </a:solidFill>
                <a:effectLst/>
                <a:uLnTx/>
                <a:uFillTx/>
                <a:latin typeface="맑은 고딕" pitchFamily="50" charset="-127"/>
                <a:ea typeface="맑은 고딕" pitchFamily="50" charset="-127"/>
                <a:cs typeface="+mn-cs"/>
              </a:rPr>
              <a:t>)</a:t>
            </a:r>
          </a:p>
          <a:p>
            <a:pPr marL="342900" marR="0" lvl="0" indent="-342900" algn="l" defTabSz="914400" rtl="0" eaLnBrk="1" fontAlgn="auto" latinLnBrk="1" hangingPunct="1">
              <a:lnSpc>
                <a:spcPct val="100000"/>
              </a:lnSpc>
              <a:spcBef>
                <a:spcPct val="20000"/>
              </a:spcBef>
              <a:spcAft>
                <a:spcPts val="0"/>
              </a:spcAft>
              <a:buClrTx/>
              <a:buSzTx/>
              <a:buFontTx/>
              <a:buNone/>
              <a:tabLst/>
              <a:defRPr/>
            </a:pPr>
            <a:endParaRPr kumimoji="0" lang="ko-KR" altLang="en-US" sz="300" b="1" i="0" u="none" strike="noStrike" kern="1200" cap="none" spc="0" normalizeH="0" baseline="0" noProof="0" dirty="0">
              <a:ln>
                <a:noFill/>
              </a:ln>
              <a:solidFill>
                <a:srgbClr val="000000"/>
              </a:solidFill>
              <a:effectLst/>
              <a:uLnTx/>
              <a:uFillTx/>
              <a:latin typeface="맑은 고딕" pitchFamily="50" charset="-127"/>
              <a:ea typeface="맑은 고딕" pitchFamily="50" charset="-127"/>
              <a:cs typeface="+mn-cs"/>
            </a:endParaRPr>
          </a:p>
          <a:p>
            <a:pPr marL="0" marR="0" lvl="0" indent="-342900" algn="l" defTabSz="914400" rtl="0" eaLnBrk="1" fontAlgn="ctr" latinLnBrk="0" hangingPunct="1">
              <a:lnSpc>
                <a:spcPct val="160000"/>
              </a:lnSpc>
              <a:spcBef>
                <a:spcPct val="0"/>
              </a:spcBef>
              <a:spcAft>
                <a:spcPct val="0"/>
              </a:spcAft>
              <a:buClrTx/>
              <a:buSzTx/>
              <a:buFontTx/>
              <a:buNone/>
              <a:tabLst/>
              <a:defRPr/>
            </a:pPr>
            <a:r>
              <a:rPr kumimoji="0" lang="en-US" altLang="ko-KR" sz="1100" b="0" i="0" u="none" strike="noStrike" kern="1200" cap="none" spc="0" normalizeH="0" baseline="0" noProof="0" dirty="0">
                <a:ln>
                  <a:noFill/>
                </a:ln>
                <a:solidFill>
                  <a:srgbClr val="000000"/>
                </a:solidFill>
                <a:effectLst/>
                <a:uLnTx/>
                <a:uFillTx/>
                <a:latin typeface="맑은 고딕" pitchFamily="50" charset="-127"/>
                <a:ea typeface="맑은 고딕" pitchFamily="50" charset="-127"/>
                <a:cs typeface="+mn-cs"/>
              </a:rPr>
              <a:t>“</a:t>
            </a:r>
            <a:r>
              <a:rPr kumimoji="0" lang="ko-KR" altLang="en-US" sz="1100" b="0" i="0" u="none" strike="noStrike" kern="1200" cap="none" spc="0" normalizeH="0" baseline="0" noProof="0" dirty="0">
                <a:ln>
                  <a:noFill/>
                </a:ln>
                <a:solidFill>
                  <a:srgbClr val="000000"/>
                </a:solidFill>
                <a:effectLst/>
                <a:uLnTx/>
                <a:uFillTx/>
                <a:latin typeface="맑은 고딕" pitchFamily="50" charset="-127"/>
                <a:ea typeface="맑은 고딕" pitchFamily="50" charset="-127"/>
                <a:cs typeface="+mn-cs"/>
              </a:rPr>
              <a:t>신탁이라 함은 신탁 설정자</a:t>
            </a:r>
            <a:r>
              <a:rPr kumimoji="0" lang="en-US" altLang="ko-KR" sz="1100" b="0" i="0" u="none" strike="noStrike" kern="1200" cap="none" spc="0" normalizeH="0" baseline="0" noProof="0" dirty="0">
                <a:ln>
                  <a:noFill/>
                </a:ln>
                <a:solidFill>
                  <a:srgbClr val="000000"/>
                </a:solidFill>
                <a:effectLst/>
                <a:uLnTx/>
                <a:uFillTx/>
                <a:latin typeface="맑은 고딕" pitchFamily="50" charset="-127"/>
                <a:ea typeface="맑은 고딕" pitchFamily="50" charset="-127"/>
                <a:cs typeface="+mn-cs"/>
              </a:rPr>
              <a:t>(</a:t>
            </a:r>
            <a:r>
              <a:rPr kumimoji="0" lang="ko-KR" altLang="en-US" sz="1100" b="0" i="0" u="none" strike="noStrike" kern="1200" cap="none" spc="0" normalizeH="0" baseline="0" noProof="0" dirty="0">
                <a:ln>
                  <a:noFill/>
                </a:ln>
                <a:solidFill>
                  <a:srgbClr val="000000"/>
                </a:solidFill>
                <a:effectLst/>
                <a:uLnTx/>
                <a:uFillTx/>
                <a:latin typeface="맑은 고딕" pitchFamily="50" charset="-127"/>
                <a:ea typeface="맑은 고딕" pitchFamily="50" charset="-127"/>
                <a:cs typeface="+mn-cs"/>
              </a:rPr>
              <a:t>위탁자</a:t>
            </a:r>
            <a:r>
              <a:rPr kumimoji="0" lang="en-US" altLang="ko-KR" sz="1100" b="0" i="0" u="none" strike="noStrike" kern="1200" cap="none" spc="0" normalizeH="0" baseline="0" noProof="0" dirty="0">
                <a:ln>
                  <a:noFill/>
                </a:ln>
                <a:solidFill>
                  <a:srgbClr val="000000"/>
                </a:solidFill>
                <a:effectLst/>
                <a:uLnTx/>
                <a:uFillTx/>
                <a:latin typeface="맑은 고딕" pitchFamily="50" charset="-127"/>
                <a:ea typeface="맑은 고딕" pitchFamily="50" charset="-127"/>
                <a:cs typeface="+mn-cs"/>
              </a:rPr>
              <a:t>)</a:t>
            </a:r>
            <a:r>
              <a:rPr kumimoji="0" lang="ko-KR" altLang="en-US" sz="1100" b="0" i="0" u="none" strike="noStrike" kern="1200" cap="none" spc="0" normalizeH="0" baseline="0" noProof="0" dirty="0">
                <a:ln>
                  <a:noFill/>
                </a:ln>
                <a:solidFill>
                  <a:srgbClr val="000000"/>
                </a:solidFill>
                <a:effectLst/>
                <a:uLnTx/>
                <a:uFillTx/>
                <a:latin typeface="맑은 고딕" pitchFamily="50" charset="-127"/>
                <a:ea typeface="맑은 고딕" pitchFamily="50" charset="-127"/>
                <a:cs typeface="+mn-cs"/>
              </a:rPr>
              <a:t>와 신탁을 인수하는 자</a:t>
            </a:r>
            <a:r>
              <a:rPr kumimoji="0" lang="en-US" altLang="ko-KR" sz="1100" b="0" i="0" u="none" strike="noStrike" kern="1200" cap="none" spc="0" normalizeH="0" baseline="0" noProof="0" dirty="0">
                <a:ln>
                  <a:noFill/>
                </a:ln>
                <a:solidFill>
                  <a:srgbClr val="000000"/>
                </a:solidFill>
                <a:effectLst/>
                <a:uLnTx/>
                <a:uFillTx/>
                <a:latin typeface="맑은 고딕" pitchFamily="50" charset="-127"/>
                <a:ea typeface="맑은 고딕" pitchFamily="50" charset="-127"/>
                <a:cs typeface="+mn-cs"/>
              </a:rPr>
              <a:t>(</a:t>
            </a:r>
            <a:r>
              <a:rPr kumimoji="0" lang="ko-KR" altLang="en-US" sz="1100" b="0" i="0" u="none" strike="noStrike" kern="1200" cap="none" spc="0" normalizeH="0" baseline="0" noProof="0" dirty="0">
                <a:ln>
                  <a:noFill/>
                </a:ln>
                <a:solidFill>
                  <a:srgbClr val="000000"/>
                </a:solidFill>
                <a:effectLst/>
                <a:uLnTx/>
                <a:uFillTx/>
                <a:latin typeface="맑은 고딕" pitchFamily="50" charset="-127"/>
                <a:ea typeface="맑은 고딕" pitchFamily="50" charset="-127"/>
                <a:cs typeface="+mn-cs"/>
              </a:rPr>
              <a:t>수탁자</a:t>
            </a:r>
            <a:r>
              <a:rPr kumimoji="0" lang="en-US" altLang="ko-KR" sz="1100" b="0" i="0" u="none" strike="noStrike" kern="1200" cap="none" spc="0" normalizeH="0" baseline="0" noProof="0" dirty="0">
                <a:ln>
                  <a:noFill/>
                </a:ln>
                <a:solidFill>
                  <a:srgbClr val="000000"/>
                </a:solidFill>
                <a:effectLst/>
                <a:uLnTx/>
                <a:uFillTx/>
                <a:latin typeface="맑은 고딕" pitchFamily="50" charset="-127"/>
                <a:ea typeface="맑은 고딕" pitchFamily="50" charset="-127"/>
                <a:cs typeface="+mn-cs"/>
              </a:rPr>
              <a:t>)</a:t>
            </a:r>
            <a:r>
              <a:rPr kumimoji="0" lang="ko-KR" altLang="en-US" sz="1100" b="0" i="0" u="none" strike="noStrike" kern="1200" cap="none" spc="0" normalizeH="0" baseline="0" noProof="0" dirty="0">
                <a:ln>
                  <a:noFill/>
                </a:ln>
                <a:solidFill>
                  <a:srgbClr val="000000"/>
                </a:solidFill>
                <a:effectLst/>
                <a:uLnTx/>
                <a:uFillTx/>
                <a:latin typeface="맑은 고딕" pitchFamily="50" charset="-127"/>
                <a:ea typeface="맑은 고딕" pitchFamily="50" charset="-127"/>
                <a:cs typeface="+mn-cs"/>
              </a:rPr>
              <a:t>의 특별한 신임관계에 기하여 위탁자가 특정의 재산권을 수탁자에게 이전하고 수탁자로 하여금 일정한 자</a:t>
            </a:r>
            <a:r>
              <a:rPr kumimoji="0" lang="en-US" altLang="ko-KR" sz="1100" b="0" i="0" u="none" strike="noStrike" kern="1200" cap="none" spc="0" normalizeH="0" baseline="0" noProof="0" dirty="0">
                <a:ln>
                  <a:noFill/>
                </a:ln>
                <a:solidFill>
                  <a:srgbClr val="000000"/>
                </a:solidFill>
                <a:effectLst/>
                <a:uLnTx/>
                <a:uFillTx/>
                <a:latin typeface="맑은 고딕" pitchFamily="50" charset="-127"/>
                <a:ea typeface="맑은 고딕" pitchFamily="50" charset="-127"/>
                <a:cs typeface="+mn-cs"/>
              </a:rPr>
              <a:t>(</a:t>
            </a:r>
            <a:r>
              <a:rPr kumimoji="0" lang="ko-KR" altLang="en-US" sz="1100" b="0" i="0" u="none" strike="noStrike" kern="1200" cap="none" spc="0" normalizeH="0" baseline="0" noProof="0" dirty="0">
                <a:ln>
                  <a:noFill/>
                </a:ln>
                <a:solidFill>
                  <a:srgbClr val="000000"/>
                </a:solidFill>
                <a:effectLst/>
                <a:uLnTx/>
                <a:uFillTx/>
                <a:latin typeface="맑은 고딕" pitchFamily="50" charset="-127"/>
                <a:ea typeface="맑은 고딕" pitchFamily="50" charset="-127"/>
                <a:cs typeface="+mn-cs"/>
              </a:rPr>
              <a:t>수익자</a:t>
            </a:r>
            <a:r>
              <a:rPr kumimoji="0" lang="en-US" altLang="ko-KR" sz="1100" b="0" i="0" u="none" strike="noStrike" kern="1200" cap="none" spc="0" normalizeH="0" baseline="0" noProof="0" dirty="0">
                <a:ln>
                  <a:noFill/>
                </a:ln>
                <a:solidFill>
                  <a:srgbClr val="000000"/>
                </a:solidFill>
                <a:effectLst/>
                <a:uLnTx/>
                <a:uFillTx/>
                <a:latin typeface="맑은 고딕" pitchFamily="50" charset="-127"/>
                <a:ea typeface="맑은 고딕" pitchFamily="50" charset="-127"/>
                <a:cs typeface="+mn-cs"/>
              </a:rPr>
              <a:t>)</a:t>
            </a:r>
            <a:r>
              <a:rPr kumimoji="0" lang="ko-KR" altLang="en-US" sz="1100" b="0" i="0" u="none" strike="noStrike" kern="1200" cap="none" spc="0" normalizeH="0" baseline="0" noProof="0" dirty="0">
                <a:ln>
                  <a:noFill/>
                </a:ln>
                <a:solidFill>
                  <a:srgbClr val="000000"/>
                </a:solidFill>
                <a:effectLst/>
                <a:uLnTx/>
                <a:uFillTx/>
                <a:latin typeface="맑은 고딕" pitchFamily="50" charset="-127"/>
                <a:ea typeface="맑은 고딕" pitchFamily="50" charset="-127"/>
                <a:cs typeface="+mn-cs"/>
              </a:rPr>
              <a:t>의 이익을 위하여 또는 특정의 목적을 위하여 그 재산권을 관리</a:t>
            </a:r>
            <a:r>
              <a:rPr kumimoji="0" lang="en-US" altLang="ko-KR" sz="1100" b="0" i="0" u="none" strike="noStrike" kern="1200" cap="none" spc="0" normalizeH="0" baseline="0" noProof="0" dirty="0">
                <a:ln>
                  <a:noFill/>
                </a:ln>
                <a:solidFill>
                  <a:srgbClr val="000000"/>
                </a:solidFill>
                <a:effectLst/>
                <a:uLnTx/>
                <a:uFillTx/>
                <a:latin typeface="맑은 고딕" pitchFamily="50" charset="-127"/>
                <a:ea typeface="맑은 고딕" pitchFamily="50" charset="-127"/>
                <a:cs typeface="+mn-cs"/>
              </a:rPr>
              <a:t>, </a:t>
            </a:r>
            <a:r>
              <a:rPr kumimoji="0" lang="ko-KR" altLang="en-US" sz="1100" b="0" i="0" u="none" strike="noStrike" kern="1200" cap="none" spc="0" normalizeH="0" baseline="0" noProof="0" dirty="0">
                <a:ln>
                  <a:noFill/>
                </a:ln>
                <a:solidFill>
                  <a:srgbClr val="000000"/>
                </a:solidFill>
                <a:effectLst/>
                <a:uLnTx/>
                <a:uFillTx/>
                <a:latin typeface="맑은 고딕" pitchFamily="50" charset="-127"/>
                <a:ea typeface="맑은 고딕" pitchFamily="50" charset="-127"/>
                <a:cs typeface="+mn-cs"/>
              </a:rPr>
              <a:t>처분하게 하는 법률관계를 말한다</a:t>
            </a:r>
            <a:r>
              <a:rPr kumimoji="0" lang="en-US" altLang="ko-KR" sz="1100" b="0" i="0" u="none" strike="noStrike" kern="1200" cap="none" spc="0" normalizeH="0" baseline="0" noProof="0" dirty="0">
                <a:ln>
                  <a:noFill/>
                </a:ln>
                <a:solidFill>
                  <a:srgbClr val="000000"/>
                </a:solidFill>
                <a:effectLst/>
                <a:uLnTx/>
                <a:uFillTx/>
                <a:latin typeface="맑은 고딕" pitchFamily="50" charset="-127"/>
                <a:ea typeface="맑은 고딕" pitchFamily="50" charset="-127"/>
                <a:cs typeface="+mn-cs"/>
              </a:rPr>
              <a:t>.”</a:t>
            </a:r>
          </a:p>
          <a:p>
            <a:pPr marL="0" marR="0" lvl="0" indent="-342900" algn="l" defTabSz="914400" rtl="0" eaLnBrk="1" fontAlgn="ctr" latinLnBrk="0" hangingPunct="1">
              <a:lnSpc>
                <a:spcPct val="160000"/>
              </a:lnSpc>
              <a:spcBef>
                <a:spcPct val="0"/>
              </a:spcBef>
              <a:spcAft>
                <a:spcPct val="0"/>
              </a:spcAft>
              <a:buClrTx/>
              <a:buSzTx/>
              <a:buFontTx/>
              <a:buNone/>
              <a:tabLst/>
              <a:defRPr/>
            </a:pPr>
            <a:endParaRPr kumimoji="0" lang="en-US" altLang="ko-KR" sz="500" b="0" i="0" u="none" strike="noStrike" kern="1200" cap="none" spc="0" normalizeH="0" baseline="0" noProof="0" dirty="0">
              <a:ln>
                <a:noFill/>
              </a:ln>
              <a:solidFill>
                <a:srgbClr val="000000"/>
              </a:solidFill>
              <a:effectLst/>
              <a:uLnTx/>
              <a:uFillTx/>
              <a:latin typeface="맑은 고딕" pitchFamily="50" charset="-127"/>
              <a:ea typeface="맑은 고딕" pitchFamily="50" charset="-127"/>
              <a:cs typeface="+mn-cs"/>
            </a:endParaRPr>
          </a:p>
          <a:p>
            <a:pPr marL="0" marR="0" lvl="0" indent="-342900" algn="l" defTabSz="914400" rtl="0" eaLnBrk="1" fontAlgn="ctr" latinLnBrk="0" hangingPunct="1">
              <a:lnSpc>
                <a:spcPct val="150000"/>
              </a:lnSpc>
              <a:spcBef>
                <a:spcPct val="0"/>
              </a:spcBef>
              <a:spcAft>
                <a:spcPct val="0"/>
              </a:spcAft>
              <a:buClrTx/>
              <a:buSzTx/>
              <a:buFontTx/>
              <a:buNone/>
              <a:tabLst/>
              <a:defRPr/>
            </a:pPr>
            <a:r>
              <a:rPr kumimoji="0" lang="en-US" altLang="ko-KR" sz="1300" b="0"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 &lt;</a:t>
            </a:r>
            <a:r>
              <a:rPr kumimoji="0" lang="ko-KR" altLang="en-US" sz="1300" b="0" i="0" u="none" strike="noStrike" kern="1200" cap="none" spc="0" normalizeH="0" baseline="0" noProof="0" dirty="0" err="1">
                <a:ln>
                  <a:noFill/>
                </a:ln>
                <a:solidFill>
                  <a:srgbClr val="FF0000"/>
                </a:solidFill>
                <a:effectLst/>
                <a:uLnTx/>
                <a:uFillTx/>
                <a:latin typeface="맑은 고딕" pitchFamily="50" charset="-127"/>
                <a:ea typeface="맑은 고딕" pitchFamily="50" charset="-127"/>
                <a:cs typeface="+mn-cs"/>
              </a:rPr>
              <a:t>신탁법</a:t>
            </a:r>
            <a:r>
              <a:rPr kumimoji="0" lang="en-US" altLang="ko-KR" sz="1300" b="0"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&gt;</a:t>
            </a:r>
            <a:r>
              <a:rPr kumimoji="0" lang="ko-KR" altLang="en-US" sz="1300" b="0"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 </a:t>
            </a:r>
            <a:br>
              <a:rPr kumimoji="0" lang="en-US" altLang="ko-KR" sz="1300" b="0"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br>
            <a:r>
              <a:rPr kumimoji="0" lang="en-US" altLang="ko-KR" sz="1300" b="0"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 </a:t>
            </a:r>
            <a:r>
              <a:rPr kumimoji="0" lang="ko-KR" altLang="en-US" sz="1300" b="0"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제 </a:t>
            </a:r>
            <a:r>
              <a:rPr kumimoji="0" lang="en-US" altLang="ko-KR" sz="1300" b="0"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22</a:t>
            </a:r>
            <a:r>
              <a:rPr kumimoji="0" lang="ko-KR" altLang="en-US" sz="1300" b="0"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조</a:t>
            </a:r>
            <a:r>
              <a:rPr kumimoji="0" lang="en-US" altLang="ko-KR" sz="1300" b="0"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a:t>
            </a:r>
            <a:r>
              <a:rPr kumimoji="0" lang="ko-KR" altLang="en-US" sz="1300" b="0"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강제집행 등의 금지</a:t>
            </a:r>
            <a:r>
              <a:rPr kumimoji="0" lang="en-US" altLang="ko-KR" sz="1300" b="0"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a:t>
            </a:r>
          </a:p>
          <a:p>
            <a:pPr marL="0" marR="0" lvl="0" indent="-342900" algn="l" defTabSz="914400" rtl="0" eaLnBrk="1" fontAlgn="ctr" latinLnBrk="0" hangingPunct="1">
              <a:lnSpc>
                <a:spcPct val="150000"/>
              </a:lnSpc>
              <a:spcBef>
                <a:spcPct val="0"/>
              </a:spcBef>
              <a:spcAft>
                <a:spcPct val="0"/>
              </a:spcAft>
              <a:buClrTx/>
              <a:buSzTx/>
              <a:buFontTx/>
              <a:buNone/>
              <a:tabLst/>
              <a:defRPr/>
            </a:pPr>
            <a:r>
              <a:rPr kumimoji="0" lang="en-US" altLang="ko-KR" sz="1300" b="0"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           </a:t>
            </a:r>
            <a:r>
              <a:rPr kumimoji="0" lang="ko-KR" altLang="en-US" sz="1300" b="0"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신탁재산에 대하여는 강제집행</a:t>
            </a:r>
            <a:r>
              <a:rPr kumimoji="0" lang="en-US" altLang="ko-KR" sz="1300" b="0"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 </a:t>
            </a:r>
            <a:r>
              <a:rPr kumimoji="0" lang="ko-KR" altLang="en-US" sz="1300" b="0"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담보권 실행 등을 위한 경매</a:t>
            </a:r>
            <a:r>
              <a:rPr kumimoji="0" lang="en-US" altLang="ko-KR" sz="1300" b="0"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 </a:t>
            </a:r>
            <a:r>
              <a:rPr kumimoji="0" lang="ko-KR" altLang="en-US" sz="1300" b="0"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보전처분 또는 국세 등 체납처분을 할 수 없다</a:t>
            </a:r>
            <a:r>
              <a:rPr kumimoji="0" lang="en-US" altLang="ko-KR" sz="1300" b="0"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a:t>
            </a:r>
            <a:br>
              <a:rPr kumimoji="0" lang="en-US" altLang="ko-KR" sz="1300" b="0"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br>
            <a:r>
              <a:rPr kumimoji="0" lang="en-US" altLang="ko-KR" sz="1300" b="0"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 </a:t>
            </a:r>
            <a:r>
              <a:rPr kumimoji="0" lang="ko-KR" altLang="en-US" sz="1300" b="0"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제</a:t>
            </a:r>
            <a:r>
              <a:rPr kumimoji="0" lang="en-US" altLang="ko-KR" sz="1300" b="0"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24</a:t>
            </a:r>
            <a:r>
              <a:rPr kumimoji="0" lang="ko-KR" altLang="en-US" sz="1300" b="0"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조</a:t>
            </a:r>
            <a:r>
              <a:rPr kumimoji="0" lang="en-US" altLang="ko-KR" sz="1300" b="0"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a:t>
            </a:r>
            <a:r>
              <a:rPr kumimoji="0" lang="ko-KR" altLang="en-US" sz="1300" b="0"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수탁자의 파산 등과 신탁재산</a:t>
            </a:r>
            <a:r>
              <a:rPr kumimoji="0" lang="en-US" altLang="ko-KR" sz="1300" b="0"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 </a:t>
            </a:r>
          </a:p>
          <a:p>
            <a:pPr marL="0" marR="0" lvl="0" indent="-342900" algn="l" defTabSz="914400" rtl="0" eaLnBrk="1" fontAlgn="ctr" latinLnBrk="0" hangingPunct="1">
              <a:lnSpc>
                <a:spcPct val="150000"/>
              </a:lnSpc>
              <a:spcBef>
                <a:spcPct val="0"/>
              </a:spcBef>
              <a:spcAft>
                <a:spcPct val="0"/>
              </a:spcAft>
              <a:buClrTx/>
              <a:buSzTx/>
              <a:buFontTx/>
              <a:buNone/>
              <a:tabLst/>
              <a:defRPr/>
            </a:pPr>
            <a:r>
              <a:rPr kumimoji="0" lang="ko-KR" altLang="en-US" sz="1300" b="0"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          신탁재산은 수탁자의 파산재단</a:t>
            </a:r>
            <a:r>
              <a:rPr kumimoji="0" lang="en-US" altLang="ko-KR" sz="1300" b="0"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 </a:t>
            </a:r>
            <a:r>
              <a:rPr kumimoji="0" lang="ko-KR" altLang="en-US" sz="1300" b="0"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회생절차의 관리인이 관리 및 처분 권한을 갖고 있는 채무자의 재산이나 </a:t>
            </a:r>
            <a:endParaRPr kumimoji="0" lang="en-US" altLang="ko-KR" sz="1300" b="0"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endParaRPr>
          </a:p>
          <a:p>
            <a:pPr marL="0" marR="0" lvl="0" indent="-342900" algn="l" defTabSz="914400" rtl="0" eaLnBrk="1" fontAlgn="ctr" latinLnBrk="0" hangingPunct="1">
              <a:lnSpc>
                <a:spcPct val="150000"/>
              </a:lnSpc>
              <a:spcBef>
                <a:spcPct val="0"/>
              </a:spcBef>
              <a:spcAft>
                <a:spcPct val="0"/>
              </a:spcAft>
              <a:buClrTx/>
              <a:buSzTx/>
              <a:buFontTx/>
              <a:buNone/>
              <a:tabLst/>
              <a:defRPr/>
            </a:pPr>
            <a:r>
              <a:rPr kumimoji="0" lang="en-US" altLang="ko-KR" sz="1300" b="0"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          </a:t>
            </a:r>
            <a:r>
              <a:rPr kumimoji="0" lang="ko-KR" altLang="en-US" sz="1300" b="0"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개인회생재단을   구성하지 아니한다</a:t>
            </a:r>
            <a:r>
              <a:rPr kumimoji="0" lang="en-US" altLang="ko-KR" sz="1300" b="0"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a:t>
            </a:r>
          </a:p>
          <a:p>
            <a:pPr marL="0" marR="0" lvl="0" indent="-342900" algn="l" defTabSz="914400" rtl="0" eaLnBrk="1" fontAlgn="ctr" latinLnBrk="0" hangingPunct="1">
              <a:lnSpc>
                <a:spcPct val="160000"/>
              </a:lnSpc>
              <a:spcBef>
                <a:spcPct val="0"/>
              </a:spcBef>
              <a:spcAft>
                <a:spcPct val="0"/>
              </a:spcAft>
              <a:buClrTx/>
              <a:buSzTx/>
              <a:buFontTx/>
              <a:buNone/>
              <a:tabLst/>
              <a:defRPr/>
            </a:pPr>
            <a:endParaRPr kumimoji="0" lang="en-US" altLang="ko-KR" sz="3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endParaRPr>
          </a:p>
          <a:p>
            <a:pPr marL="0" marR="0" lvl="0" indent="-342900" algn="l" defTabSz="914400" rtl="0" eaLnBrk="1" fontAlgn="ctr" latinLnBrk="0" hangingPunct="1">
              <a:lnSpc>
                <a:spcPct val="160000"/>
              </a:lnSpc>
              <a:spcBef>
                <a:spcPct val="0"/>
              </a:spcBef>
              <a:spcAft>
                <a:spcPct val="0"/>
              </a:spcAft>
              <a:buClrTx/>
              <a:buSzTx/>
              <a:buFontTx/>
              <a:buNone/>
              <a:tabLst/>
              <a:defRPr/>
            </a:pPr>
            <a:r>
              <a:rPr kumimoji="0" lang="en-US" altLang="ko-KR" sz="15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 </a:t>
            </a:r>
            <a:r>
              <a:rPr kumimoji="0" lang="en-US" altLang="ko-KR" sz="1500" b="1" i="0" u="none" strike="noStrike" kern="1200" cap="none" spc="0" normalizeH="0" baseline="0" noProof="0" dirty="0">
                <a:ln>
                  <a:noFill/>
                </a:ln>
                <a:solidFill>
                  <a:srgbClr val="FF0000"/>
                </a:solidFill>
                <a:effectLst/>
                <a:uLnTx/>
                <a:uFillTx/>
                <a:latin typeface="나눔고딕" panose="020D0604000000000000" pitchFamily="50" charset="-127"/>
                <a:ea typeface="나눔고딕" panose="020D0604000000000000" pitchFamily="50" charset="-127"/>
                <a:cs typeface="+mn-cs"/>
              </a:rPr>
              <a:t>⇨ </a:t>
            </a:r>
            <a:r>
              <a:rPr kumimoji="0" lang="ko-KR" altLang="en-US" sz="1500" b="1" i="0" u="none" strike="noStrike" kern="1200" cap="none" spc="0" normalizeH="0" baseline="0" noProof="0" dirty="0">
                <a:ln>
                  <a:noFill/>
                </a:ln>
                <a:solidFill>
                  <a:srgbClr val="FF0000"/>
                </a:solidFill>
                <a:effectLst/>
                <a:uLnTx/>
                <a:uFillTx/>
                <a:latin typeface="나눔고딕" panose="020D0604000000000000" pitchFamily="50" charset="-127"/>
                <a:ea typeface="나눔고딕" panose="020D0604000000000000" pitchFamily="50" charset="-127"/>
                <a:cs typeface="+mn-cs"/>
              </a:rPr>
              <a:t>신탁재산은 </a:t>
            </a:r>
            <a:r>
              <a:rPr lang="ko-KR" altLang="en-US" sz="1500" b="1" dirty="0">
                <a:solidFill>
                  <a:srgbClr val="FF0000"/>
                </a:solidFill>
                <a:latin typeface="나눔고딕" panose="020D0604000000000000" pitchFamily="50" charset="-127"/>
                <a:ea typeface="나눔고딕" panose="020D0604000000000000" pitchFamily="50" charset="-127"/>
              </a:rPr>
              <a:t>위탁자의 </a:t>
            </a:r>
            <a:r>
              <a:rPr kumimoji="0" lang="ko-KR" altLang="en-US" sz="1500" b="1" i="0" u="none" strike="noStrike" kern="1200" cap="none" spc="0" normalizeH="0" baseline="0" noProof="0" dirty="0">
                <a:ln>
                  <a:noFill/>
                </a:ln>
                <a:solidFill>
                  <a:srgbClr val="FF0000"/>
                </a:solidFill>
                <a:effectLst/>
                <a:uLnTx/>
                <a:uFillTx/>
                <a:latin typeface="나눔고딕" panose="020D0604000000000000" pitchFamily="50" charset="-127"/>
                <a:ea typeface="나눔고딕" panose="020D0604000000000000" pitchFamily="50" charset="-127"/>
                <a:cs typeface="+mn-cs"/>
              </a:rPr>
              <a:t>회생 및</a:t>
            </a:r>
            <a:r>
              <a:rPr kumimoji="0" lang="en-US" altLang="ko-KR" sz="1500" b="1" i="0" u="none" strike="noStrike" kern="1200" cap="none" spc="0" normalizeH="0" baseline="0" noProof="0" dirty="0">
                <a:ln>
                  <a:noFill/>
                </a:ln>
                <a:solidFill>
                  <a:srgbClr val="FF0000"/>
                </a:solidFill>
                <a:effectLst/>
                <a:uLnTx/>
                <a:uFillTx/>
                <a:latin typeface="나눔고딕" panose="020D0604000000000000" pitchFamily="50" charset="-127"/>
                <a:ea typeface="나눔고딕" panose="020D0604000000000000" pitchFamily="50" charset="-127"/>
                <a:cs typeface="+mn-cs"/>
              </a:rPr>
              <a:t> </a:t>
            </a:r>
            <a:r>
              <a:rPr kumimoji="0" lang="ko-KR" altLang="en-US" sz="1500" b="1" i="0" u="none" strike="noStrike" kern="1200" cap="none" spc="0" normalizeH="0" baseline="0" noProof="0" dirty="0">
                <a:ln>
                  <a:noFill/>
                </a:ln>
                <a:solidFill>
                  <a:srgbClr val="FF0000"/>
                </a:solidFill>
                <a:effectLst/>
                <a:uLnTx/>
                <a:uFillTx/>
                <a:latin typeface="나눔고딕" panose="020D0604000000000000" pitchFamily="50" charset="-127"/>
                <a:ea typeface="나눔고딕" panose="020D0604000000000000" pitchFamily="50" charset="-127"/>
                <a:cs typeface="+mn-cs"/>
              </a:rPr>
              <a:t>채권자에 의한 </a:t>
            </a:r>
            <a:r>
              <a:rPr kumimoji="0" lang="en-US" altLang="ko-KR" sz="1500" b="1" i="0" u="none" strike="noStrike" kern="1200" cap="none" spc="0" normalizeH="0" baseline="0" noProof="0" dirty="0">
                <a:ln>
                  <a:noFill/>
                </a:ln>
                <a:solidFill>
                  <a:srgbClr val="FF0000"/>
                </a:solidFill>
                <a:effectLst/>
                <a:uLnTx/>
                <a:uFillTx/>
                <a:latin typeface="나눔고딕" panose="020D0604000000000000" pitchFamily="50" charset="-127"/>
                <a:ea typeface="나눔고딕" panose="020D0604000000000000" pitchFamily="50" charset="-127"/>
                <a:cs typeface="+mn-cs"/>
              </a:rPr>
              <a:t>(</a:t>
            </a:r>
            <a:r>
              <a:rPr kumimoji="0" lang="ko-KR" altLang="en-US" sz="1500" b="1" i="0" u="none" strike="noStrike" kern="1200" cap="none" spc="0" normalizeH="0" baseline="0" noProof="0" dirty="0">
                <a:ln>
                  <a:noFill/>
                </a:ln>
                <a:solidFill>
                  <a:srgbClr val="FF0000"/>
                </a:solidFill>
                <a:effectLst/>
                <a:uLnTx/>
                <a:uFillTx/>
                <a:latin typeface="나눔고딕" panose="020D0604000000000000" pitchFamily="50" charset="-127"/>
                <a:ea typeface="나눔고딕" panose="020D0604000000000000" pitchFamily="50" charset="-127"/>
                <a:cs typeface="+mn-cs"/>
              </a:rPr>
              <a:t>가</a:t>
            </a:r>
            <a:r>
              <a:rPr kumimoji="0" lang="en-US" altLang="ko-KR" sz="1500" b="1" i="0" u="none" strike="noStrike" kern="1200" cap="none" spc="0" normalizeH="0" baseline="0" noProof="0" dirty="0">
                <a:ln>
                  <a:noFill/>
                </a:ln>
                <a:solidFill>
                  <a:srgbClr val="FF0000"/>
                </a:solidFill>
                <a:effectLst/>
                <a:uLnTx/>
                <a:uFillTx/>
                <a:latin typeface="나눔고딕" panose="020D0604000000000000" pitchFamily="50" charset="-127"/>
                <a:ea typeface="나눔고딕" panose="020D0604000000000000" pitchFamily="50" charset="-127"/>
                <a:cs typeface="+mn-cs"/>
              </a:rPr>
              <a:t>)</a:t>
            </a:r>
            <a:r>
              <a:rPr kumimoji="0" lang="ko-KR" altLang="en-US" sz="1500" b="1" i="0" u="none" strike="noStrike" kern="1200" cap="none" spc="0" normalizeH="0" baseline="0" noProof="0" dirty="0">
                <a:ln>
                  <a:noFill/>
                </a:ln>
                <a:solidFill>
                  <a:srgbClr val="FF0000"/>
                </a:solidFill>
                <a:effectLst/>
                <a:uLnTx/>
                <a:uFillTx/>
                <a:latin typeface="나눔고딕" panose="020D0604000000000000" pitchFamily="50" charset="-127"/>
                <a:ea typeface="나눔고딕" panose="020D0604000000000000" pitchFamily="50" charset="-127"/>
                <a:cs typeface="+mn-cs"/>
              </a:rPr>
              <a:t>압류 등으로부터 안전하게 보호</a:t>
            </a:r>
            <a:endParaRPr kumimoji="0" lang="en-US" altLang="ko-KR" sz="15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endParaRPr>
          </a:p>
        </p:txBody>
      </p:sp>
      <p:grpSp>
        <p:nvGrpSpPr>
          <p:cNvPr id="26" name="Group 10">
            <a:extLst>
              <a:ext uri="{FF2B5EF4-FFF2-40B4-BE49-F238E27FC236}">
                <a16:creationId xmlns:a16="http://schemas.microsoft.com/office/drawing/2014/main" id="{9CAEA699-AFF7-4260-B2D0-A5FC88BCA264}"/>
              </a:ext>
            </a:extLst>
          </p:cNvPr>
          <p:cNvGrpSpPr>
            <a:grpSpLocks/>
          </p:cNvGrpSpPr>
          <p:nvPr/>
        </p:nvGrpSpPr>
        <p:grpSpPr bwMode="auto">
          <a:xfrm>
            <a:off x="2021331" y="3860701"/>
            <a:ext cx="4895851" cy="1347951"/>
            <a:chOff x="1339" y="2205"/>
            <a:chExt cx="3084" cy="895"/>
          </a:xfrm>
        </p:grpSpPr>
        <p:sp>
          <p:nvSpPr>
            <p:cNvPr id="30" name="Rectangle 15">
              <a:extLst>
                <a:ext uri="{FF2B5EF4-FFF2-40B4-BE49-F238E27FC236}">
                  <a16:creationId xmlns:a16="http://schemas.microsoft.com/office/drawing/2014/main" id="{297DED9F-F5DE-44CD-BED6-A8BDF7A2976B}"/>
                </a:ext>
              </a:extLst>
            </p:cNvPr>
            <p:cNvSpPr>
              <a:spLocks noChangeArrowheads="1"/>
            </p:cNvSpPr>
            <p:nvPr/>
          </p:nvSpPr>
          <p:spPr bwMode="auto">
            <a:xfrm>
              <a:off x="3561" y="2205"/>
              <a:ext cx="862" cy="182"/>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1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4) </a:t>
              </a:r>
              <a:r>
                <a:rPr kumimoji="0" lang="ko-KR" altLang="en-US" sz="11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수익 교부</a:t>
              </a:r>
            </a:p>
          </p:txBody>
        </p:sp>
        <p:sp>
          <p:nvSpPr>
            <p:cNvPr id="31" name="Rectangle 16">
              <a:extLst>
                <a:ext uri="{FF2B5EF4-FFF2-40B4-BE49-F238E27FC236}">
                  <a16:creationId xmlns:a16="http://schemas.microsoft.com/office/drawing/2014/main" id="{C24BFD48-74DF-4544-8F95-1F38A23639F7}"/>
                </a:ext>
              </a:extLst>
            </p:cNvPr>
            <p:cNvSpPr>
              <a:spLocks noChangeArrowheads="1"/>
            </p:cNvSpPr>
            <p:nvPr/>
          </p:nvSpPr>
          <p:spPr bwMode="auto">
            <a:xfrm>
              <a:off x="1429" y="2205"/>
              <a:ext cx="816" cy="181"/>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1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1) </a:t>
              </a:r>
              <a:r>
                <a:rPr kumimoji="0" lang="ko-KR" altLang="en-US" sz="11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재산권 이전</a:t>
              </a:r>
            </a:p>
          </p:txBody>
        </p:sp>
        <p:cxnSp>
          <p:nvCxnSpPr>
            <p:cNvPr id="32" name="AutoShape 17">
              <a:extLst>
                <a:ext uri="{FF2B5EF4-FFF2-40B4-BE49-F238E27FC236}">
                  <a16:creationId xmlns:a16="http://schemas.microsoft.com/office/drawing/2014/main" id="{457F121E-B974-45A0-B5EE-4F52D9E262DB}"/>
                </a:ext>
              </a:extLst>
            </p:cNvPr>
            <p:cNvCxnSpPr>
              <a:cxnSpLocks noChangeShapeType="1"/>
            </p:cNvCxnSpPr>
            <p:nvPr/>
          </p:nvCxnSpPr>
          <p:spPr bwMode="auto">
            <a:xfrm>
              <a:off x="1339" y="2386"/>
              <a:ext cx="1133" cy="0"/>
            </a:xfrm>
            <a:prstGeom prst="straightConnector1">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 name="AutoShape 18">
              <a:extLst>
                <a:ext uri="{FF2B5EF4-FFF2-40B4-BE49-F238E27FC236}">
                  <a16:creationId xmlns:a16="http://schemas.microsoft.com/office/drawing/2014/main" id="{AB995F20-C269-4171-BD95-BC3533B05BD6}"/>
                </a:ext>
              </a:extLst>
            </p:cNvPr>
            <p:cNvCxnSpPr>
              <a:cxnSpLocks noChangeShapeType="1"/>
            </p:cNvCxnSpPr>
            <p:nvPr/>
          </p:nvCxnSpPr>
          <p:spPr bwMode="auto">
            <a:xfrm>
              <a:off x="3333" y="2386"/>
              <a:ext cx="1089" cy="0"/>
            </a:xfrm>
            <a:prstGeom prst="straightConnector1">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AutoShape 19">
              <a:extLst>
                <a:ext uri="{FF2B5EF4-FFF2-40B4-BE49-F238E27FC236}">
                  <a16:creationId xmlns:a16="http://schemas.microsoft.com/office/drawing/2014/main" id="{89246993-8B5A-4A6C-AC68-4555D7189BF9}"/>
                </a:ext>
              </a:extLst>
            </p:cNvPr>
            <p:cNvCxnSpPr>
              <a:cxnSpLocks noChangeShapeType="1"/>
            </p:cNvCxnSpPr>
            <p:nvPr/>
          </p:nvCxnSpPr>
          <p:spPr bwMode="auto">
            <a:xfrm rot="16200000" flipH="1">
              <a:off x="2710" y="2837"/>
              <a:ext cx="524" cy="1"/>
            </a:xfrm>
            <a:prstGeom prst="bentConnector3">
              <a:avLst>
                <a:gd name="adj1" fmla="val 50190"/>
              </a:avLst>
            </a:prstGeom>
            <a:noFill/>
            <a:ln w="9525">
              <a:solidFill>
                <a:schemeClr val="tx1"/>
              </a:solidFill>
              <a:miter lim="800000"/>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AutoShape 20">
              <a:extLst>
                <a:ext uri="{FF2B5EF4-FFF2-40B4-BE49-F238E27FC236}">
                  <a16:creationId xmlns:a16="http://schemas.microsoft.com/office/drawing/2014/main" id="{D628ABF7-C405-4C36-94F0-755050E3AA37}"/>
                </a:ext>
              </a:extLst>
            </p:cNvPr>
            <p:cNvCxnSpPr>
              <a:cxnSpLocks noChangeShapeType="1"/>
            </p:cNvCxnSpPr>
            <p:nvPr/>
          </p:nvCxnSpPr>
          <p:spPr bwMode="auto">
            <a:xfrm rot="5400000" flipH="1">
              <a:off x="2528" y="2837"/>
              <a:ext cx="524" cy="1"/>
            </a:xfrm>
            <a:prstGeom prst="bentConnector3">
              <a:avLst>
                <a:gd name="adj1" fmla="val 49620"/>
              </a:avLst>
            </a:prstGeom>
            <a:noFill/>
            <a:ln w="9525">
              <a:solidFill>
                <a:schemeClr val="tx1"/>
              </a:solidFill>
              <a:miter lim="800000"/>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7" name="Rectangle 21">
              <a:extLst>
                <a:ext uri="{FF2B5EF4-FFF2-40B4-BE49-F238E27FC236}">
                  <a16:creationId xmlns:a16="http://schemas.microsoft.com/office/drawing/2014/main" id="{EB88CD92-9250-479B-9C3A-F07A623153C6}"/>
                </a:ext>
              </a:extLst>
            </p:cNvPr>
            <p:cNvSpPr>
              <a:spLocks noChangeArrowheads="1"/>
            </p:cNvSpPr>
            <p:nvPr/>
          </p:nvSpPr>
          <p:spPr bwMode="auto">
            <a:xfrm>
              <a:off x="3016" y="2704"/>
              <a:ext cx="725" cy="181"/>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1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2) </a:t>
              </a:r>
              <a:r>
                <a:rPr kumimoji="0" lang="ko-KR" altLang="en-US" sz="11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관리</a:t>
              </a:r>
              <a:r>
                <a:rPr kumimoji="0" lang="en-US" altLang="ko-KR" sz="11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1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처분 등</a:t>
              </a:r>
            </a:p>
          </p:txBody>
        </p:sp>
        <p:sp>
          <p:nvSpPr>
            <p:cNvPr id="38" name="Rectangle 22">
              <a:extLst>
                <a:ext uri="{FF2B5EF4-FFF2-40B4-BE49-F238E27FC236}">
                  <a16:creationId xmlns:a16="http://schemas.microsoft.com/office/drawing/2014/main" id="{C0CA28A2-28A4-42CF-894B-97D8AC59D7D5}"/>
                </a:ext>
              </a:extLst>
            </p:cNvPr>
            <p:cNvSpPr>
              <a:spLocks noChangeArrowheads="1"/>
            </p:cNvSpPr>
            <p:nvPr/>
          </p:nvSpPr>
          <p:spPr bwMode="auto">
            <a:xfrm>
              <a:off x="2154" y="2704"/>
              <a:ext cx="589" cy="181"/>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1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3) </a:t>
              </a:r>
              <a:r>
                <a:rPr kumimoji="0" lang="ko-KR" altLang="en-US" sz="11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수익 발생</a:t>
              </a:r>
            </a:p>
          </p:txBody>
        </p:sp>
      </p:grpSp>
      <p:sp>
        <p:nvSpPr>
          <p:cNvPr id="39" name="AutoShape 5">
            <a:extLst>
              <a:ext uri="{FF2B5EF4-FFF2-40B4-BE49-F238E27FC236}">
                <a16:creationId xmlns:a16="http://schemas.microsoft.com/office/drawing/2014/main" id="{8E1A89C7-BD9F-4E5C-9FA2-44F4D14D48B6}"/>
              </a:ext>
            </a:extLst>
          </p:cNvPr>
          <p:cNvSpPr>
            <a:spLocks noChangeArrowheads="1"/>
          </p:cNvSpPr>
          <p:nvPr/>
        </p:nvSpPr>
        <p:spPr bwMode="auto">
          <a:xfrm flipH="1">
            <a:off x="6126032" y="5084935"/>
            <a:ext cx="1799531" cy="1228852"/>
          </a:xfrm>
          <a:prstGeom prst="roundRect">
            <a:avLst>
              <a:gd name="adj" fmla="val 16667"/>
            </a:avLst>
          </a:prstGeom>
          <a:ln>
            <a:headEnd/>
            <a:tailEnd/>
          </a:ln>
        </p:spPr>
        <p:style>
          <a:lnRef idx="2">
            <a:schemeClr val="accent3"/>
          </a:lnRef>
          <a:fillRef idx="1">
            <a:schemeClr val="lt1"/>
          </a:fillRef>
          <a:effectRef idx="0">
            <a:schemeClr val="accent3"/>
          </a:effectRef>
          <a:fontRef idx="minor">
            <a:schemeClr val="dk1"/>
          </a:fontRef>
        </p:style>
        <p:txBody>
          <a:bodyPr wrap="none" anchor="ct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200" b="1" i="0" u="none" strike="noStrike" kern="1200" cap="none" spc="0" normalizeH="0" baseline="0" noProof="0" dirty="0">
                <a:ln>
                  <a:noFill/>
                </a:ln>
                <a:solidFill>
                  <a:schemeClr val="tx1"/>
                </a:solidFill>
                <a:effectLst/>
                <a:uLnTx/>
                <a:uFillTx/>
                <a:latin typeface="맑은 고딕" panose="020B0503020000020004" pitchFamily="50" charset="-127"/>
                <a:ea typeface="맑은 고딕" panose="020B0503020000020004" pitchFamily="50" charset="-127"/>
                <a:cs typeface="+mn-cs"/>
              </a:rPr>
              <a:t>① </a:t>
            </a:r>
            <a:r>
              <a:rPr kumimoji="0" lang="ko-KR" altLang="en-US" sz="1200" b="1" i="0" u="none" strike="noStrike" kern="1200" cap="none" spc="0" normalizeH="0" baseline="0" noProof="0" dirty="0">
                <a:ln>
                  <a:noFill/>
                </a:ln>
                <a:solidFill>
                  <a:schemeClr val="tx1"/>
                </a:solidFill>
                <a:effectLst/>
                <a:uLnTx/>
                <a:uFillTx/>
                <a:latin typeface="맑은 고딕" panose="020B0503020000020004" pitchFamily="50" charset="-127"/>
                <a:ea typeface="맑은 고딕" panose="020B0503020000020004" pitchFamily="50" charset="-127"/>
                <a:cs typeface="+mn-cs"/>
              </a:rPr>
              <a:t>금전</a:t>
            </a:r>
            <a:r>
              <a:rPr kumimoji="0" lang="en-US" altLang="ko-KR" sz="1200" b="1" i="0" u="none" strike="noStrike" kern="1200" cap="none" spc="0" normalizeH="0" baseline="0" noProof="0" dirty="0">
                <a:ln>
                  <a:noFill/>
                </a:ln>
                <a:solidFill>
                  <a:schemeClr val="tx1"/>
                </a:solidFill>
                <a:effectLst/>
                <a:uLnTx/>
                <a:uFillTx/>
                <a:latin typeface="맑은 고딕" panose="020B0503020000020004" pitchFamily="50" charset="-127"/>
                <a:ea typeface="맑은 고딕" panose="020B0503020000020004" pitchFamily="50" charset="-127"/>
                <a:cs typeface="+mn-cs"/>
              </a:rPr>
              <a:t>, ② </a:t>
            </a:r>
            <a:r>
              <a:rPr kumimoji="0" lang="ko-KR" altLang="en-US" sz="1200" b="1" i="0" u="none" strike="noStrike" kern="1200" cap="none" spc="0" normalizeH="0" baseline="0" noProof="0" dirty="0">
                <a:ln>
                  <a:noFill/>
                </a:ln>
                <a:solidFill>
                  <a:schemeClr val="tx1"/>
                </a:solidFill>
                <a:effectLst/>
                <a:uLnTx/>
                <a:uFillTx/>
                <a:latin typeface="맑은 고딕" panose="020B0503020000020004" pitchFamily="50" charset="-127"/>
                <a:ea typeface="맑은 고딕" panose="020B0503020000020004" pitchFamily="50" charset="-127"/>
                <a:cs typeface="+mn-cs"/>
              </a:rPr>
              <a:t>유가증권</a:t>
            </a: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ko-KR" altLang="en-US" sz="1400" b="1" i="0" u="sng" strike="noStrike" kern="1200" cap="none" spc="0" normalizeH="0" baseline="0" noProof="0" dirty="0">
                <a:ln>
                  <a:noFill/>
                </a:ln>
                <a:solidFill>
                  <a:srgbClr val="FF0000"/>
                </a:solidFill>
                <a:effectLst/>
                <a:uLnTx/>
                <a:uFillTx/>
                <a:latin typeface="맑은 고딕" panose="020B0503020000020004" pitchFamily="50" charset="-127"/>
                <a:ea typeface="맑은 고딕" panose="020B0503020000020004" pitchFamily="50" charset="-127"/>
                <a:cs typeface="+mn-cs"/>
              </a:rPr>
              <a:t>③ </a:t>
            </a:r>
            <a:r>
              <a:rPr kumimoji="0" lang="ko-KR" altLang="en-US" sz="1400" b="1" i="0" u="sng" strike="noStrike" kern="1200" cap="none" spc="0" normalizeH="0" baseline="0" noProof="0" dirty="0">
                <a:ln>
                  <a:noFill/>
                </a:ln>
                <a:solidFill>
                  <a:srgbClr val="FF0000"/>
                </a:solidFill>
                <a:effectLst/>
                <a:highlight>
                  <a:srgbClr val="FFFF00"/>
                </a:highlight>
                <a:uLnTx/>
                <a:uFillTx/>
                <a:latin typeface="맑은 고딕" panose="020B0503020000020004" pitchFamily="50" charset="-127"/>
                <a:ea typeface="맑은 고딕" panose="020B0503020000020004" pitchFamily="50" charset="-127"/>
                <a:cs typeface="+mn-cs"/>
              </a:rPr>
              <a:t>금전채권</a:t>
            </a:r>
            <a:r>
              <a:rPr kumimoji="0" lang="en-US" altLang="ko-KR" sz="1200" b="1" i="0" u="none" strike="noStrike" kern="1200" cap="none" spc="0" normalizeH="0" baseline="0" noProof="0" dirty="0">
                <a:ln>
                  <a:noFill/>
                </a:ln>
                <a:solidFill>
                  <a:srgbClr val="FF0000"/>
                </a:solidFill>
                <a:effectLst/>
                <a:uLnTx/>
                <a:uFillTx/>
                <a:latin typeface="맑은 고딕" panose="020B0503020000020004" pitchFamily="50" charset="-127"/>
                <a:ea typeface="맑은 고딕" panose="020B0503020000020004" pitchFamily="50" charset="-127"/>
                <a:cs typeface="+mn-cs"/>
              </a:rPr>
              <a:t>, </a:t>
            </a:r>
            <a:r>
              <a:rPr kumimoji="0" lang="en-US" altLang="ko-KR" sz="1200" b="1" i="0" u="none" strike="noStrike" kern="1200" cap="none" spc="0" normalizeH="0" baseline="0" noProof="0" dirty="0">
                <a:ln>
                  <a:noFill/>
                </a:ln>
                <a:solidFill>
                  <a:schemeClr val="tx1"/>
                </a:solidFill>
                <a:effectLst/>
                <a:uLnTx/>
                <a:uFillTx/>
                <a:latin typeface="맑은 고딕" panose="020B0503020000020004" pitchFamily="50" charset="-127"/>
                <a:ea typeface="맑은 고딕" panose="020B0503020000020004" pitchFamily="50" charset="-127"/>
                <a:cs typeface="+mn-cs"/>
              </a:rPr>
              <a:t>④ </a:t>
            </a:r>
            <a:r>
              <a:rPr kumimoji="0" lang="ko-KR" altLang="en-US" sz="1200" b="1" i="0" u="none" strike="noStrike" kern="1200" cap="none" spc="0" normalizeH="0" baseline="0" noProof="0" dirty="0">
                <a:ln>
                  <a:noFill/>
                </a:ln>
                <a:solidFill>
                  <a:schemeClr val="tx1"/>
                </a:solidFill>
                <a:effectLst/>
                <a:uLnTx/>
                <a:uFillTx/>
                <a:latin typeface="맑은 고딕" panose="020B0503020000020004" pitchFamily="50" charset="-127"/>
                <a:ea typeface="맑은 고딕" panose="020B0503020000020004" pitchFamily="50" charset="-127"/>
                <a:cs typeface="+mn-cs"/>
              </a:rPr>
              <a:t>동산</a:t>
            </a:r>
            <a:r>
              <a:rPr kumimoji="0" lang="en-US" altLang="ko-KR" sz="1200" b="1" i="0" u="none" strike="noStrike" kern="1200" cap="none" spc="0" normalizeH="0" baseline="0" noProof="0" dirty="0">
                <a:ln>
                  <a:noFill/>
                </a:ln>
                <a:solidFill>
                  <a:schemeClr val="tx1"/>
                </a:solidFill>
                <a:effectLst/>
                <a:uLnTx/>
                <a:uFillTx/>
                <a:latin typeface="맑은 고딕" panose="020B0503020000020004" pitchFamily="50" charset="-127"/>
                <a:ea typeface="맑은 고딕" panose="020B0503020000020004" pitchFamily="50" charset="-127"/>
                <a:cs typeface="+mn-cs"/>
              </a:rPr>
              <a:t>,</a:t>
            </a: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200" b="1" i="0" u="none" strike="noStrike" kern="1200" cap="none" spc="0" normalizeH="0" baseline="0" noProof="0" dirty="0">
                <a:ln>
                  <a:noFill/>
                </a:ln>
                <a:solidFill>
                  <a:schemeClr val="tx1"/>
                </a:solidFill>
                <a:effectLst/>
                <a:uLnTx/>
                <a:uFillTx/>
                <a:latin typeface="맑은 고딕" panose="020B0503020000020004" pitchFamily="50" charset="-127"/>
                <a:ea typeface="맑은 고딕" panose="020B0503020000020004" pitchFamily="50" charset="-127"/>
                <a:cs typeface="+mn-cs"/>
              </a:rPr>
              <a:t>⑤ </a:t>
            </a:r>
            <a:r>
              <a:rPr kumimoji="0" lang="ko-KR" altLang="en-US" sz="1200" b="1" i="0" u="none" strike="noStrike" kern="1200" cap="none" spc="0" normalizeH="0" baseline="0" noProof="0" dirty="0">
                <a:ln>
                  <a:noFill/>
                </a:ln>
                <a:solidFill>
                  <a:schemeClr val="tx1"/>
                </a:solidFill>
                <a:effectLst/>
                <a:uLnTx/>
                <a:uFillTx/>
                <a:latin typeface="맑은 고딕" panose="020B0503020000020004" pitchFamily="50" charset="-127"/>
                <a:ea typeface="맑은 고딕" panose="020B0503020000020004" pitchFamily="50" charset="-127"/>
                <a:cs typeface="+mn-cs"/>
              </a:rPr>
              <a:t>토지와 그 정착물</a:t>
            </a:r>
            <a:r>
              <a:rPr kumimoji="0" lang="en-US" altLang="ko-KR" sz="1200" b="1" i="0" u="none" strike="noStrike" kern="1200" cap="none" spc="0" normalizeH="0" baseline="0" noProof="0" dirty="0">
                <a:ln>
                  <a:noFill/>
                </a:ln>
                <a:solidFill>
                  <a:schemeClr val="tx1"/>
                </a:solidFill>
                <a:effectLst/>
                <a:uLnTx/>
                <a:uFillTx/>
                <a:latin typeface="맑은 고딕" panose="020B0503020000020004" pitchFamily="50" charset="-127"/>
                <a:ea typeface="맑은 고딕" panose="020B0503020000020004" pitchFamily="50" charset="-127"/>
                <a:cs typeface="+mn-cs"/>
              </a:rPr>
              <a:t>,</a:t>
            </a: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200" b="1" i="0" u="none" strike="noStrike" kern="1200" cap="none" spc="0" normalizeH="0" baseline="0" noProof="0" dirty="0">
                <a:ln>
                  <a:noFill/>
                </a:ln>
                <a:solidFill>
                  <a:schemeClr val="tx1"/>
                </a:solidFill>
                <a:effectLst/>
                <a:uLnTx/>
                <a:uFillTx/>
                <a:latin typeface="맑은 고딕" panose="020B0503020000020004" pitchFamily="50" charset="-127"/>
                <a:ea typeface="맑은 고딕" panose="020B0503020000020004" pitchFamily="50" charset="-127"/>
                <a:cs typeface="+mn-cs"/>
              </a:rPr>
              <a:t>⑥ </a:t>
            </a:r>
            <a:r>
              <a:rPr kumimoji="0" lang="ko-KR" altLang="en-US" sz="1200" b="1" i="0" u="none" strike="noStrike" kern="1200" cap="none" spc="0" normalizeH="0" baseline="0" noProof="0" dirty="0">
                <a:ln>
                  <a:noFill/>
                </a:ln>
                <a:solidFill>
                  <a:schemeClr val="tx1"/>
                </a:solidFill>
                <a:effectLst/>
                <a:uLnTx/>
                <a:uFillTx/>
                <a:latin typeface="맑은 고딕" panose="020B0503020000020004" pitchFamily="50" charset="-127"/>
                <a:ea typeface="맑은 고딕" panose="020B0503020000020004" pitchFamily="50" charset="-127"/>
                <a:cs typeface="+mn-cs"/>
              </a:rPr>
              <a:t>지상권</a:t>
            </a:r>
            <a:r>
              <a:rPr kumimoji="0" lang="en-US" altLang="ko-KR" sz="1200" b="1" i="0" u="none" strike="noStrike" kern="1200" cap="none" spc="0" normalizeH="0" baseline="0" noProof="0" dirty="0">
                <a:ln>
                  <a:noFill/>
                </a:ln>
                <a:solidFill>
                  <a:schemeClr val="tx1"/>
                </a:solidFill>
                <a:effectLst/>
                <a:uLnTx/>
                <a:uFillTx/>
                <a:latin typeface="맑은 고딕" panose="020B0503020000020004" pitchFamily="50" charset="-127"/>
                <a:ea typeface="맑은 고딕" panose="020B0503020000020004" pitchFamily="50" charset="-127"/>
                <a:cs typeface="+mn-cs"/>
              </a:rPr>
              <a:t>, </a:t>
            </a:r>
            <a:r>
              <a:rPr kumimoji="0" lang="ko-KR" altLang="en-US" sz="1200" b="1" i="0" u="none" strike="noStrike" kern="1200" cap="none" spc="0" normalizeH="0" baseline="0" noProof="0" dirty="0">
                <a:ln>
                  <a:noFill/>
                </a:ln>
                <a:solidFill>
                  <a:schemeClr val="tx1"/>
                </a:solidFill>
                <a:effectLst/>
                <a:uLnTx/>
                <a:uFillTx/>
                <a:latin typeface="맑은 고딕" panose="020B0503020000020004" pitchFamily="50" charset="-127"/>
                <a:ea typeface="맑은 고딕" panose="020B0503020000020004" pitchFamily="50" charset="-127"/>
                <a:cs typeface="+mn-cs"/>
              </a:rPr>
              <a:t>전세권 및</a:t>
            </a: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ko-KR" altLang="en-US" sz="1200" b="1" i="0" u="none" strike="noStrike" kern="1200" cap="none" spc="0" normalizeH="0" baseline="0" noProof="0" dirty="0">
                <a:ln>
                  <a:noFill/>
                </a:ln>
                <a:solidFill>
                  <a:schemeClr val="tx1"/>
                </a:solidFill>
                <a:effectLst/>
                <a:uLnTx/>
                <a:uFillTx/>
                <a:latin typeface="맑은 고딕" panose="020B0503020000020004" pitchFamily="50" charset="-127"/>
                <a:ea typeface="맑은 고딕" panose="020B0503020000020004" pitchFamily="50" charset="-127"/>
                <a:cs typeface="+mn-cs"/>
              </a:rPr>
              <a:t>    토지의 임차권</a:t>
            </a: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ko-KR" altLang="en-US" sz="1200" b="1" i="0" u="none" strike="noStrike" kern="1200" cap="none" spc="0" normalizeH="0" baseline="0" noProof="0" dirty="0">
                <a:ln>
                  <a:noFill/>
                </a:ln>
                <a:solidFill>
                  <a:schemeClr val="tx1"/>
                </a:solidFill>
                <a:effectLst/>
                <a:uLnTx/>
                <a:uFillTx/>
                <a:latin typeface="맑은 고딕" panose="020B0503020000020004" pitchFamily="50" charset="-127"/>
                <a:ea typeface="맑은 고딕" panose="020B0503020000020004" pitchFamily="50" charset="-127"/>
                <a:cs typeface="+mn-cs"/>
              </a:rPr>
              <a:t>⑦ 지적재산권</a:t>
            </a:r>
          </a:p>
        </p:txBody>
      </p:sp>
      <p:sp>
        <p:nvSpPr>
          <p:cNvPr id="40" name="Rectangle 16">
            <a:extLst>
              <a:ext uri="{FF2B5EF4-FFF2-40B4-BE49-F238E27FC236}">
                <a16:creationId xmlns:a16="http://schemas.microsoft.com/office/drawing/2014/main" id="{EA7D74F2-3174-4492-A09B-B8565F3C3DE7}"/>
              </a:ext>
            </a:extLst>
          </p:cNvPr>
          <p:cNvSpPr>
            <a:spLocks noChangeArrowheads="1"/>
          </p:cNvSpPr>
          <p:nvPr/>
        </p:nvSpPr>
        <p:spPr bwMode="auto">
          <a:xfrm>
            <a:off x="3810802" y="3895363"/>
            <a:ext cx="1522476" cy="445416"/>
          </a:xfrm>
          <a:prstGeom prst="rect">
            <a:avLst/>
          </a:prstGeom>
          <a:solidFill>
            <a:srgbClr val="4899E2"/>
          </a:solidFill>
          <a:ln>
            <a:noFill/>
            <a:headEnd/>
            <a:tailEnd/>
          </a:ln>
          <a:effectLst>
            <a:outerShdw blurRad="40000" dist="23000" dir="5400000" rotWithShape="0">
              <a:srgbClr val="000000">
                <a:alpha val="35000"/>
              </a:srgbClr>
            </a:outerShdw>
            <a:softEdge rad="431800"/>
          </a:effectLst>
          <a:scene3d>
            <a:camera prst="orthographicFront">
              <a:rot lat="0" lon="0" rev="0"/>
            </a:camera>
            <a:lightRig rig="threePt" dir="t">
              <a:rot lat="0" lon="0" rev="1200000"/>
            </a:lightRig>
          </a:scene3d>
          <a:sp3d>
            <a:bevelT w="63500" h="25400"/>
          </a:sp3d>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o-KR" altLang="en-US" sz="1500" b="1" i="0" u="none" strike="noStrike" kern="0" cap="none" spc="0" normalizeH="0" baseline="0" noProof="0" dirty="0">
                <a:ln>
                  <a:noFill/>
                </a:ln>
                <a:solidFill>
                  <a:srgbClr val="FFFF00"/>
                </a:solidFill>
                <a:effectLst/>
                <a:uLnTx/>
                <a:uFillTx/>
                <a:latin typeface="맑은 고딕"/>
                <a:ea typeface="맑은 고딕" panose="020B0503020000020004" pitchFamily="50" charset="-127"/>
                <a:cs typeface="+mn-cs"/>
              </a:rPr>
              <a:t>수 탁 자</a:t>
            </a:r>
            <a:r>
              <a:rPr kumimoji="0" lang="ko-KR" altLang="en-US" sz="15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 </a:t>
            </a:r>
          </a:p>
        </p:txBody>
      </p:sp>
      <p:sp>
        <p:nvSpPr>
          <p:cNvPr id="41" name="Rectangle 16">
            <a:extLst>
              <a:ext uri="{FF2B5EF4-FFF2-40B4-BE49-F238E27FC236}">
                <a16:creationId xmlns:a16="http://schemas.microsoft.com/office/drawing/2014/main" id="{275861C4-DB84-4823-B254-2AA063507A51}"/>
              </a:ext>
            </a:extLst>
          </p:cNvPr>
          <p:cNvSpPr>
            <a:spLocks noChangeArrowheads="1"/>
          </p:cNvSpPr>
          <p:nvPr/>
        </p:nvSpPr>
        <p:spPr bwMode="auto">
          <a:xfrm>
            <a:off x="3822397" y="5300959"/>
            <a:ext cx="1366865" cy="442796"/>
          </a:xfrm>
          <a:prstGeom prst="rect">
            <a:avLst/>
          </a:prstGeom>
          <a:solidFill>
            <a:srgbClr val="9BBB59">
              <a:lumMod val="75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marL="0" marR="0" lvl="0" indent="0" algn="ctr" defTabSz="914400" rtl="0" eaLnBrk="0" fontAlgn="auto" latinLnBrk="0" hangingPunct="0">
              <a:lnSpc>
                <a:spcPct val="90000"/>
              </a:lnSpc>
              <a:spcBef>
                <a:spcPts val="0"/>
              </a:spcBef>
              <a:spcAft>
                <a:spcPts val="0"/>
              </a:spcAft>
              <a:buClrTx/>
              <a:buSzTx/>
              <a:buFontTx/>
              <a:buNone/>
              <a:tabLst/>
              <a:defRPr/>
            </a:pPr>
            <a:r>
              <a:rPr kumimoji="0" lang="ko-KR" altLang="en-US" sz="1400" b="1" i="0" u="none" strike="noStrike" kern="0" cap="none" spc="0" normalizeH="0" baseline="0" noProof="0" dirty="0">
                <a:ln>
                  <a:noFill/>
                </a:ln>
                <a:solidFill>
                  <a:prstClr val="white"/>
                </a:solidFill>
                <a:effectLst/>
                <a:uLnTx/>
                <a:uFillTx/>
                <a:latin typeface="맑은 고딕"/>
                <a:ea typeface="맑은 고딕" panose="020B0503020000020004" pitchFamily="50" charset="-127"/>
                <a:cs typeface="+mn-cs"/>
              </a:rPr>
              <a:t>신탁재산</a:t>
            </a:r>
            <a:endParaRPr kumimoji="0" lang="en-US" altLang="ko-KR" sz="1400" b="1" i="0" u="none" strike="noStrike" kern="0" cap="none" spc="0" normalizeH="0" baseline="0" noProof="0" dirty="0">
              <a:ln>
                <a:noFill/>
              </a:ln>
              <a:solidFill>
                <a:prstClr val="white"/>
              </a:solidFill>
              <a:effectLst/>
              <a:uLnTx/>
              <a:uFillTx/>
              <a:latin typeface="맑은 고딕"/>
              <a:ea typeface="맑은 고딕" panose="020B0503020000020004" pitchFamily="50" charset="-127"/>
              <a:cs typeface="+mn-cs"/>
            </a:endParaRPr>
          </a:p>
        </p:txBody>
      </p:sp>
      <p:cxnSp>
        <p:nvCxnSpPr>
          <p:cNvPr id="42" name="AutoShape 18">
            <a:extLst>
              <a:ext uri="{FF2B5EF4-FFF2-40B4-BE49-F238E27FC236}">
                <a16:creationId xmlns:a16="http://schemas.microsoft.com/office/drawing/2014/main" id="{92E43785-2866-4945-979B-B46909996015}"/>
              </a:ext>
            </a:extLst>
          </p:cNvPr>
          <p:cNvCxnSpPr>
            <a:cxnSpLocks noChangeShapeType="1"/>
          </p:cNvCxnSpPr>
          <p:nvPr/>
        </p:nvCxnSpPr>
        <p:spPr bwMode="auto">
          <a:xfrm flipV="1">
            <a:off x="5189262" y="5516117"/>
            <a:ext cx="936104" cy="7593"/>
          </a:xfrm>
          <a:prstGeom prst="straightConnector1">
            <a:avLst/>
          </a:prstGeom>
          <a:noFill/>
          <a:ln w="19050">
            <a:solidFill>
              <a:srgbClr val="FF0000"/>
            </a:solidFill>
            <a:prstDash val="sysDash"/>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4" name="직사각형 43">
            <a:extLst>
              <a:ext uri="{FF2B5EF4-FFF2-40B4-BE49-F238E27FC236}">
                <a16:creationId xmlns:a16="http://schemas.microsoft.com/office/drawing/2014/main" id="{E18D66BA-83E5-4FCD-913B-A21EFC61F053}"/>
              </a:ext>
            </a:extLst>
          </p:cNvPr>
          <p:cNvSpPr/>
          <p:nvPr/>
        </p:nvSpPr>
        <p:spPr>
          <a:xfrm>
            <a:off x="251520" y="3716686"/>
            <a:ext cx="8642350" cy="2736304"/>
          </a:xfrm>
          <a:prstGeom prst="rect">
            <a:avLst/>
          </a:prstGeom>
          <a:noFill/>
          <a:ln w="9525" cap="flat" cmpd="sng" algn="ctr">
            <a:solidFill>
              <a:sysClr val="window" lastClr="FFFFFF">
                <a:lumMod val="7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맑은 고딕"/>
              <a:ea typeface="맑은 고딕" panose="020B0503020000020004" pitchFamily="50" charset="-127"/>
              <a:cs typeface="+mn-cs"/>
            </a:endParaRPr>
          </a:p>
        </p:txBody>
      </p:sp>
      <p:sp>
        <p:nvSpPr>
          <p:cNvPr id="45" name="모서리가 둥근 직사각형 1">
            <a:extLst>
              <a:ext uri="{FF2B5EF4-FFF2-40B4-BE49-F238E27FC236}">
                <a16:creationId xmlns:a16="http://schemas.microsoft.com/office/drawing/2014/main" id="{D6FBC5F2-BB10-4BCD-B0E1-CC973193836C}"/>
              </a:ext>
            </a:extLst>
          </p:cNvPr>
          <p:cNvSpPr/>
          <p:nvPr/>
        </p:nvSpPr>
        <p:spPr bwMode="auto">
          <a:xfrm>
            <a:off x="615377" y="3860702"/>
            <a:ext cx="1436343" cy="503959"/>
          </a:xfrm>
          <a:prstGeom prst="roundRect">
            <a:avLst>
              <a:gd name="adj" fmla="val 50000"/>
            </a:avLst>
          </a:prstGeom>
          <a:solidFill>
            <a:srgbClr val="4899E2"/>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rtlCol="0" anchor="ctr"/>
          <a:lstStyle/>
          <a:p>
            <a:pPr marL="0" marR="0" lvl="0" indent="0" algn="ctr" defTabSz="914400" rtl="0" eaLnBrk="0" fontAlgn="auto" latinLnBrk="0" hangingPunct="0">
              <a:lnSpc>
                <a:spcPct val="90000"/>
              </a:lnSpc>
              <a:spcBef>
                <a:spcPts val="0"/>
              </a:spcBef>
              <a:spcAft>
                <a:spcPts val="0"/>
              </a:spcAft>
              <a:buClrTx/>
              <a:buSzTx/>
              <a:buFontTx/>
              <a:buNone/>
              <a:tabLst/>
              <a:defRPr/>
            </a:pPr>
            <a:r>
              <a:rPr kumimoji="0" lang="ko-KR" altLang="en-US" sz="1300" b="1" i="0" u="none" strike="noStrike" kern="0" cap="none" spc="0" normalizeH="0" baseline="0" noProof="0" dirty="0">
                <a:ln>
                  <a:noFill/>
                </a:ln>
                <a:solidFill>
                  <a:prstClr val="white"/>
                </a:solidFill>
                <a:effectLst/>
                <a:uLnTx/>
                <a:uFillTx/>
                <a:latin typeface="맑은 고딕"/>
                <a:ea typeface="맑은 고딕" panose="020B0503020000020004" pitchFamily="50" charset="-127"/>
                <a:cs typeface="+mn-cs"/>
              </a:rPr>
              <a:t>위 탁 자 </a:t>
            </a:r>
          </a:p>
        </p:txBody>
      </p:sp>
      <p:sp>
        <p:nvSpPr>
          <p:cNvPr id="46" name="모서리가 둥근 직사각형 23">
            <a:extLst>
              <a:ext uri="{FF2B5EF4-FFF2-40B4-BE49-F238E27FC236}">
                <a16:creationId xmlns:a16="http://schemas.microsoft.com/office/drawing/2014/main" id="{8605E3C6-D429-438C-85D6-319F439E1E62}"/>
              </a:ext>
            </a:extLst>
          </p:cNvPr>
          <p:cNvSpPr/>
          <p:nvPr/>
        </p:nvSpPr>
        <p:spPr bwMode="auto">
          <a:xfrm>
            <a:off x="6952081" y="3860702"/>
            <a:ext cx="1436343" cy="503959"/>
          </a:xfrm>
          <a:prstGeom prst="roundRect">
            <a:avLst>
              <a:gd name="adj" fmla="val 50000"/>
            </a:avLst>
          </a:prstGeom>
          <a:solidFill>
            <a:srgbClr val="4899E2"/>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rtlCol="0" anchor="ctr"/>
          <a:lstStyle/>
          <a:p>
            <a:pPr marL="0" marR="0" lvl="0" indent="0" algn="ctr" defTabSz="914400" rtl="0" eaLnBrk="0" fontAlgn="auto" latinLnBrk="0" hangingPunct="0">
              <a:lnSpc>
                <a:spcPct val="90000"/>
              </a:lnSpc>
              <a:spcBef>
                <a:spcPts val="0"/>
              </a:spcBef>
              <a:spcAft>
                <a:spcPts val="0"/>
              </a:spcAft>
              <a:buClrTx/>
              <a:buSzTx/>
              <a:buFontTx/>
              <a:buNone/>
              <a:tabLst/>
              <a:defRPr/>
            </a:pPr>
            <a:r>
              <a:rPr kumimoji="0" lang="ko-KR" altLang="en-US" sz="1300" b="1" i="0" u="none" strike="noStrike" kern="0" cap="none" spc="0" normalizeH="0" baseline="0" noProof="0" dirty="0">
                <a:ln>
                  <a:noFill/>
                </a:ln>
                <a:solidFill>
                  <a:prstClr val="white"/>
                </a:solidFill>
                <a:effectLst/>
                <a:uLnTx/>
                <a:uFillTx/>
                <a:latin typeface="맑은 고딕"/>
                <a:ea typeface="맑은 고딕" panose="020B0503020000020004" pitchFamily="50" charset="-127"/>
                <a:cs typeface="+mn-cs"/>
              </a:rPr>
              <a:t>수 익 자 </a:t>
            </a:r>
          </a:p>
        </p:txBody>
      </p:sp>
      <p:sp>
        <p:nvSpPr>
          <p:cNvPr id="47" name="직사각형 46">
            <a:extLst>
              <a:ext uri="{FF2B5EF4-FFF2-40B4-BE49-F238E27FC236}">
                <a16:creationId xmlns:a16="http://schemas.microsoft.com/office/drawing/2014/main" id="{A26A80E4-BDF6-4FD5-AB80-D7257C73B58D}"/>
              </a:ext>
            </a:extLst>
          </p:cNvPr>
          <p:cNvSpPr/>
          <p:nvPr/>
        </p:nvSpPr>
        <p:spPr bwMode="auto">
          <a:xfrm>
            <a:off x="250369" y="1628358"/>
            <a:ext cx="8642805" cy="1960882"/>
          </a:xfrm>
          <a:prstGeom prst="rect">
            <a:avLst/>
          </a:prstGeom>
          <a:noFill/>
          <a:ln>
            <a:solidFill>
              <a:schemeClr val="bg1">
                <a:lumMod val="50000"/>
              </a:schemeClr>
            </a:solidFill>
            <a:headEnd/>
            <a:tailEnd/>
          </a:ln>
          <a:effectLst/>
          <a:scene3d>
            <a:camera prst="orthographicFront">
              <a:rot lat="0" lon="0" rev="0"/>
            </a:camera>
            <a:lightRig rig="threePt" dir="t">
              <a:rot lat="0" lon="0" rev="1200000"/>
            </a:lightRig>
          </a:scene3d>
          <a:sp3d>
            <a:bevelT w="63500" h="25400"/>
          </a:sp3d>
        </p:spPr>
        <p:txBody>
          <a:bodyPr wrap="none" rtlCol="0" anchor="ctr"/>
          <a:lstStyle/>
          <a:p>
            <a:pPr marL="0" marR="0" lvl="0" indent="0" algn="ctr" defTabSz="914400" rtl="0" eaLnBrk="0" fontAlgn="auto" latinLnBrk="0" hangingPunct="0">
              <a:lnSpc>
                <a:spcPct val="90000"/>
              </a:lnSpc>
              <a:spcBef>
                <a:spcPts val="0"/>
              </a:spcBef>
              <a:spcAft>
                <a:spcPts val="0"/>
              </a:spcAft>
              <a:buClrTx/>
              <a:buSzTx/>
              <a:buFontTx/>
              <a:buNone/>
              <a:tabLst/>
              <a:defRPr/>
            </a:pPr>
            <a:endParaRPr kumimoji="0" lang="ko-KR" altLang="en-US" sz="1300" b="1" i="0" u="none" strike="noStrike" kern="0" cap="none" spc="0" normalizeH="0" baseline="0" noProof="0" dirty="0">
              <a:ln>
                <a:noFill/>
              </a:ln>
              <a:solidFill>
                <a:prstClr val="white"/>
              </a:solidFill>
              <a:effectLst/>
              <a:uLnTx/>
              <a:uFillTx/>
              <a:latin typeface="맑은 고딕"/>
              <a:ea typeface="맑은 고딕" panose="020B0503020000020004" pitchFamily="50" charset="-127"/>
              <a:cs typeface="+mn-cs"/>
            </a:endParaRPr>
          </a:p>
        </p:txBody>
      </p:sp>
      <p:sp>
        <p:nvSpPr>
          <p:cNvPr id="21" name="오각형 39">
            <a:extLst>
              <a:ext uri="{FF2B5EF4-FFF2-40B4-BE49-F238E27FC236}">
                <a16:creationId xmlns:a16="http://schemas.microsoft.com/office/drawing/2014/main" id="{4746BC9E-E279-40E3-84CA-2CAA172377DA}"/>
              </a:ext>
            </a:extLst>
          </p:cNvPr>
          <p:cNvSpPr/>
          <p:nvPr/>
        </p:nvSpPr>
        <p:spPr>
          <a:xfrm>
            <a:off x="6609059" y="86841"/>
            <a:ext cx="740133" cy="296338"/>
          </a:xfrm>
          <a:prstGeom prst="homePlate">
            <a:avLst>
              <a:gd name="adj" fmla="val 27608"/>
            </a:avLst>
          </a:prstGeom>
          <a:noFill/>
          <a:ln w="19050" cap="flat" cmpd="sng" algn="ctr">
            <a:solidFill>
              <a:srgbClr val="FF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rgbClr val="FF9900"/>
                </a:solidFill>
                <a:effectLst/>
                <a:uLnTx/>
                <a:uFillTx/>
                <a:latin typeface="맑은 고딕"/>
                <a:ea typeface="맑은 고딕" panose="020B0503020000020004" pitchFamily="50" charset="-127"/>
                <a:cs typeface="+mn-cs"/>
              </a:rPr>
              <a:t>Define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rgbClr val="FF9900"/>
                </a:solidFill>
                <a:effectLst/>
                <a:uLnTx/>
                <a:uFillTx/>
                <a:latin typeface="맑은 고딕"/>
                <a:ea typeface="맑은 고딕" panose="020B0503020000020004" pitchFamily="50" charset="-127"/>
                <a:cs typeface="+mn-cs"/>
              </a:rPr>
              <a:t>Measure</a:t>
            </a:r>
            <a:endParaRPr kumimoji="0" lang="ko-KR" altLang="en-US" sz="900" b="1" i="0" u="none" strike="noStrike" kern="0" cap="none" spc="0" normalizeH="0" baseline="0" noProof="0" dirty="0">
              <a:ln>
                <a:noFill/>
              </a:ln>
              <a:solidFill>
                <a:srgbClr val="FF9900"/>
              </a:solidFill>
              <a:effectLst/>
              <a:uLnTx/>
              <a:uFillTx/>
              <a:latin typeface="맑은 고딕"/>
              <a:ea typeface="맑은 고딕" panose="020B0503020000020004" pitchFamily="50" charset="-127"/>
              <a:cs typeface="+mn-cs"/>
            </a:endParaRPr>
          </a:p>
        </p:txBody>
      </p:sp>
      <p:sp>
        <p:nvSpPr>
          <p:cNvPr id="22" name="갈매기형 수장 41">
            <a:extLst>
              <a:ext uri="{FF2B5EF4-FFF2-40B4-BE49-F238E27FC236}">
                <a16:creationId xmlns:a16="http://schemas.microsoft.com/office/drawing/2014/main" id="{8F347F22-EEF4-4CE0-82AE-8C47C02E9B7F}"/>
              </a:ext>
            </a:extLst>
          </p:cNvPr>
          <p:cNvSpPr/>
          <p:nvPr/>
        </p:nvSpPr>
        <p:spPr>
          <a:xfrm>
            <a:off x="7329140" y="86841"/>
            <a:ext cx="752203" cy="296338"/>
          </a:xfrm>
          <a:prstGeom prst="chevron">
            <a:avLst>
              <a:gd name="adj" fmla="val 27608"/>
            </a:avLst>
          </a:prstGeom>
          <a:noFill/>
          <a:ln w="9525" cap="flat" cmpd="sng" algn="ctr">
            <a:solidFill>
              <a:srgbClr val="FFFFFF"/>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0" i="0" u="none" strike="noStrike" kern="0" cap="none" spc="0" normalizeH="0" baseline="0" noProof="0" dirty="0">
                <a:ln>
                  <a:noFill/>
                </a:ln>
                <a:solidFill>
                  <a:srgbClr val="FFFFFF"/>
                </a:solidFill>
                <a:effectLst/>
                <a:uLnTx/>
                <a:uFillTx/>
                <a:latin typeface="맑은 고딕"/>
                <a:ea typeface="맑은 고딕" panose="020B0503020000020004" pitchFamily="50" charset="-127"/>
                <a:cs typeface="+mn-cs"/>
              </a:rPr>
              <a:t>Analyze</a:t>
            </a:r>
            <a:endParaRPr kumimoji="0" lang="ko-KR" altLang="en-US" sz="900" b="0" i="0" u="none" strike="noStrike" kern="0" cap="none" spc="0" normalizeH="0" baseline="0" noProof="0" dirty="0">
              <a:ln>
                <a:noFill/>
              </a:ln>
              <a:solidFill>
                <a:srgbClr val="FFFFFF"/>
              </a:solidFill>
              <a:effectLst/>
              <a:uLnTx/>
              <a:uFillTx/>
              <a:latin typeface="맑은 고딕"/>
              <a:ea typeface="맑은 고딕" panose="020B0503020000020004" pitchFamily="50" charset="-127"/>
              <a:cs typeface="+mn-cs"/>
            </a:endParaRPr>
          </a:p>
        </p:txBody>
      </p:sp>
      <p:sp>
        <p:nvSpPr>
          <p:cNvPr id="24" name="갈매기형 수장 51">
            <a:extLst>
              <a:ext uri="{FF2B5EF4-FFF2-40B4-BE49-F238E27FC236}">
                <a16:creationId xmlns:a16="http://schemas.microsoft.com/office/drawing/2014/main" id="{09902018-CF9E-4D01-BEC7-615138438549}"/>
              </a:ext>
            </a:extLst>
          </p:cNvPr>
          <p:cNvSpPr/>
          <p:nvPr/>
        </p:nvSpPr>
        <p:spPr>
          <a:xfrm>
            <a:off x="8068269" y="86841"/>
            <a:ext cx="752203" cy="296338"/>
          </a:xfrm>
          <a:prstGeom prst="chevron">
            <a:avLst>
              <a:gd name="adj" fmla="val 27608"/>
            </a:avLst>
          </a:prstGeom>
          <a:noFill/>
          <a:ln w="9525" cap="flat" cmpd="sng" algn="ctr">
            <a:solidFill>
              <a:srgbClr val="FFFFFF"/>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0" i="0" u="none" strike="noStrike" kern="0" cap="none" spc="0" normalizeH="0" baseline="0" noProof="0" dirty="0">
                <a:ln>
                  <a:noFill/>
                </a:ln>
                <a:solidFill>
                  <a:srgbClr val="FFFFFF"/>
                </a:solidFill>
                <a:effectLst/>
                <a:uLnTx/>
                <a:uFillTx/>
                <a:latin typeface="맑은 고딕"/>
                <a:ea typeface="맑은 고딕" panose="020B0503020000020004" pitchFamily="50" charset="-127"/>
                <a:cs typeface="+mn-cs"/>
              </a:rPr>
              <a:t>Improve</a:t>
            </a:r>
            <a:endParaRPr kumimoji="0" lang="ko-KR" altLang="en-US" sz="900" b="0" i="0" u="none" strike="noStrike" kern="0" cap="none" spc="0" normalizeH="0" baseline="0" noProof="0" dirty="0">
              <a:ln>
                <a:noFill/>
              </a:ln>
              <a:solidFill>
                <a:srgbClr val="FFFFFF"/>
              </a:solidFill>
              <a:effectLst/>
              <a:uLnTx/>
              <a:uFillTx/>
              <a:latin typeface="맑은 고딕"/>
              <a:ea typeface="맑은 고딕" panose="020B0503020000020004" pitchFamily="50" charset="-127"/>
              <a:cs typeface="+mn-cs"/>
            </a:endParaRPr>
          </a:p>
        </p:txBody>
      </p:sp>
    </p:spTree>
    <p:extLst>
      <p:ext uri="{BB962C8B-B14F-4D97-AF65-F5344CB8AC3E}">
        <p14:creationId xmlns:p14="http://schemas.microsoft.com/office/powerpoint/2010/main" val="35210388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E75E4637-1C31-4C3C-BE0E-6E85B53DE432}"/>
              </a:ext>
            </a:extLst>
          </p:cNvPr>
          <p:cNvSpPr txBox="1"/>
          <p:nvPr/>
        </p:nvSpPr>
        <p:spPr>
          <a:xfrm>
            <a:off x="107504" y="4844714"/>
            <a:ext cx="8856984" cy="1421983"/>
          </a:xfrm>
          <a:prstGeom prst="rect">
            <a:avLst/>
          </a:prstGeom>
          <a:solidFill>
            <a:srgbClr val="E87E00">
              <a:lumMod val="20000"/>
              <a:lumOff val="80000"/>
            </a:srgbClr>
          </a:solidFill>
        </p:spPr>
        <p:txBody>
          <a:bodyPr wrap="square" lIns="36000" tIns="36000" rIns="36000" bIns="36000" rtlCol="0">
            <a:spAutoFit/>
          </a:bodyPr>
          <a:lstStyle/>
          <a:p>
            <a:pPr marL="171450" marR="0" lvl="0" indent="-171450" defTabSz="91440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ko-KR" altLang="en-US" sz="1200" b="0" i="0" u="none" strike="noStrike" kern="0" cap="none" spc="0" normalizeH="0" baseline="0" noProof="0" dirty="0">
                <a:ln>
                  <a:noFill/>
                </a:ln>
                <a:solidFill>
                  <a:srgbClr val="000000"/>
                </a:solidFill>
                <a:effectLst/>
                <a:uLnTx/>
                <a:uFillTx/>
              </a:rPr>
              <a:t>발주자의 신탁계좌 인출 지시</a:t>
            </a:r>
            <a:r>
              <a:rPr kumimoji="0" lang="en-US" altLang="ko-KR" sz="1200" b="0" i="0" u="none" strike="noStrike" kern="0" cap="none" spc="0" normalizeH="0" baseline="0" noProof="0" dirty="0">
                <a:ln>
                  <a:noFill/>
                </a:ln>
                <a:solidFill>
                  <a:srgbClr val="000000"/>
                </a:solidFill>
                <a:effectLst/>
                <a:uLnTx/>
                <a:uFillTx/>
              </a:rPr>
              <a:t>(</a:t>
            </a:r>
            <a:r>
              <a:rPr kumimoji="0" lang="ko-KR" altLang="en-US" sz="1200" b="0" i="0" u="none" strike="noStrike" kern="0" cap="none" spc="0" normalizeH="0" baseline="0" noProof="0" dirty="0">
                <a:ln>
                  <a:noFill/>
                </a:ln>
                <a:solidFill>
                  <a:srgbClr val="000000"/>
                </a:solidFill>
                <a:effectLst/>
                <a:uLnTx/>
                <a:uFillTx/>
              </a:rPr>
              <a:t>승인</a:t>
            </a:r>
            <a:r>
              <a:rPr kumimoji="0" lang="en-US" altLang="ko-KR" sz="1200" b="0" i="0" u="none" strike="noStrike" kern="0" cap="none" spc="0" normalizeH="0" baseline="0" noProof="0" dirty="0">
                <a:ln>
                  <a:noFill/>
                </a:ln>
                <a:solidFill>
                  <a:srgbClr val="000000"/>
                </a:solidFill>
                <a:effectLst/>
                <a:uLnTx/>
                <a:uFillTx/>
              </a:rPr>
              <a:t>)</a:t>
            </a:r>
            <a:r>
              <a:rPr kumimoji="0" lang="ko-KR" altLang="en-US" sz="1200" b="0" i="0" u="none" strike="noStrike" kern="0" cap="none" spc="0" normalizeH="0" baseline="0" noProof="0" dirty="0">
                <a:ln>
                  <a:noFill/>
                </a:ln>
                <a:solidFill>
                  <a:srgbClr val="000000"/>
                </a:solidFill>
                <a:effectLst/>
                <a:uLnTx/>
                <a:uFillTx/>
              </a:rPr>
              <a:t> 가능하므로 </a:t>
            </a:r>
            <a:r>
              <a:rPr kumimoji="0" lang="ko-KR" altLang="en-US" sz="1200" b="0" i="0" u="none" strike="noStrike" kern="0" cap="none" spc="0" normalizeH="0" baseline="0" noProof="0" dirty="0" err="1">
                <a:ln>
                  <a:noFill/>
                </a:ln>
                <a:solidFill>
                  <a:srgbClr val="000000"/>
                </a:solidFill>
                <a:effectLst/>
                <a:uLnTx/>
                <a:uFillTx/>
              </a:rPr>
              <a:t>노무비닷컴</a:t>
            </a:r>
            <a:r>
              <a:rPr kumimoji="0" lang="ko-KR" altLang="en-US" sz="1200" b="0" i="0" u="none" strike="noStrike" kern="0" cap="none" spc="0" normalizeH="0" baseline="0" noProof="0" dirty="0">
                <a:ln>
                  <a:noFill/>
                </a:ln>
                <a:solidFill>
                  <a:srgbClr val="000000"/>
                </a:solidFill>
                <a:effectLst/>
                <a:uLnTx/>
                <a:uFillTx/>
              </a:rPr>
              <a:t> 및 하도급지킴이 등의 인출제한 기능 불필요 </a:t>
            </a:r>
            <a:endParaRPr kumimoji="0" lang="en-US" altLang="ko-KR" sz="1200" b="0" i="0" u="none" strike="noStrike" kern="0" cap="none" spc="0" normalizeH="0" baseline="0" noProof="0" dirty="0">
              <a:ln>
                <a:noFill/>
              </a:ln>
              <a:solidFill>
                <a:srgbClr val="000000"/>
              </a:solidFill>
              <a:effectLst/>
              <a:uLnTx/>
              <a:uFillTx/>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en-US" altLang="ko-KR" sz="1200" b="0" i="0" u="none" strike="noStrike" kern="0" cap="none" spc="0" normalizeH="0" baseline="0" noProof="0" dirty="0">
                <a:ln>
                  <a:noFill/>
                </a:ln>
                <a:solidFill>
                  <a:srgbClr val="000000"/>
                </a:solidFill>
                <a:effectLst/>
                <a:uLnTx/>
                <a:uFillTx/>
              </a:rPr>
              <a:t>       → </a:t>
            </a:r>
            <a:r>
              <a:rPr lang="ko-KR" altLang="en-US" sz="1200" kern="0" dirty="0">
                <a:solidFill>
                  <a:srgbClr val="000000"/>
                </a:solidFill>
              </a:rPr>
              <a:t>발주자가</a:t>
            </a:r>
            <a:r>
              <a:rPr kumimoji="0" lang="ko-KR" altLang="en-US" sz="1200" b="0" i="0" u="none" strike="noStrike" kern="0" cap="none" spc="0" normalizeH="0" baseline="0" noProof="0" dirty="0">
                <a:ln>
                  <a:noFill/>
                </a:ln>
                <a:solidFill>
                  <a:srgbClr val="000000"/>
                </a:solidFill>
                <a:effectLst/>
                <a:uLnTx/>
                <a:uFillTx/>
              </a:rPr>
              <a:t> 신탁사에게 지급 승인하는 </a:t>
            </a:r>
            <a:r>
              <a:rPr kumimoji="0" lang="ko-KR" altLang="en-US" sz="1200" b="0" i="0" u="none" strike="noStrike" kern="0" cap="none" spc="0" normalizeH="0" baseline="0" noProof="0" dirty="0" err="1">
                <a:ln>
                  <a:noFill/>
                </a:ln>
                <a:solidFill>
                  <a:srgbClr val="000000"/>
                </a:solidFill>
                <a:effectLst/>
                <a:uLnTx/>
                <a:uFillTx/>
              </a:rPr>
              <a:t>자재∙장비대금</a:t>
            </a:r>
            <a:r>
              <a:rPr kumimoji="0" lang="en-US" altLang="ko-KR" sz="1200" b="0" i="0" u="none" strike="noStrike" kern="0" cap="none" spc="0" normalizeH="0" baseline="0" noProof="0" dirty="0">
                <a:ln>
                  <a:noFill/>
                </a:ln>
                <a:solidFill>
                  <a:srgbClr val="000000"/>
                </a:solidFill>
                <a:effectLst/>
                <a:uLnTx/>
                <a:uFillTx/>
              </a:rPr>
              <a:t>/</a:t>
            </a:r>
            <a:r>
              <a:rPr kumimoji="0" lang="ko-KR" altLang="en-US" sz="1200" b="0" i="0" u="none" strike="noStrike" kern="0" cap="none" spc="0" normalizeH="0" baseline="0" noProof="0" dirty="0">
                <a:ln>
                  <a:noFill/>
                </a:ln>
                <a:solidFill>
                  <a:srgbClr val="000000"/>
                </a:solidFill>
                <a:effectLst/>
                <a:uLnTx/>
                <a:uFillTx/>
              </a:rPr>
              <a:t>노무비에 대해서만 인출하도록 신탁 약정 가능 </a:t>
            </a:r>
            <a:endParaRPr kumimoji="0" lang="en-US" altLang="ko-KR" sz="1200" b="0" i="0" u="none" strike="noStrike" kern="0" cap="none" spc="0" normalizeH="0" baseline="0" noProof="0" dirty="0">
              <a:ln>
                <a:noFill/>
              </a:ln>
              <a:solidFill>
                <a:srgbClr val="000000"/>
              </a:solidFill>
              <a:effectLst/>
              <a:uLnTx/>
              <a:uFillTx/>
            </a:endParaRPr>
          </a:p>
          <a:p>
            <a:pPr marL="171450" marR="0" lvl="0" indent="-171450" defTabSz="91440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ko-KR" altLang="en-US" sz="1200" b="0" i="0" u="none" strike="noStrike" kern="0" cap="none" spc="0" normalizeH="0" baseline="0" noProof="0" dirty="0">
                <a:ln>
                  <a:noFill/>
                </a:ln>
                <a:solidFill>
                  <a:srgbClr val="000000"/>
                </a:solidFill>
                <a:effectLst/>
                <a:uLnTx/>
                <a:uFillTx/>
              </a:rPr>
              <a:t>디폴트 발생과 상관없이 대금 지급 </a:t>
            </a:r>
            <a:r>
              <a:rPr kumimoji="0" lang="en-US" altLang="ko-KR" sz="1200" b="0" i="0" u="none" strike="noStrike" kern="0" cap="none" spc="0" normalizeH="0" baseline="0" noProof="0" dirty="0">
                <a:ln>
                  <a:noFill/>
                </a:ln>
                <a:solidFill>
                  <a:srgbClr val="000000"/>
                </a:solidFill>
                <a:effectLst/>
                <a:uLnTx/>
                <a:uFillTx/>
              </a:rPr>
              <a:t>: </a:t>
            </a:r>
            <a:r>
              <a:rPr kumimoji="0" lang="ko-KR" altLang="en-US" sz="1200" b="0" i="0" u="none" strike="noStrike" kern="0" cap="none" spc="0" normalizeH="0" baseline="0" noProof="0" dirty="0">
                <a:ln>
                  <a:noFill/>
                </a:ln>
                <a:solidFill>
                  <a:srgbClr val="000000"/>
                </a:solidFill>
                <a:effectLst/>
                <a:uLnTx/>
                <a:uFillTx/>
              </a:rPr>
              <a:t>발주자 계좌 → </a:t>
            </a:r>
            <a:r>
              <a:rPr kumimoji="0" lang="ko-KR" altLang="en-US" sz="1200" b="0" i="0" u="none" strike="noStrike" kern="0" cap="none" spc="0" normalizeH="0" baseline="0" noProof="0" dirty="0" err="1">
                <a:ln>
                  <a:noFill/>
                </a:ln>
                <a:solidFill>
                  <a:srgbClr val="000000"/>
                </a:solidFill>
                <a:effectLst/>
                <a:uLnTx/>
                <a:uFillTx/>
              </a:rPr>
              <a:t>신탁사</a:t>
            </a:r>
            <a:r>
              <a:rPr kumimoji="0" lang="ko-KR" altLang="en-US" sz="1200" b="0" i="0" u="none" strike="noStrike" kern="0" cap="none" spc="0" normalizeH="0" baseline="0" noProof="0" dirty="0">
                <a:ln>
                  <a:noFill/>
                </a:ln>
                <a:solidFill>
                  <a:srgbClr val="000000"/>
                </a:solidFill>
                <a:effectLst/>
                <a:uLnTx/>
                <a:uFillTx/>
              </a:rPr>
              <a:t> 명의 계좌 → </a:t>
            </a:r>
            <a:r>
              <a:rPr lang="ko-KR" altLang="en-US" sz="1200" kern="0" dirty="0">
                <a:solidFill>
                  <a:srgbClr val="000000"/>
                </a:solidFill>
              </a:rPr>
              <a:t>수급사업자</a:t>
            </a:r>
            <a:r>
              <a:rPr kumimoji="0" lang="ko-KR" altLang="en-US" sz="1200" b="0" i="0" u="none" strike="noStrike" kern="0" cap="none" spc="0" normalizeH="0" baseline="0" noProof="0" dirty="0">
                <a:ln>
                  <a:noFill/>
                </a:ln>
                <a:solidFill>
                  <a:srgbClr val="000000"/>
                </a:solidFill>
                <a:effectLst/>
                <a:uLnTx/>
                <a:uFillTx/>
              </a:rPr>
              <a:t> 계좌 </a:t>
            </a:r>
            <a:r>
              <a:rPr kumimoji="0" lang="en-US" altLang="ko-KR" sz="1200" b="0" i="0" u="none" strike="noStrike" kern="0" cap="none" spc="0" normalizeH="0" baseline="0" noProof="0" dirty="0">
                <a:ln>
                  <a:noFill/>
                </a:ln>
                <a:solidFill>
                  <a:srgbClr val="000000"/>
                </a:solidFill>
                <a:effectLst/>
                <a:uLnTx/>
                <a:uFillTx/>
              </a:rPr>
              <a:t>or </a:t>
            </a:r>
            <a:r>
              <a:rPr kumimoji="0" lang="ko-KR" altLang="en-US" sz="1200" b="0" i="0" u="none" strike="noStrike" kern="0" cap="none" spc="0" normalizeH="0" baseline="0" noProof="0" dirty="0" err="1">
                <a:ln>
                  <a:noFill/>
                </a:ln>
                <a:solidFill>
                  <a:srgbClr val="000000"/>
                </a:solidFill>
                <a:effectLst/>
                <a:uLnTx/>
                <a:uFillTx/>
              </a:rPr>
              <a:t>자재∙장비업자</a:t>
            </a:r>
            <a:r>
              <a:rPr kumimoji="0" lang="en-US" altLang="ko-KR" sz="1200" b="0" i="0" u="none" strike="noStrike" kern="0" cap="none" spc="0" normalizeH="0" baseline="0" noProof="0" dirty="0">
                <a:ln>
                  <a:noFill/>
                </a:ln>
                <a:solidFill>
                  <a:srgbClr val="000000"/>
                </a:solidFill>
                <a:effectLst/>
                <a:uLnTx/>
                <a:uFillTx/>
              </a:rPr>
              <a:t>/</a:t>
            </a:r>
            <a:r>
              <a:rPr kumimoji="0" lang="ko-KR" altLang="en-US" sz="1200" b="0" i="0" u="none" strike="noStrike" kern="0" cap="none" spc="0" normalizeH="0" baseline="0" noProof="0" dirty="0">
                <a:ln>
                  <a:noFill/>
                </a:ln>
                <a:solidFill>
                  <a:srgbClr val="000000"/>
                </a:solidFill>
                <a:effectLst/>
                <a:uLnTx/>
                <a:uFillTx/>
              </a:rPr>
              <a:t>노무자 명의 계좌</a:t>
            </a:r>
            <a:br>
              <a:rPr kumimoji="0" lang="en-US" altLang="ko-KR" sz="1200" b="0" i="0" u="none" strike="noStrike" kern="0" cap="none" spc="0" normalizeH="0" baseline="0" noProof="0" dirty="0">
                <a:ln>
                  <a:noFill/>
                </a:ln>
                <a:solidFill>
                  <a:srgbClr val="000000"/>
                </a:solidFill>
                <a:effectLst/>
                <a:uLnTx/>
                <a:uFillTx/>
              </a:rPr>
            </a:br>
            <a:r>
              <a:rPr kumimoji="0" lang="en-US" altLang="ko-KR" sz="1200" b="0" i="0" u="none" strike="noStrike" kern="0" cap="none" spc="0" normalizeH="0" baseline="0" noProof="0" dirty="0">
                <a:ln>
                  <a:noFill/>
                </a:ln>
                <a:solidFill>
                  <a:srgbClr val="000000"/>
                </a:solidFill>
                <a:effectLst/>
                <a:uLnTx/>
                <a:uFillTx/>
              </a:rPr>
              <a:t>   </a:t>
            </a:r>
            <a:r>
              <a:rPr kumimoji="0" lang="ko-KR" altLang="en-US" sz="1200" b="0" i="0" u="none" strike="noStrike" kern="0" cap="none" spc="0" normalizeH="0" baseline="0" noProof="0" dirty="0">
                <a:ln>
                  <a:noFill/>
                </a:ln>
                <a:solidFill>
                  <a:srgbClr val="000000"/>
                </a:solidFill>
                <a:effectLst/>
                <a:uLnTx/>
                <a:uFillTx/>
              </a:rPr>
              <a:t>→ </a:t>
            </a:r>
            <a:r>
              <a:rPr kumimoji="0" lang="ko-KR" altLang="en-US" sz="1200" b="0" i="0" u="none" strike="noStrike" kern="0" cap="none" spc="0" normalizeH="0" baseline="0" noProof="0" dirty="0" err="1">
                <a:ln>
                  <a:noFill/>
                </a:ln>
                <a:solidFill>
                  <a:srgbClr val="000000"/>
                </a:solidFill>
                <a:effectLst/>
                <a:uLnTx/>
                <a:uFillTx/>
              </a:rPr>
              <a:t>신탁사</a:t>
            </a:r>
            <a:r>
              <a:rPr kumimoji="0" lang="ko-KR" altLang="en-US" sz="1200" b="0" i="0" u="none" strike="noStrike" kern="0" cap="none" spc="0" normalizeH="0" baseline="0" noProof="0" dirty="0">
                <a:ln>
                  <a:noFill/>
                </a:ln>
                <a:solidFill>
                  <a:srgbClr val="000000"/>
                </a:solidFill>
                <a:effectLst/>
                <a:uLnTx/>
                <a:uFillTx/>
              </a:rPr>
              <a:t> 명의 계좌에 </a:t>
            </a:r>
            <a:r>
              <a:rPr kumimoji="0" lang="en-US" altLang="ko-KR" sz="1200" b="0" i="0" u="none" strike="noStrike" kern="0" cap="none" spc="0" normalizeH="0" baseline="0" noProof="0" dirty="0">
                <a:ln>
                  <a:noFill/>
                </a:ln>
                <a:solidFill>
                  <a:srgbClr val="000000"/>
                </a:solidFill>
                <a:effectLst/>
                <a:uLnTx/>
                <a:uFillTx/>
              </a:rPr>
              <a:t>(</a:t>
            </a:r>
            <a:r>
              <a:rPr kumimoji="0" lang="ko-KR" altLang="en-US" sz="1200" b="0" i="0" u="none" strike="noStrike" kern="0" cap="none" spc="0" normalizeH="0" baseline="0" noProof="0" dirty="0">
                <a:ln>
                  <a:noFill/>
                </a:ln>
                <a:solidFill>
                  <a:srgbClr val="000000"/>
                </a:solidFill>
                <a:effectLst/>
                <a:uLnTx/>
                <a:uFillTx/>
              </a:rPr>
              <a:t>가</a:t>
            </a:r>
            <a:r>
              <a:rPr kumimoji="0" lang="en-US" altLang="ko-KR" sz="1200" b="0" i="0" u="none" strike="noStrike" kern="0" cap="none" spc="0" normalizeH="0" baseline="0" noProof="0" dirty="0">
                <a:ln>
                  <a:noFill/>
                </a:ln>
                <a:solidFill>
                  <a:srgbClr val="000000"/>
                </a:solidFill>
                <a:effectLst/>
                <a:uLnTx/>
                <a:uFillTx/>
              </a:rPr>
              <a:t>)</a:t>
            </a:r>
            <a:r>
              <a:rPr kumimoji="0" lang="ko-KR" altLang="en-US" sz="1200" b="0" i="0" u="none" strike="noStrike" kern="0" cap="none" spc="0" normalizeH="0" baseline="0" noProof="0" dirty="0">
                <a:ln>
                  <a:noFill/>
                </a:ln>
                <a:solidFill>
                  <a:srgbClr val="000000"/>
                </a:solidFill>
                <a:effectLst/>
                <a:uLnTx/>
                <a:uFillTx/>
              </a:rPr>
              <a:t>압류 불가 및 수익금을 </a:t>
            </a:r>
            <a:r>
              <a:rPr kumimoji="0" lang="ko-KR" altLang="en-US" sz="1200" b="0" i="0" u="none" strike="noStrike" kern="0" cap="none" spc="0" normalizeH="0" baseline="0" noProof="0" dirty="0" err="1">
                <a:ln>
                  <a:noFill/>
                </a:ln>
                <a:solidFill>
                  <a:srgbClr val="000000"/>
                </a:solidFill>
                <a:effectLst/>
                <a:uLnTx/>
                <a:uFillTx/>
              </a:rPr>
              <a:t>직불하므로</a:t>
            </a:r>
            <a:r>
              <a:rPr kumimoji="0" lang="en-US" altLang="ko-KR" sz="1200" b="0" i="0" u="none" strike="noStrike" kern="0" cap="none" spc="0" normalizeH="0" baseline="0" noProof="0" dirty="0">
                <a:ln>
                  <a:noFill/>
                </a:ln>
                <a:solidFill>
                  <a:srgbClr val="000000"/>
                </a:solidFill>
                <a:effectLst/>
                <a:uLnTx/>
                <a:uFillTx/>
              </a:rPr>
              <a:t>, </a:t>
            </a:r>
            <a:r>
              <a:rPr kumimoji="0" lang="ko-KR" altLang="en-US" sz="1200" b="0" i="0" u="none" strike="noStrike" kern="0" cap="none" spc="0" normalizeH="0" baseline="0" noProof="0" dirty="0">
                <a:ln>
                  <a:noFill/>
                </a:ln>
                <a:solidFill>
                  <a:srgbClr val="000000"/>
                </a:solidFill>
                <a:effectLst/>
                <a:uLnTx/>
                <a:uFillTx/>
              </a:rPr>
              <a:t>노무비 대리 지급 금지 위반 가능성 낮음</a:t>
            </a:r>
            <a:endParaRPr kumimoji="0" lang="en-US" altLang="ko-KR" sz="1200" b="0" i="0" u="none" strike="noStrike" kern="0" cap="none" spc="0" normalizeH="0" baseline="0" noProof="0" dirty="0">
              <a:ln>
                <a:noFill/>
              </a:ln>
              <a:solidFill>
                <a:srgbClr val="000000"/>
              </a:solidFill>
              <a:effectLst/>
              <a:uLnTx/>
              <a:uFillTx/>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en-US" altLang="ko-KR" sz="1200" b="0" i="0" u="none" strike="noStrike" kern="0" cap="none" spc="0" normalizeH="0" baseline="0" noProof="0" dirty="0">
                <a:ln>
                  <a:noFill/>
                </a:ln>
                <a:solidFill>
                  <a:srgbClr val="000000"/>
                </a:solidFill>
                <a:effectLst/>
                <a:uLnTx/>
                <a:uFillTx/>
              </a:rPr>
              <a:t>※ </a:t>
            </a:r>
            <a:r>
              <a:rPr kumimoji="0" lang="ko-KR" altLang="en-US" sz="1200" b="0" i="0" u="none" strike="noStrike" kern="0" cap="none" spc="0" normalizeH="0" baseline="0" noProof="0" dirty="0">
                <a:ln>
                  <a:noFill/>
                </a:ln>
                <a:solidFill>
                  <a:srgbClr val="000000"/>
                </a:solidFill>
                <a:effectLst/>
                <a:uLnTx/>
                <a:uFillTx/>
              </a:rPr>
              <a:t>디폴트 </a:t>
            </a:r>
            <a:r>
              <a:rPr kumimoji="0" lang="en-US" altLang="ko-KR" sz="1200" b="0" i="0" u="none" strike="noStrike" kern="0" cap="none" spc="0" normalizeH="0" baseline="0" noProof="0" dirty="0">
                <a:ln>
                  <a:noFill/>
                </a:ln>
                <a:solidFill>
                  <a:srgbClr val="000000"/>
                </a:solidFill>
                <a:effectLst/>
                <a:uLnTx/>
                <a:uFillTx/>
              </a:rPr>
              <a:t>: </a:t>
            </a:r>
            <a:r>
              <a:rPr kumimoji="0" lang="ko-KR" altLang="en-US" sz="1200" b="0" i="0" u="none" strike="noStrike" kern="0" cap="none" spc="0" normalizeH="0" baseline="0" noProof="0" dirty="0">
                <a:ln>
                  <a:noFill/>
                </a:ln>
                <a:solidFill>
                  <a:srgbClr val="000000"/>
                </a:solidFill>
                <a:effectLst/>
                <a:uLnTx/>
                <a:uFillTx/>
              </a:rPr>
              <a:t>공사대금 채권 </a:t>
            </a:r>
            <a:r>
              <a:rPr kumimoji="0" lang="en-US" altLang="ko-KR" sz="1200" b="0" i="0" u="none" strike="noStrike" kern="0" cap="none" spc="0" normalizeH="0" baseline="0" noProof="0" dirty="0">
                <a:ln>
                  <a:noFill/>
                </a:ln>
                <a:solidFill>
                  <a:srgbClr val="000000"/>
                </a:solidFill>
                <a:effectLst/>
                <a:uLnTx/>
                <a:uFillTx/>
              </a:rPr>
              <a:t>(</a:t>
            </a:r>
            <a:r>
              <a:rPr kumimoji="0" lang="ko-KR" altLang="en-US" sz="1200" b="0" i="0" u="none" strike="noStrike" kern="0" cap="none" spc="0" normalizeH="0" baseline="0" noProof="0" dirty="0">
                <a:ln>
                  <a:noFill/>
                </a:ln>
                <a:solidFill>
                  <a:srgbClr val="000000"/>
                </a:solidFill>
                <a:effectLst/>
                <a:uLnTx/>
                <a:uFillTx/>
              </a:rPr>
              <a:t>가</a:t>
            </a:r>
            <a:r>
              <a:rPr kumimoji="0" lang="en-US" altLang="ko-KR" sz="1200" b="0" i="0" u="none" strike="noStrike" kern="0" cap="none" spc="0" normalizeH="0" baseline="0" noProof="0" dirty="0">
                <a:ln>
                  <a:noFill/>
                </a:ln>
                <a:solidFill>
                  <a:srgbClr val="000000"/>
                </a:solidFill>
                <a:effectLst/>
                <a:uLnTx/>
                <a:uFillTx/>
              </a:rPr>
              <a:t>)</a:t>
            </a:r>
            <a:r>
              <a:rPr kumimoji="0" lang="ko-KR" altLang="en-US" sz="1200" b="0" i="0" u="none" strike="noStrike" kern="0" cap="none" spc="0" normalizeH="0" baseline="0" noProof="0" dirty="0">
                <a:ln>
                  <a:noFill/>
                </a:ln>
                <a:solidFill>
                  <a:srgbClr val="000000"/>
                </a:solidFill>
                <a:effectLst/>
                <a:uLnTx/>
                <a:uFillTx/>
              </a:rPr>
              <a:t>압류</a:t>
            </a:r>
            <a:r>
              <a:rPr kumimoji="0" lang="en-US" altLang="ko-KR" sz="1200" b="0" i="0" u="none" strike="noStrike" kern="0" cap="none" spc="0" normalizeH="0" baseline="0" noProof="0" dirty="0">
                <a:ln>
                  <a:noFill/>
                </a:ln>
                <a:solidFill>
                  <a:srgbClr val="000000"/>
                </a:solidFill>
                <a:effectLst/>
                <a:uLnTx/>
                <a:uFillTx/>
              </a:rPr>
              <a:t>, </a:t>
            </a:r>
            <a:r>
              <a:rPr kumimoji="0" lang="ko-KR" altLang="en-US" sz="1200" b="0" i="0" u="none" strike="noStrike" kern="0" cap="none" spc="0" normalizeH="0" baseline="0" noProof="0" dirty="0" err="1">
                <a:ln>
                  <a:noFill/>
                </a:ln>
                <a:solidFill>
                  <a:srgbClr val="000000"/>
                </a:solidFill>
                <a:effectLst/>
                <a:uLnTx/>
                <a:uFillTx/>
              </a:rPr>
              <a:t>부도∙회생∙파산</a:t>
            </a:r>
            <a:r>
              <a:rPr kumimoji="0" lang="en-US" altLang="ko-KR" sz="1200" b="0" i="0" u="none" strike="noStrike" kern="0" cap="none" spc="0" normalizeH="0" baseline="0" noProof="0" dirty="0">
                <a:ln>
                  <a:noFill/>
                </a:ln>
                <a:solidFill>
                  <a:srgbClr val="000000"/>
                </a:solidFill>
                <a:effectLst/>
                <a:uLnTx/>
                <a:uFillTx/>
              </a:rPr>
              <a:t>, </a:t>
            </a:r>
            <a:r>
              <a:rPr kumimoji="0" lang="ko-KR" altLang="en-US" sz="1200" b="0" i="0" u="none" strike="noStrike" kern="0" cap="none" spc="0" normalizeH="0" baseline="0" noProof="0" dirty="0">
                <a:ln>
                  <a:noFill/>
                </a:ln>
                <a:solidFill>
                  <a:srgbClr val="000000"/>
                </a:solidFill>
                <a:effectLst/>
                <a:uLnTx/>
                <a:uFillTx/>
              </a:rPr>
              <a:t>예금 가압류</a:t>
            </a:r>
            <a:r>
              <a:rPr kumimoji="0" lang="en-US" altLang="ko-KR" sz="1200" b="0" i="0" u="none" strike="noStrike" kern="0" cap="none" spc="0" normalizeH="0" baseline="0" noProof="0" dirty="0">
                <a:ln>
                  <a:noFill/>
                </a:ln>
                <a:solidFill>
                  <a:srgbClr val="000000"/>
                </a:solidFill>
                <a:effectLst/>
                <a:uLnTx/>
                <a:uFillTx/>
              </a:rPr>
              <a:t>, </a:t>
            </a:r>
            <a:r>
              <a:rPr kumimoji="0" lang="ko-KR" altLang="en-US" sz="1200" b="0" i="0" u="none" strike="noStrike" kern="0" cap="none" spc="0" normalizeH="0" baseline="0" noProof="0" dirty="0">
                <a:ln>
                  <a:noFill/>
                </a:ln>
                <a:solidFill>
                  <a:srgbClr val="000000"/>
                </a:solidFill>
                <a:effectLst/>
                <a:uLnTx/>
                <a:uFillTx/>
              </a:rPr>
              <a:t>대출은행의 예금 상계</a:t>
            </a:r>
            <a:r>
              <a:rPr lang="en-US" altLang="ko-KR" sz="1200" kern="0" dirty="0">
                <a:solidFill>
                  <a:srgbClr val="000000"/>
                </a:solidFill>
              </a:rPr>
              <a:t> </a:t>
            </a:r>
            <a:r>
              <a:rPr kumimoji="0" lang="ko-KR" altLang="en-US" sz="1200" b="0" i="0" u="none" strike="noStrike" kern="0" cap="none" spc="0" normalizeH="0" baseline="0" noProof="0" dirty="0">
                <a:ln>
                  <a:noFill/>
                </a:ln>
                <a:solidFill>
                  <a:srgbClr val="000000"/>
                </a:solidFill>
                <a:effectLst/>
                <a:uLnTx/>
                <a:uFillTx/>
              </a:rPr>
              <a:t>등 발생 </a:t>
            </a:r>
            <a:r>
              <a:rPr kumimoji="0" lang="en-US" altLang="ko-KR" sz="1200" b="0" i="0" u="none" strike="noStrike" kern="0" cap="none" spc="0" normalizeH="0" baseline="0" noProof="0" dirty="0">
                <a:ln>
                  <a:noFill/>
                </a:ln>
                <a:solidFill>
                  <a:srgbClr val="000000"/>
                </a:solidFill>
                <a:effectLst/>
                <a:uLnTx/>
                <a:uFillTx/>
              </a:rPr>
              <a:t>(</a:t>
            </a:r>
            <a:r>
              <a:rPr kumimoji="0" lang="ko-KR" altLang="en-US" sz="1200" b="0" i="0" u="none" strike="noStrike" kern="0" cap="none" spc="0" normalizeH="0" baseline="0" noProof="0" dirty="0">
                <a:ln>
                  <a:noFill/>
                </a:ln>
                <a:solidFill>
                  <a:srgbClr val="000000"/>
                </a:solidFill>
                <a:effectLst/>
                <a:uLnTx/>
                <a:uFillTx/>
              </a:rPr>
              <a:t>상기 ②번</a:t>
            </a:r>
            <a:r>
              <a:rPr kumimoji="0" lang="en-US" altLang="ko-KR" sz="1200" b="0" i="0" u="none" strike="noStrike" kern="0" cap="none" spc="0" normalizeH="0" baseline="0" noProof="0" dirty="0">
                <a:ln>
                  <a:noFill/>
                </a:ln>
                <a:solidFill>
                  <a:srgbClr val="000000"/>
                </a:solidFill>
                <a:effectLst/>
                <a:uLnTx/>
                <a:uFillTx/>
              </a:rPr>
              <a:t>, </a:t>
            </a:r>
            <a:r>
              <a:rPr kumimoji="0" lang="ko-KR" altLang="en-US" sz="1200" b="0" i="0" u="none" strike="noStrike" kern="0" cap="none" spc="0" normalizeH="0" baseline="0" noProof="0" dirty="0">
                <a:ln>
                  <a:noFill/>
                </a:ln>
                <a:solidFill>
                  <a:srgbClr val="000000"/>
                </a:solidFill>
                <a:effectLst/>
                <a:uLnTx/>
                <a:uFillTx/>
              </a:rPr>
              <a:t>④번</a:t>
            </a:r>
            <a:r>
              <a:rPr kumimoji="0" lang="en-US" altLang="ko-KR" sz="1200" b="0" i="0" u="none" strike="noStrike" kern="0" cap="none" spc="0" normalizeH="0" baseline="0" noProof="0" dirty="0">
                <a:ln>
                  <a:noFill/>
                </a:ln>
                <a:solidFill>
                  <a:srgbClr val="000000"/>
                </a:solidFill>
                <a:effectLst/>
                <a:uLnTx/>
                <a:uFillTx/>
              </a:rPr>
              <a:t>, </a:t>
            </a:r>
            <a:r>
              <a:rPr kumimoji="0" lang="ko-KR" altLang="en-US" sz="1200" b="0" i="0" u="none" strike="noStrike" kern="0" cap="none" spc="0" normalizeH="0" baseline="0" noProof="0" dirty="0">
                <a:ln>
                  <a:noFill/>
                </a:ln>
                <a:solidFill>
                  <a:srgbClr val="000000"/>
                </a:solidFill>
                <a:effectLst/>
                <a:uLnTx/>
                <a:uFillTx/>
              </a:rPr>
              <a:t>⑥번</a:t>
            </a:r>
            <a:r>
              <a:rPr kumimoji="0" lang="en-US" altLang="ko-KR" sz="1200" b="0" i="0" u="none" strike="noStrike" kern="0" cap="none" spc="0" normalizeH="0" baseline="0" noProof="0" dirty="0">
                <a:ln>
                  <a:noFill/>
                </a:ln>
                <a:solidFill>
                  <a:srgbClr val="000000"/>
                </a:solidFill>
                <a:effectLst/>
                <a:uLnTx/>
                <a:uFillTx/>
              </a:rPr>
              <a:t>)</a:t>
            </a:r>
          </a:p>
        </p:txBody>
      </p:sp>
      <p:grpSp>
        <p:nvGrpSpPr>
          <p:cNvPr id="12" name="그룹 11">
            <a:extLst>
              <a:ext uri="{FF2B5EF4-FFF2-40B4-BE49-F238E27FC236}">
                <a16:creationId xmlns:a16="http://schemas.microsoft.com/office/drawing/2014/main" id="{1D1AEF67-09C4-4C72-B0AC-F24B65205E1F}"/>
              </a:ext>
            </a:extLst>
          </p:cNvPr>
          <p:cNvGrpSpPr/>
          <p:nvPr/>
        </p:nvGrpSpPr>
        <p:grpSpPr>
          <a:xfrm>
            <a:off x="179512" y="1535239"/>
            <a:ext cx="8707480" cy="2673487"/>
            <a:chOff x="566000" y="1547601"/>
            <a:chExt cx="8312110" cy="2673487"/>
          </a:xfrm>
        </p:grpSpPr>
        <p:sp>
          <p:nvSpPr>
            <p:cNvPr id="14" name="Rectangle 16">
              <a:extLst>
                <a:ext uri="{FF2B5EF4-FFF2-40B4-BE49-F238E27FC236}">
                  <a16:creationId xmlns:a16="http://schemas.microsoft.com/office/drawing/2014/main" id="{07732CDB-09AD-4673-BD3D-F11854990FB6}"/>
                </a:ext>
              </a:extLst>
            </p:cNvPr>
            <p:cNvSpPr>
              <a:spLocks noChangeArrowheads="1"/>
            </p:cNvSpPr>
            <p:nvPr/>
          </p:nvSpPr>
          <p:spPr bwMode="auto">
            <a:xfrm>
              <a:off x="2885992" y="3600574"/>
              <a:ext cx="1208177" cy="620514"/>
            </a:xfrm>
            <a:prstGeom prst="rect">
              <a:avLst/>
            </a:prstGeom>
            <a:solidFill>
              <a:srgbClr val="9BBB59">
                <a:lumMod val="75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marL="0" marR="0" lvl="0" indent="0" algn="ctr" defTabSz="914400" eaLnBrk="0" fontAlgn="auto" latinLnBrk="0" hangingPunct="0">
                <a:lnSpc>
                  <a:spcPct val="90000"/>
                </a:lnSpc>
                <a:spcBef>
                  <a:spcPts val="0"/>
                </a:spcBef>
                <a:spcAft>
                  <a:spcPts val="0"/>
                </a:spcAft>
                <a:buClrTx/>
                <a:buSzTx/>
                <a:buFontTx/>
                <a:buNone/>
                <a:tabLst/>
                <a:defRPr/>
              </a:pPr>
              <a:r>
                <a:rPr kumimoji="0" lang="ko-KR" altLang="en-US" sz="1200" b="1" i="0" u="none" strike="noStrike" kern="0" cap="none" spc="0" normalizeH="0" baseline="0" noProof="0" dirty="0" err="1">
                  <a:ln>
                    <a:noFill/>
                  </a:ln>
                  <a:solidFill>
                    <a:prstClr val="white"/>
                  </a:solidFill>
                  <a:effectLst/>
                  <a:uLnTx/>
                  <a:uFillTx/>
                </a:rPr>
                <a:t>신탁사</a:t>
              </a:r>
              <a:endParaRPr kumimoji="0" lang="en-US" altLang="ko-KR" sz="1200" b="1" i="0" u="none" strike="noStrike" kern="0" cap="none" spc="0" normalizeH="0" baseline="0" noProof="0" dirty="0">
                <a:ln>
                  <a:noFill/>
                </a:ln>
                <a:solidFill>
                  <a:prstClr val="white"/>
                </a:solidFill>
                <a:effectLst/>
                <a:uLnTx/>
                <a:uFillTx/>
              </a:endParaRPr>
            </a:p>
            <a:p>
              <a:pPr marL="0" marR="0" lvl="0" indent="0" algn="ctr" defTabSz="914400" eaLnBrk="0" fontAlgn="auto" latinLnBrk="0" hangingPunct="0">
                <a:lnSpc>
                  <a:spcPct val="90000"/>
                </a:lnSpc>
                <a:spcBef>
                  <a:spcPts val="0"/>
                </a:spcBef>
                <a:spcAft>
                  <a:spcPts val="0"/>
                </a:spcAft>
                <a:buClrTx/>
                <a:buSzTx/>
                <a:buFontTx/>
                <a:buNone/>
                <a:tabLst/>
                <a:defRPr/>
              </a:pPr>
              <a:r>
                <a:rPr kumimoji="0" lang="en-US" altLang="ko-KR" sz="1000" b="1" i="0" u="none" strike="noStrike" kern="0" cap="none" spc="0" normalizeH="0" baseline="0" noProof="0" dirty="0">
                  <a:ln>
                    <a:noFill/>
                  </a:ln>
                  <a:solidFill>
                    <a:prstClr val="white"/>
                  </a:solidFill>
                  <a:effectLst/>
                  <a:uLnTx/>
                  <a:uFillTx/>
                </a:rPr>
                <a:t>(</a:t>
              </a:r>
              <a:r>
                <a:rPr lang="ko-KR" altLang="en-US" sz="1000" b="1" kern="0" dirty="0">
                  <a:solidFill>
                    <a:prstClr val="white"/>
                  </a:solidFill>
                </a:rPr>
                <a:t>수탁자</a:t>
              </a:r>
              <a:r>
                <a:rPr kumimoji="0" lang="en-US" altLang="ko-KR" sz="1000" b="1" i="0" u="none" strike="noStrike" kern="0" cap="none" spc="0" normalizeH="0" baseline="0" noProof="0" dirty="0">
                  <a:ln>
                    <a:noFill/>
                  </a:ln>
                  <a:solidFill>
                    <a:prstClr val="white"/>
                  </a:solidFill>
                  <a:effectLst/>
                  <a:uLnTx/>
                  <a:uFillTx/>
                </a:rPr>
                <a:t>)</a:t>
              </a:r>
              <a:endParaRPr kumimoji="0" lang="en-US" altLang="ko-KR" sz="600" b="1" i="0" u="none" strike="noStrike" kern="0" cap="none" spc="0" normalizeH="0" baseline="0" noProof="0" dirty="0">
                <a:ln>
                  <a:noFill/>
                </a:ln>
                <a:solidFill>
                  <a:prstClr val="white"/>
                </a:solidFill>
                <a:effectLst/>
                <a:uLnTx/>
                <a:uFillTx/>
              </a:endParaRPr>
            </a:p>
          </p:txBody>
        </p:sp>
        <p:sp>
          <p:nvSpPr>
            <p:cNvPr id="15" name="Text Box 13">
              <a:extLst>
                <a:ext uri="{FF2B5EF4-FFF2-40B4-BE49-F238E27FC236}">
                  <a16:creationId xmlns:a16="http://schemas.microsoft.com/office/drawing/2014/main" id="{E75422F7-3FC5-4FF4-B3DE-3A3AB352B8D0}"/>
                </a:ext>
              </a:extLst>
            </p:cNvPr>
            <p:cNvSpPr txBox="1">
              <a:spLocks noChangeArrowheads="1"/>
            </p:cNvSpPr>
            <p:nvPr/>
          </p:nvSpPr>
          <p:spPr bwMode="auto">
            <a:xfrm>
              <a:off x="740532" y="3449068"/>
              <a:ext cx="22312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algn="ctr" defTabSz="914400" eaLnBrk="1" fontAlgn="auto" latinLnBrk="0" hangingPunct="1">
                <a:lnSpc>
                  <a:spcPct val="100000"/>
                </a:lnSpc>
                <a:spcBef>
                  <a:spcPct val="20000"/>
                </a:spcBef>
                <a:spcAft>
                  <a:spcPts val="0"/>
                </a:spcAft>
                <a:buClrTx/>
                <a:buSzTx/>
                <a:buFontTx/>
                <a:buNone/>
                <a:tabLst/>
                <a:defRPr/>
              </a:pPr>
              <a:r>
                <a:rPr kumimoji="0" lang="ko-KR" altLang="en-US" sz="900" b="0" i="0" u="none" strike="noStrike" kern="0" cap="none" spc="0" normalizeH="0" baseline="0" noProof="0" dirty="0">
                  <a:ln>
                    <a:noFill/>
                  </a:ln>
                  <a:solidFill>
                    <a:prstClr val="black"/>
                  </a:solidFill>
                  <a:effectLst/>
                  <a:uLnTx/>
                  <a:uFillTx/>
                  <a:latin typeface="맑은 고딕" pitchFamily="50" charset="-127"/>
                  <a:ea typeface="맑은 고딕" pitchFamily="50" charset="-127"/>
                </a:rPr>
                <a:t>③ </a:t>
              </a:r>
              <a:r>
                <a:rPr kumimoji="0" lang="en-US" altLang="ko-KR" sz="900" b="0" i="0" u="none" strike="noStrike" kern="0" cap="none" spc="0" normalizeH="0" baseline="0" noProof="0" dirty="0">
                  <a:ln>
                    <a:noFill/>
                  </a:ln>
                  <a:solidFill>
                    <a:prstClr val="black"/>
                  </a:solidFill>
                  <a:effectLst/>
                  <a:uLnTx/>
                  <a:uFillTx/>
                  <a:latin typeface="맑은 고딕" pitchFamily="50" charset="-127"/>
                  <a:ea typeface="맑은 고딕" pitchFamily="50" charset="-127"/>
                </a:rPr>
                <a:t>2</a:t>
              </a:r>
              <a:r>
                <a:rPr kumimoji="0" lang="ko-KR" altLang="en-US" sz="900" b="0" i="0" u="none" strike="noStrike" kern="0" cap="none" spc="0" normalizeH="0" baseline="0" noProof="0" dirty="0">
                  <a:ln>
                    <a:noFill/>
                  </a:ln>
                  <a:solidFill>
                    <a:prstClr val="black"/>
                  </a:solidFill>
                  <a:effectLst/>
                  <a:uLnTx/>
                  <a:uFillTx/>
                  <a:latin typeface="맑은 고딕" pitchFamily="50" charset="-127"/>
                  <a:ea typeface="맑은 고딕" pitchFamily="50" charset="-127"/>
                </a:rPr>
                <a:t>종수익금</a:t>
              </a:r>
              <a:r>
                <a:rPr kumimoji="0" lang="en-US" altLang="ko-KR" sz="900" b="0" i="0" u="none" strike="noStrike" kern="0" cap="none" spc="0" normalizeH="0" baseline="0" noProof="0" dirty="0">
                  <a:ln>
                    <a:noFill/>
                  </a:ln>
                  <a:solidFill>
                    <a:prstClr val="black"/>
                  </a:solidFill>
                  <a:effectLst/>
                  <a:uLnTx/>
                  <a:uFillTx/>
                  <a:latin typeface="맑은 고딕" pitchFamily="50" charset="-127"/>
                  <a:ea typeface="맑은 고딕" pitchFamily="50" charset="-127"/>
                </a:rPr>
                <a:t> </a:t>
              </a:r>
              <a:br>
                <a:rPr kumimoji="0" lang="en-US" altLang="ko-KR" sz="900" b="0" i="0" u="none" strike="noStrike" kern="0" cap="none" spc="0" normalizeH="0" baseline="0" noProof="0" dirty="0">
                  <a:ln>
                    <a:noFill/>
                  </a:ln>
                  <a:solidFill>
                    <a:prstClr val="black"/>
                  </a:solidFill>
                  <a:effectLst/>
                  <a:uLnTx/>
                  <a:uFillTx/>
                  <a:latin typeface="맑은 고딕" pitchFamily="50" charset="-127"/>
                  <a:ea typeface="맑은 고딕" pitchFamily="50" charset="-127"/>
                </a:rPr>
              </a:br>
              <a:r>
                <a:rPr kumimoji="0" lang="en-US" altLang="ko-KR" sz="900" b="0" i="0" u="none" strike="noStrike" kern="0" cap="none" spc="0" normalizeH="0" baseline="0" noProof="0" dirty="0">
                  <a:ln>
                    <a:noFill/>
                  </a:ln>
                  <a:solidFill>
                    <a:prstClr val="black"/>
                  </a:solidFill>
                  <a:effectLst/>
                  <a:uLnTx/>
                  <a:uFillTx/>
                  <a:latin typeface="맑은 고딕" pitchFamily="50" charset="-127"/>
                  <a:ea typeface="맑은 고딕" pitchFamily="50" charset="-127"/>
                </a:rPr>
                <a:t>      (</a:t>
              </a:r>
              <a:r>
                <a:rPr kumimoji="0" lang="ko-KR" altLang="en-US" sz="900" kern="0" dirty="0" err="1">
                  <a:solidFill>
                    <a:prstClr val="black"/>
                  </a:solidFill>
                  <a:latin typeface="맑은 고딕" pitchFamily="50" charset="-127"/>
                  <a:ea typeface="맑은 고딕" pitchFamily="50" charset="-127"/>
                </a:rPr>
                <a:t>도급대금</a:t>
              </a:r>
              <a:r>
                <a:rPr kumimoji="0" lang="en-US" altLang="ko-KR" sz="900" b="0" i="0" u="none" strike="noStrike" kern="0" cap="none" spc="0" normalizeH="0" baseline="0" noProof="0" dirty="0">
                  <a:ln>
                    <a:noFill/>
                  </a:ln>
                  <a:solidFill>
                    <a:prstClr val="black"/>
                  </a:solidFill>
                  <a:effectLst/>
                  <a:uLnTx/>
                  <a:uFillTx/>
                  <a:latin typeface="맑은 고딕" pitchFamily="50" charset="-127"/>
                  <a:ea typeface="맑은 고딕" pitchFamily="50" charset="-127"/>
                </a:rPr>
                <a:t>)</a:t>
              </a:r>
              <a:r>
                <a:rPr kumimoji="0" lang="ko-KR" altLang="en-US" sz="900" b="0" i="0" u="none" strike="noStrike" kern="0" cap="none" spc="0" normalizeH="0" baseline="0" noProof="0" dirty="0">
                  <a:ln>
                    <a:noFill/>
                  </a:ln>
                  <a:solidFill>
                    <a:prstClr val="black"/>
                  </a:solidFill>
                  <a:effectLst/>
                  <a:uLnTx/>
                  <a:uFillTx/>
                  <a:latin typeface="맑은 고딕" pitchFamily="50" charset="-127"/>
                  <a:ea typeface="맑은 고딕" pitchFamily="50" charset="-127"/>
                </a:rPr>
                <a:t> 지급</a:t>
              </a:r>
            </a:p>
          </p:txBody>
        </p:sp>
        <p:sp>
          <p:nvSpPr>
            <p:cNvPr id="16" name="Rectangle 16">
              <a:extLst>
                <a:ext uri="{FF2B5EF4-FFF2-40B4-BE49-F238E27FC236}">
                  <a16:creationId xmlns:a16="http://schemas.microsoft.com/office/drawing/2014/main" id="{81F75E68-738C-4084-9D35-98CEFFC66B54}"/>
                </a:ext>
              </a:extLst>
            </p:cNvPr>
            <p:cNvSpPr>
              <a:spLocks noChangeArrowheads="1"/>
            </p:cNvSpPr>
            <p:nvPr/>
          </p:nvSpPr>
          <p:spPr bwMode="auto">
            <a:xfrm>
              <a:off x="566000" y="2020630"/>
              <a:ext cx="1218648" cy="605831"/>
            </a:xfrm>
            <a:prstGeom prst="rect">
              <a:avLst/>
            </a:prstGeom>
            <a:solidFill>
              <a:srgbClr val="1F497D">
                <a:lumMod val="60000"/>
                <a:lumOff val="40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marL="0" marR="0" lvl="0" indent="0" algn="ctr" defTabSz="914400" eaLnBrk="0" fontAlgn="auto" latinLnBrk="0" hangingPunct="0">
                <a:lnSpc>
                  <a:spcPct val="90000"/>
                </a:lnSpc>
                <a:spcBef>
                  <a:spcPts val="0"/>
                </a:spcBef>
                <a:spcAft>
                  <a:spcPts val="0"/>
                </a:spcAft>
                <a:buClrTx/>
                <a:buSzTx/>
                <a:buFontTx/>
                <a:buNone/>
                <a:tabLst/>
                <a:defRPr/>
              </a:pPr>
              <a:r>
                <a:rPr kumimoji="0" lang="ko-KR" altLang="en-US" sz="1200" b="1" i="0" u="none" strike="noStrike" kern="0" cap="none" spc="0" normalizeH="0" baseline="0" noProof="0" dirty="0">
                  <a:ln>
                    <a:noFill/>
                  </a:ln>
                  <a:solidFill>
                    <a:prstClr val="white"/>
                  </a:solidFill>
                  <a:effectLst/>
                  <a:uLnTx/>
                  <a:uFillTx/>
                </a:rPr>
                <a:t>발주자</a:t>
              </a:r>
              <a:endParaRPr kumimoji="0" lang="en-US" altLang="ko-KR" sz="1200" b="1" i="0" u="none" strike="noStrike" kern="0" cap="none" spc="0" normalizeH="0" baseline="0" noProof="0" dirty="0">
                <a:ln>
                  <a:noFill/>
                </a:ln>
                <a:solidFill>
                  <a:prstClr val="white"/>
                </a:solidFill>
                <a:effectLst/>
                <a:uLnTx/>
                <a:uFillTx/>
              </a:endParaRPr>
            </a:p>
          </p:txBody>
        </p:sp>
        <p:sp>
          <p:nvSpPr>
            <p:cNvPr id="17" name="Rectangle 16">
              <a:extLst>
                <a:ext uri="{FF2B5EF4-FFF2-40B4-BE49-F238E27FC236}">
                  <a16:creationId xmlns:a16="http://schemas.microsoft.com/office/drawing/2014/main" id="{219906C0-B4B5-4DB0-B1F2-97366E5B9E6C}"/>
                </a:ext>
              </a:extLst>
            </p:cNvPr>
            <p:cNvSpPr>
              <a:spLocks noChangeArrowheads="1"/>
            </p:cNvSpPr>
            <p:nvPr/>
          </p:nvSpPr>
          <p:spPr bwMode="auto">
            <a:xfrm>
              <a:off x="2909518" y="2005637"/>
              <a:ext cx="1264196" cy="620823"/>
            </a:xfrm>
            <a:prstGeom prst="rect">
              <a:avLst/>
            </a:prstGeom>
            <a:solidFill>
              <a:srgbClr val="1F497D">
                <a:lumMod val="60000"/>
                <a:lumOff val="40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ko-KR" altLang="en-US" sz="1200" b="1" kern="0" dirty="0">
                  <a:solidFill>
                    <a:prstClr val="white"/>
                  </a:solidFill>
                </a:rPr>
                <a:t>원사업자</a:t>
              </a:r>
              <a:endParaRPr kumimoji="0" lang="en-US" altLang="ko-KR" sz="1200" b="1" i="0" u="none" strike="noStrike" kern="0" cap="none" spc="0" normalizeH="0" baseline="0" noProof="0" dirty="0">
                <a:ln>
                  <a:noFill/>
                </a:ln>
                <a:solidFill>
                  <a:prstClr val="white"/>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0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rPr>
                <a:t>(</a:t>
              </a:r>
              <a:r>
                <a:rPr lang="ko-KR" altLang="en-US" sz="1000" b="1" kern="0" dirty="0">
                  <a:solidFill>
                    <a:prstClr val="white"/>
                  </a:solidFill>
                  <a:effectLst>
                    <a:outerShdw blurRad="38100" dist="38100" dir="2700000" algn="tl">
                      <a:srgbClr val="000000">
                        <a:alpha val="43137"/>
                      </a:srgbClr>
                    </a:outerShdw>
                  </a:effectLst>
                </a:rPr>
                <a:t>위탁자</a:t>
              </a:r>
              <a:r>
                <a:rPr kumimoji="0" lang="en-US" altLang="ko-KR" sz="10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rPr>
                <a:t>)</a:t>
              </a:r>
              <a:endParaRPr kumimoji="0" lang="en-US" altLang="ko-KR" sz="5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endParaRPr>
            </a:p>
          </p:txBody>
        </p:sp>
        <p:sp>
          <p:nvSpPr>
            <p:cNvPr id="18" name="Rectangle 16">
              <a:extLst>
                <a:ext uri="{FF2B5EF4-FFF2-40B4-BE49-F238E27FC236}">
                  <a16:creationId xmlns:a16="http://schemas.microsoft.com/office/drawing/2014/main" id="{9D1B1AAC-D0E4-4475-88A8-4E25ADDB47FD}"/>
                </a:ext>
              </a:extLst>
            </p:cNvPr>
            <p:cNvSpPr>
              <a:spLocks noChangeArrowheads="1"/>
            </p:cNvSpPr>
            <p:nvPr/>
          </p:nvSpPr>
          <p:spPr bwMode="auto">
            <a:xfrm>
              <a:off x="5246425" y="2020630"/>
              <a:ext cx="1264196" cy="605831"/>
            </a:xfrm>
            <a:prstGeom prst="rect">
              <a:avLst/>
            </a:prstGeom>
            <a:solidFill>
              <a:srgbClr val="1F497D">
                <a:lumMod val="60000"/>
                <a:lumOff val="40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ko-KR" altLang="en-US" sz="1200" b="1" kern="0" dirty="0">
                  <a:solidFill>
                    <a:prstClr val="white"/>
                  </a:solidFill>
                </a:rPr>
                <a:t>수급사업자</a:t>
              </a:r>
              <a:br>
                <a:rPr kumimoji="0" lang="en-US" altLang="ko-KR" sz="1200" b="1" i="0" u="none" strike="noStrike" kern="0" cap="none" spc="0" normalizeH="0" baseline="0" noProof="0" dirty="0">
                  <a:ln>
                    <a:noFill/>
                  </a:ln>
                  <a:solidFill>
                    <a:prstClr val="white"/>
                  </a:solidFill>
                  <a:effectLst/>
                  <a:uLnTx/>
                  <a:uFillTx/>
                </a:rPr>
              </a:br>
              <a:endParaRPr kumimoji="0" lang="ko-KR" altLang="en-US" sz="8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endParaRPr>
            </a:p>
          </p:txBody>
        </p:sp>
        <p:cxnSp>
          <p:nvCxnSpPr>
            <p:cNvPr id="19" name="직선 화살표 연결선 18">
              <a:extLst>
                <a:ext uri="{FF2B5EF4-FFF2-40B4-BE49-F238E27FC236}">
                  <a16:creationId xmlns:a16="http://schemas.microsoft.com/office/drawing/2014/main" id="{D44CD1CF-FBDB-4EC1-B1DD-FED79D2EC111}"/>
                </a:ext>
              </a:extLst>
            </p:cNvPr>
            <p:cNvCxnSpPr>
              <a:cxnSpLocks/>
            </p:cNvCxnSpPr>
            <p:nvPr/>
          </p:nvCxnSpPr>
          <p:spPr>
            <a:xfrm flipV="1">
              <a:off x="1100572" y="2655900"/>
              <a:ext cx="0" cy="1279295"/>
            </a:xfrm>
            <a:prstGeom prst="straightConnector1">
              <a:avLst/>
            </a:prstGeom>
            <a:ln>
              <a:tailEnd type="none"/>
            </a:ln>
          </p:spPr>
          <p:style>
            <a:lnRef idx="2">
              <a:schemeClr val="accent6"/>
            </a:lnRef>
            <a:fillRef idx="0">
              <a:schemeClr val="accent6"/>
            </a:fillRef>
            <a:effectRef idx="1">
              <a:schemeClr val="accent6"/>
            </a:effectRef>
            <a:fontRef idx="minor">
              <a:schemeClr val="tx1"/>
            </a:fontRef>
          </p:style>
        </p:cxnSp>
        <p:cxnSp>
          <p:nvCxnSpPr>
            <p:cNvPr id="20" name="직선 연결선 19">
              <a:extLst>
                <a:ext uri="{FF2B5EF4-FFF2-40B4-BE49-F238E27FC236}">
                  <a16:creationId xmlns:a16="http://schemas.microsoft.com/office/drawing/2014/main" id="{7AEA3E31-5F6C-4685-A310-EF20B9AE1653}"/>
                </a:ext>
              </a:extLst>
            </p:cNvPr>
            <p:cNvCxnSpPr/>
            <p:nvPr/>
          </p:nvCxnSpPr>
          <p:spPr>
            <a:xfrm>
              <a:off x="1100572" y="3945418"/>
              <a:ext cx="1768449" cy="0"/>
            </a:xfrm>
            <a:prstGeom prst="line">
              <a:avLst/>
            </a:prstGeom>
            <a:ln>
              <a:tailEnd type="arrow"/>
            </a:ln>
          </p:spPr>
          <p:style>
            <a:lnRef idx="2">
              <a:schemeClr val="accent6"/>
            </a:lnRef>
            <a:fillRef idx="0">
              <a:schemeClr val="accent6"/>
            </a:fillRef>
            <a:effectRef idx="1">
              <a:schemeClr val="accent6"/>
            </a:effectRef>
            <a:fontRef idx="minor">
              <a:schemeClr val="tx1"/>
            </a:fontRef>
          </p:style>
        </p:cxnSp>
        <p:sp>
          <p:nvSpPr>
            <p:cNvPr id="21" name="Text Box 13">
              <a:extLst>
                <a:ext uri="{FF2B5EF4-FFF2-40B4-BE49-F238E27FC236}">
                  <a16:creationId xmlns:a16="http://schemas.microsoft.com/office/drawing/2014/main" id="{B9375CE5-DC3E-4C0B-BE3D-86956E1B3FD1}"/>
                </a:ext>
              </a:extLst>
            </p:cNvPr>
            <p:cNvSpPr txBox="1">
              <a:spLocks noChangeArrowheads="1"/>
            </p:cNvSpPr>
            <p:nvPr/>
          </p:nvSpPr>
          <p:spPr bwMode="auto">
            <a:xfrm>
              <a:off x="4029914" y="3486102"/>
              <a:ext cx="2170814"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defTabSz="914400" eaLnBrk="1" fontAlgn="auto" latinLnBrk="0" hangingPunct="1">
                <a:lnSpc>
                  <a:spcPct val="100000"/>
                </a:lnSpc>
                <a:spcBef>
                  <a:spcPct val="20000"/>
                </a:spcBef>
                <a:spcAft>
                  <a:spcPts val="0"/>
                </a:spcAft>
                <a:buClrTx/>
                <a:buSzTx/>
                <a:buFontTx/>
                <a:buNone/>
                <a:tabLst/>
                <a:defRPr/>
              </a:pPr>
              <a:r>
                <a:rPr kumimoji="0" lang="ko-KR" altLang="en-US" sz="900" b="0" i="0" u="none" strike="noStrike" kern="0" cap="none" spc="0" normalizeH="0" baseline="0" noProof="0" dirty="0">
                  <a:ln>
                    <a:noFill/>
                  </a:ln>
                  <a:solidFill>
                    <a:prstClr val="black"/>
                  </a:solidFill>
                  <a:effectLst/>
                  <a:uLnTx/>
                  <a:uFillTx/>
                  <a:latin typeface="맑은 고딕" pitchFamily="50" charset="-127"/>
                  <a:ea typeface="맑은 고딕" pitchFamily="50" charset="-127"/>
                </a:rPr>
                <a:t>⑤ </a:t>
              </a:r>
              <a:r>
                <a:rPr kumimoji="0" lang="en-US" altLang="ko-KR" sz="900" b="0" i="0" u="none" strike="noStrike" kern="0" cap="none" spc="0" normalizeH="0" baseline="0" noProof="0" dirty="0">
                  <a:ln>
                    <a:noFill/>
                  </a:ln>
                  <a:solidFill>
                    <a:prstClr val="black"/>
                  </a:solidFill>
                  <a:effectLst/>
                  <a:uLnTx/>
                  <a:uFillTx/>
                  <a:latin typeface="맑은 고딕" pitchFamily="50" charset="-127"/>
                  <a:ea typeface="맑은 고딕" pitchFamily="50" charset="-127"/>
                </a:rPr>
                <a:t>‘</a:t>
              </a:r>
              <a:r>
                <a:rPr kumimoji="0" lang="ko-KR" altLang="en-US" sz="900" kern="0" dirty="0">
                  <a:solidFill>
                    <a:prstClr val="black"/>
                  </a:solidFill>
                  <a:latin typeface="맑은 고딕" pitchFamily="50" charset="-127"/>
                  <a:ea typeface="맑은 고딕" pitchFamily="50" charset="-127"/>
                </a:rPr>
                <a:t>수급사업자</a:t>
              </a:r>
              <a:r>
                <a:rPr kumimoji="0" lang="ko-KR" altLang="en-US" sz="9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맑은 고딕" pitchFamily="50" charset="-127"/>
                  <a:ea typeface="맑은 고딕" pitchFamily="50" charset="-127"/>
                </a:rPr>
                <a:t> 몫</a:t>
              </a:r>
              <a:r>
                <a:rPr kumimoji="0" lang="en-US" altLang="ko-KR" sz="9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맑은 고딕" pitchFamily="50" charset="-127"/>
                  <a:ea typeface="맑은 고딕" pitchFamily="50" charset="-127"/>
                </a:rPr>
                <a:t>’(</a:t>
              </a:r>
              <a:r>
                <a:rPr kumimoji="0" lang="ko-KR" altLang="en-US" sz="9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맑은 고딕" pitchFamily="50" charset="-127"/>
                  <a:ea typeface="맑은 고딕" pitchFamily="50" charset="-127"/>
                </a:rPr>
                <a:t>이윤 </a:t>
              </a:r>
              <a:r>
                <a:rPr kumimoji="0" lang="en-US" altLang="ko-KR" sz="9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맑은 고딕" pitchFamily="50" charset="-127"/>
                  <a:ea typeface="맑은 고딕" pitchFamily="50" charset="-127"/>
                </a:rPr>
                <a:t>: 2</a:t>
              </a:r>
              <a:r>
                <a:rPr kumimoji="0" lang="ko-KR" altLang="en-US" sz="9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맑은 고딕" pitchFamily="50" charset="-127"/>
                  <a:ea typeface="맑은 고딕" pitchFamily="50" charset="-127"/>
                </a:rPr>
                <a:t>종 수익금</a:t>
              </a:r>
              <a:r>
                <a:rPr kumimoji="0" lang="en-US" altLang="ko-KR" sz="9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맑은 고딕" pitchFamily="50" charset="-127"/>
                  <a:ea typeface="맑은 고딕" pitchFamily="50" charset="-127"/>
                </a:rPr>
                <a:t>)</a:t>
              </a:r>
              <a:r>
                <a:rPr kumimoji="0" lang="ko-KR" altLang="en-US" sz="9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맑은 고딕" pitchFamily="50" charset="-127"/>
                  <a:ea typeface="맑은 고딕" pitchFamily="50" charset="-127"/>
                </a:rPr>
                <a:t>       </a:t>
              </a:r>
              <a:endParaRPr kumimoji="0" lang="en-US" altLang="ko-KR" sz="9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맑은 고딕" pitchFamily="50" charset="-127"/>
                <a:ea typeface="맑은 고딕" pitchFamily="50" charset="-127"/>
              </a:endParaRPr>
            </a:p>
            <a:p>
              <a:pPr marL="0" marR="0" lvl="0" indent="0" defTabSz="914400" eaLnBrk="1" fontAlgn="auto" latinLnBrk="0" hangingPunct="1">
                <a:lnSpc>
                  <a:spcPct val="100000"/>
                </a:lnSpc>
                <a:spcBef>
                  <a:spcPct val="20000"/>
                </a:spcBef>
                <a:spcAft>
                  <a:spcPts val="0"/>
                </a:spcAft>
                <a:buClrTx/>
                <a:buSzTx/>
                <a:buFontTx/>
                <a:buNone/>
                <a:tabLst/>
                <a:defRPr/>
              </a:pPr>
              <a:r>
                <a:rPr kumimoji="0" lang="en-US" altLang="ko-KR" sz="9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맑은 고딕" pitchFamily="50" charset="-127"/>
                  <a:ea typeface="맑은 고딕" pitchFamily="50" charset="-127"/>
                </a:rPr>
                <a:t>    </a:t>
              </a:r>
              <a:r>
                <a:rPr kumimoji="0" lang="ko-KR" altLang="en-US" sz="9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맑은 고딕" pitchFamily="50" charset="-127"/>
                  <a:ea typeface="맑은 고딕" pitchFamily="50" charset="-127"/>
                </a:rPr>
                <a:t>직불</a:t>
              </a:r>
              <a:endParaRPr kumimoji="0" lang="en-US" altLang="ko-KR" sz="9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맑은 고딕" pitchFamily="50" charset="-127"/>
                <a:ea typeface="맑은 고딕" pitchFamily="50" charset="-127"/>
              </a:endParaRPr>
            </a:p>
          </p:txBody>
        </p:sp>
        <p:cxnSp>
          <p:nvCxnSpPr>
            <p:cNvPr id="22" name="직선 화살표 연결선 21">
              <a:extLst>
                <a:ext uri="{FF2B5EF4-FFF2-40B4-BE49-F238E27FC236}">
                  <a16:creationId xmlns:a16="http://schemas.microsoft.com/office/drawing/2014/main" id="{3EA6739E-C4ED-4483-B3A9-53D73F33680A}"/>
                </a:ext>
              </a:extLst>
            </p:cNvPr>
            <p:cNvCxnSpPr/>
            <p:nvPr/>
          </p:nvCxnSpPr>
          <p:spPr>
            <a:xfrm flipV="1">
              <a:off x="6050898" y="2581566"/>
              <a:ext cx="0" cy="1345309"/>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23" name="직선 연결선 22">
              <a:extLst>
                <a:ext uri="{FF2B5EF4-FFF2-40B4-BE49-F238E27FC236}">
                  <a16:creationId xmlns:a16="http://schemas.microsoft.com/office/drawing/2014/main" id="{97347C1D-66E6-48FD-88F5-FC8980793F41}"/>
                </a:ext>
              </a:extLst>
            </p:cNvPr>
            <p:cNvCxnSpPr/>
            <p:nvPr/>
          </p:nvCxnSpPr>
          <p:spPr>
            <a:xfrm flipV="1">
              <a:off x="4127193" y="3927442"/>
              <a:ext cx="1930055" cy="1"/>
            </a:xfrm>
            <a:prstGeom prst="line">
              <a:avLst/>
            </a:prstGeom>
            <a:ln/>
          </p:spPr>
          <p:style>
            <a:lnRef idx="2">
              <a:schemeClr val="accent6"/>
            </a:lnRef>
            <a:fillRef idx="0">
              <a:schemeClr val="accent6"/>
            </a:fillRef>
            <a:effectRef idx="1">
              <a:schemeClr val="accent6"/>
            </a:effectRef>
            <a:fontRef idx="minor">
              <a:schemeClr val="tx1"/>
            </a:fontRef>
          </p:style>
        </p:cxnSp>
        <p:cxnSp>
          <p:nvCxnSpPr>
            <p:cNvPr id="24" name="직선 화살표 연결선 23">
              <a:extLst>
                <a:ext uri="{FF2B5EF4-FFF2-40B4-BE49-F238E27FC236}">
                  <a16:creationId xmlns:a16="http://schemas.microsoft.com/office/drawing/2014/main" id="{0AA1E403-75B1-4A08-A913-8BFE5956D9E0}"/>
                </a:ext>
              </a:extLst>
            </p:cNvPr>
            <p:cNvCxnSpPr>
              <a:cxnSpLocks/>
              <a:endCxn id="17" idx="1"/>
            </p:cNvCxnSpPr>
            <p:nvPr/>
          </p:nvCxnSpPr>
          <p:spPr>
            <a:xfrm>
              <a:off x="1770082" y="2312391"/>
              <a:ext cx="1139436" cy="3658"/>
            </a:xfrm>
            <a:prstGeom prst="straightConnector1">
              <a:avLst/>
            </a:prstGeom>
            <a:noFill/>
            <a:ln w="25400" cap="flat" cmpd="sng" algn="ctr">
              <a:solidFill>
                <a:srgbClr val="C0504D"/>
              </a:solidFill>
              <a:prstDash val="sysDash"/>
              <a:tailEnd type="arrow"/>
            </a:ln>
            <a:effectLst>
              <a:outerShdw blurRad="40000" dist="20000" dir="5400000" rotWithShape="0">
                <a:srgbClr val="000000">
                  <a:alpha val="38000"/>
                </a:srgbClr>
              </a:outerShdw>
            </a:effectLst>
          </p:spPr>
        </p:cxnSp>
        <p:cxnSp>
          <p:nvCxnSpPr>
            <p:cNvPr id="25" name="직선 화살표 연결선 24">
              <a:extLst>
                <a:ext uri="{FF2B5EF4-FFF2-40B4-BE49-F238E27FC236}">
                  <a16:creationId xmlns:a16="http://schemas.microsoft.com/office/drawing/2014/main" id="{36632F79-FFF9-4742-94AC-BD2F49219A70}"/>
                </a:ext>
              </a:extLst>
            </p:cNvPr>
            <p:cNvCxnSpPr/>
            <p:nvPr/>
          </p:nvCxnSpPr>
          <p:spPr>
            <a:xfrm flipV="1">
              <a:off x="4584154" y="2215229"/>
              <a:ext cx="176020" cy="187996"/>
            </a:xfrm>
            <a:prstGeom prst="straightConnector1">
              <a:avLst/>
            </a:prstGeom>
            <a:noFill/>
            <a:ln w="38100" cap="flat" cmpd="sng" algn="ctr">
              <a:solidFill>
                <a:srgbClr val="FF0000"/>
              </a:solidFill>
              <a:prstDash val="solid"/>
              <a:tailEnd type="none"/>
            </a:ln>
            <a:effectLst>
              <a:outerShdw blurRad="40000" dist="20000" dir="5400000" rotWithShape="0">
                <a:srgbClr val="000000">
                  <a:alpha val="38000"/>
                </a:srgbClr>
              </a:outerShdw>
            </a:effectLst>
          </p:spPr>
        </p:cxnSp>
        <p:cxnSp>
          <p:nvCxnSpPr>
            <p:cNvPr id="26" name="직선 화살표 연결선 25">
              <a:extLst>
                <a:ext uri="{FF2B5EF4-FFF2-40B4-BE49-F238E27FC236}">
                  <a16:creationId xmlns:a16="http://schemas.microsoft.com/office/drawing/2014/main" id="{0A2475B1-3984-4137-ACB0-3DD395F08AAA}"/>
                </a:ext>
              </a:extLst>
            </p:cNvPr>
            <p:cNvCxnSpPr/>
            <p:nvPr/>
          </p:nvCxnSpPr>
          <p:spPr>
            <a:xfrm flipH="1" flipV="1">
              <a:off x="4584154" y="2215229"/>
              <a:ext cx="176020" cy="187996"/>
            </a:xfrm>
            <a:prstGeom prst="straightConnector1">
              <a:avLst/>
            </a:prstGeom>
            <a:noFill/>
            <a:ln w="38100" cap="flat" cmpd="sng" algn="ctr">
              <a:solidFill>
                <a:srgbClr val="FF0000"/>
              </a:solidFill>
              <a:prstDash val="solid"/>
              <a:tailEnd type="none"/>
            </a:ln>
            <a:effectLst>
              <a:outerShdw blurRad="40000" dist="20000" dir="5400000" rotWithShape="0">
                <a:srgbClr val="000000">
                  <a:alpha val="38000"/>
                </a:srgbClr>
              </a:outerShdw>
            </a:effectLst>
          </p:spPr>
        </p:cxnSp>
        <p:cxnSp>
          <p:nvCxnSpPr>
            <p:cNvPr id="27" name="직선 화살표 연결선 26">
              <a:extLst>
                <a:ext uri="{FF2B5EF4-FFF2-40B4-BE49-F238E27FC236}">
                  <a16:creationId xmlns:a16="http://schemas.microsoft.com/office/drawing/2014/main" id="{F14C8D40-F5EE-44FE-AAAF-F14495577C3D}"/>
                </a:ext>
              </a:extLst>
            </p:cNvPr>
            <p:cNvCxnSpPr/>
            <p:nvPr/>
          </p:nvCxnSpPr>
          <p:spPr>
            <a:xfrm>
              <a:off x="4199412" y="2296940"/>
              <a:ext cx="1044146" cy="0"/>
            </a:xfrm>
            <a:prstGeom prst="straightConnector1">
              <a:avLst/>
            </a:prstGeom>
            <a:noFill/>
            <a:ln w="25400" cap="flat" cmpd="sng" algn="ctr">
              <a:solidFill>
                <a:srgbClr val="C0504D"/>
              </a:solidFill>
              <a:prstDash val="sysDash"/>
              <a:tailEnd type="arrow"/>
            </a:ln>
            <a:effectLst>
              <a:outerShdw blurRad="40000" dist="20000" dir="5400000" rotWithShape="0">
                <a:srgbClr val="000000">
                  <a:alpha val="38000"/>
                </a:srgbClr>
              </a:outerShdw>
            </a:effectLst>
          </p:spPr>
        </p:cxnSp>
        <p:sp>
          <p:nvSpPr>
            <p:cNvPr id="28" name="자유형 58">
              <a:extLst>
                <a:ext uri="{FF2B5EF4-FFF2-40B4-BE49-F238E27FC236}">
                  <a16:creationId xmlns:a16="http://schemas.microsoft.com/office/drawing/2014/main" id="{15D68F80-5640-42CD-8CF1-725BC4F47B1D}"/>
                </a:ext>
              </a:extLst>
            </p:cNvPr>
            <p:cNvSpPr/>
            <p:nvPr/>
          </p:nvSpPr>
          <p:spPr>
            <a:xfrm>
              <a:off x="4713744" y="1788066"/>
              <a:ext cx="799947" cy="256846"/>
            </a:xfrm>
            <a:custGeom>
              <a:avLst/>
              <a:gdLst>
                <a:gd name="connsiteX0" fmla="*/ 1637608 w 1637608"/>
                <a:gd name="connsiteY0" fmla="*/ 0 h 207819"/>
                <a:gd name="connsiteX1" fmla="*/ 0 w 1637608"/>
                <a:gd name="connsiteY1" fmla="*/ 0 h 207819"/>
                <a:gd name="connsiteX2" fmla="*/ 0 w 1637608"/>
                <a:gd name="connsiteY2" fmla="*/ 207819 h 207819"/>
              </a:gdLst>
              <a:ahLst/>
              <a:cxnLst>
                <a:cxn ang="0">
                  <a:pos x="connsiteX0" y="connsiteY0"/>
                </a:cxn>
                <a:cxn ang="0">
                  <a:pos x="connsiteX1" y="connsiteY1"/>
                </a:cxn>
                <a:cxn ang="0">
                  <a:pos x="connsiteX2" y="connsiteY2"/>
                </a:cxn>
              </a:cxnLst>
              <a:rect l="l" t="t" r="r" b="b"/>
              <a:pathLst>
                <a:path w="1637608" h="207819">
                  <a:moveTo>
                    <a:pt x="1637608" y="0"/>
                  </a:moveTo>
                  <a:lnTo>
                    <a:pt x="0" y="0"/>
                  </a:lnTo>
                  <a:lnTo>
                    <a:pt x="0" y="207819"/>
                  </a:lnTo>
                </a:path>
              </a:pathLst>
            </a:custGeom>
            <a:noFill/>
            <a:ln w="25400" cap="flat" cmpd="sng" algn="ctr">
              <a:solidFill>
                <a:srgbClr val="FF0000"/>
              </a:solidFill>
              <a:prstDash val="solid"/>
              <a:tailEnd type="stealt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endParaRPr>
            </a:p>
          </p:txBody>
        </p:sp>
        <p:sp>
          <p:nvSpPr>
            <p:cNvPr id="29" name="직사각형 28">
              <a:extLst>
                <a:ext uri="{FF2B5EF4-FFF2-40B4-BE49-F238E27FC236}">
                  <a16:creationId xmlns:a16="http://schemas.microsoft.com/office/drawing/2014/main" id="{05A3BFF4-E83C-40DB-ACD5-50F117F798D3}"/>
                </a:ext>
              </a:extLst>
            </p:cNvPr>
            <p:cNvSpPr/>
            <p:nvPr/>
          </p:nvSpPr>
          <p:spPr>
            <a:xfrm>
              <a:off x="4351655" y="1562052"/>
              <a:ext cx="997389" cy="2308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ko-KR" altLang="en-US" sz="9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rPr>
                <a:t>④ 채권 가압류 </a:t>
              </a:r>
            </a:p>
          </p:txBody>
        </p:sp>
        <p:sp>
          <p:nvSpPr>
            <p:cNvPr id="31" name="Rectangle 16">
              <a:extLst>
                <a:ext uri="{FF2B5EF4-FFF2-40B4-BE49-F238E27FC236}">
                  <a16:creationId xmlns:a16="http://schemas.microsoft.com/office/drawing/2014/main" id="{E3BFDF81-FFFD-4712-A4A2-E36DB9D9FF0F}"/>
                </a:ext>
              </a:extLst>
            </p:cNvPr>
            <p:cNvSpPr>
              <a:spLocks noChangeArrowheads="1"/>
            </p:cNvSpPr>
            <p:nvPr/>
          </p:nvSpPr>
          <p:spPr bwMode="auto">
            <a:xfrm>
              <a:off x="7613914" y="2029323"/>
              <a:ext cx="1264196" cy="605831"/>
            </a:xfrm>
            <a:prstGeom prst="rect">
              <a:avLst/>
            </a:prstGeom>
            <a:solidFill>
              <a:srgbClr val="1F497D">
                <a:lumMod val="60000"/>
                <a:lumOff val="40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ko-KR" altLang="en-US" sz="1200" b="1" i="0" u="none" strike="noStrike" kern="0" cap="none" spc="0" normalizeH="0" baseline="0" noProof="0" dirty="0" err="1">
                  <a:ln>
                    <a:noFill/>
                  </a:ln>
                  <a:solidFill>
                    <a:prstClr val="white"/>
                  </a:solidFill>
                  <a:effectLst/>
                  <a:uLnTx/>
                  <a:uFillTx/>
                </a:rPr>
                <a:t>자재∙장비</a:t>
              </a:r>
              <a:r>
                <a:rPr kumimoji="0" lang="en-US" altLang="ko-KR" sz="1200" b="1" i="0" u="none" strike="noStrike" kern="0" cap="none" spc="0" normalizeH="0" baseline="0" noProof="0" dirty="0">
                  <a:ln>
                    <a:noFill/>
                  </a:ln>
                  <a:solidFill>
                    <a:prstClr val="white"/>
                  </a:solidFill>
                  <a:effectLst/>
                  <a:uLnTx/>
                  <a:uFillTx/>
                </a:rPr>
                <a:t>/</a:t>
              </a:r>
              <a:r>
                <a:rPr kumimoji="0" lang="ko-KR" altLang="en-US" sz="1200" b="1" i="0" u="none" strike="noStrike" kern="0" cap="none" spc="0" normalizeH="0" baseline="0" noProof="0" dirty="0">
                  <a:ln>
                    <a:noFill/>
                  </a:ln>
                  <a:solidFill>
                    <a:prstClr val="white"/>
                  </a:solidFill>
                  <a:effectLst/>
                  <a:uLnTx/>
                  <a:uFillTx/>
                </a:rPr>
                <a:t>노무자</a:t>
              </a:r>
              <a:br>
                <a:rPr lang="en-US" altLang="ko-KR" sz="1200" b="1" kern="0" dirty="0">
                  <a:solidFill>
                    <a:prstClr val="white"/>
                  </a:solidFill>
                </a:rPr>
              </a:br>
              <a:endParaRPr kumimoji="0" lang="ko-KR" altLang="en-US" sz="8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endParaRPr>
            </a:p>
          </p:txBody>
        </p:sp>
        <p:cxnSp>
          <p:nvCxnSpPr>
            <p:cNvPr id="32" name="직선 화살표 연결선 31">
              <a:extLst>
                <a:ext uri="{FF2B5EF4-FFF2-40B4-BE49-F238E27FC236}">
                  <a16:creationId xmlns:a16="http://schemas.microsoft.com/office/drawing/2014/main" id="{0D47302C-7A65-4BC0-BBF8-E21CCE2BA3DA}"/>
                </a:ext>
              </a:extLst>
            </p:cNvPr>
            <p:cNvCxnSpPr/>
            <p:nvPr/>
          </p:nvCxnSpPr>
          <p:spPr>
            <a:xfrm flipV="1">
              <a:off x="6951643" y="2223922"/>
              <a:ext cx="176020" cy="187996"/>
            </a:xfrm>
            <a:prstGeom prst="straightConnector1">
              <a:avLst/>
            </a:prstGeom>
            <a:noFill/>
            <a:ln w="38100" cap="flat" cmpd="sng" algn="ctr">
              <a:solidFill>
                <a:srgbClr val="FF0000"/>
              </a:solidFill>
              <a:prstDash val="solid"/>
              <a:tailEnd type="none"/>
            </a:ln>
            <a:effectLst>
              <a:outerShdw blurRad="40000" dist="20000" dir="5400000" rotWithShape="0">
                <a:srgbClr val="000000">
                  <a:alpha val="38000"/>
                </a:srgbClr>
              </a:outerShdw>
            </a:effectLst>
          </p:spPr>
        </p:cxnSp>
        <p:cxnSp>
          <p:nvCxnSpPr>
            <p:cNvPr id="33" name="직선 화살표 연결선 32">
              <a:extLst>
                <a:ext uri="{FF2B5EF4-FFF2-40B4-BE49-F238E27FC236}">
                  <a16:creationId xmlns:a16="http://schemas.microsoft.com/office/drawing/2014/main" id="{7D4F6ED5-2441-4EFB-8A84-93AD4724F905}"/>
                </a:ext>
              </a:extLst>
            </p:cNvPr>
            <p:cNvCxnSpPr/>
            <p:nvPr/>
          </p:nvCxnSpPr>
          <p:spPr>
            <a:xfrm flipH="1" flipV="1">
              <a:off x="6951643" y="2223922"/>
              <a:ext cx="176020" cy="187996"/>
            </a:xfrm>
            <a:prstGeom prst="straightConnector1">
              <a:avLst/>
            </a:prstGeom>
            <a:noFill/>
            <a:ln w="38100" cap="flat" cmpd="sng" algn="ctr">
              <a:solidFill>
                <a:srgbClr val="FF0000"/>
              </a:solidFill>
              <a:prstDash val="solid"/>
              <a:tailEnd type="none"/>
            </a:ln>
            <a:effectLst>
              <a:outerShdw blurRad="40000" dist="20000" dir="5400000" rotWithShape="0">
                <a:srgbClr val="000000">
                  <a:alpha val="38000"/>
                </a:srgbClr>
              </a:outerShdw>
            </a:effectLst>
          </p:spPr>
        </p:cxnSp>
        <p:cxnSp>
          <p:nvCxnSpPr>
            <p:cNvPr id="34" name="직선 화살표 연결선 33">
              <a:extLst>
                <a:ext uri="{FF2B5EF4-FFF2-40B4-BE49-F238E27FC236}">
                  <a16:creationId xmlns:a16="http://schemas.microsoft.com/office/drawing/2014/main" id="{B3F646E8-206B-4131-9A53-848E2E1CC788}"/>
                </a:ext>
              </a:extLst>
            </p:cNvPr>
            <p:cNvCxnSpPr/>
            <p:nvPr/>
          </p:nvCxnSpPr>
          <p:spPr>
            <a:xfrm>
              <a:off x="6566901" y="2305633"/>
              <a:ext cx="1044146" cy="0"/>
            </a:xfrm>
            <a:prstGeom prst="straightConnector1">
              <a:avLst/>
            </a:prstGeom>
            <a:noFill/>
            <a:ln w="25400" cap="flat" cmpd="sng" algn="ctr">
              <a:solidFill>
                <a:srgbClr val="C0504D"/>
              </a:solidFill>
              <a:prstDash val="sysDash"/>
              <a:tailEnd type="arrow"/>
            </a:ln>
            <a:effectLst>
              <a:outerShdw blurRad="40000" dist="20000" dir="5400000" rotWithShape="0">
                <a:srgbClr val="000000">
                  <a:alpha val="38000"/>
                </a:srgbClr>
              </a:outerShdw>
            </a:effectLst>
          </p:spPr>
        </p:cxnSp>
        <p:sp>
          <p:nvSpPr>
            <p:cNvPr id="35" name="자유형 65">
              <a:extLst>
                <a:ext uri="{FF2B5EF4-FFF2-40B4-BE49-F238E27FC236}">
                  <a16:creationId xmlns:a16="http://schemas.microsoft.com/office/drawing/2014/main" id="{D45A047E-A9F0-4D70-8013-4E0C7EBCF9A7}"/>
                </a:ext>
              </a:extLst>
            </p:cNvPr>
            <p:cNvSpPr/>
            <p:nvPr/>
          </p:nvSpPr>
          <p:spPr>
            <a:xfrm>
              <a:off x="7081233" y="1796759"/>
              <a:ext cx="799947" cy="256846"/>
            </a:xfrm>
            <a:custGeom>
              <a:avLst/>
              <a:gdLst>
                <a:gd name="connsiteX0" fmla="*/ 1637608 w 1637608"/>
                <a:gd name="connsiteY0" fmla="*/ 0 h 207819"/>
                <a:gd name="connsiteX1" fmla="*/ 0 w 1637608"/>
                <a:gd name="connsiteY1" fmla="*/ 0 h 207819"/>
                <a:gd name="connsiteX2" fmla="*/ 0 w 1637608"/>
                <a:gd name="connsiteY2" fmla="*/ 207819 h 207819"/>
              </a:gdLst>
              <a:ahLst/>
              <a:cxnLst>
                <a:cxn ang="0">
                  <a:pos x="connsiteX0" y="connsiteY0"/>
                </a:cxn>
                <a:cxn ang="0">
                  <a:pos x="connsiteX1" y="connsiteY1"/>
                </a:cxn>
                <a:cxn ang="0">
                  <a:pos x="connsiteX2" y="connsiteY2"/>
                </a:cxn>
              </a:cxnLst>
              <a:rect l="l" t="t" r="r" b="b"/>
              <a:pathLst>
                <a:path w="1637608" h="207819">
                  <a:moveTo>
                    <a:pt x="1637608" y="0"/>
                  </a:moveTo>
                  <a:lnTo>
                    <a:pt x="0" y="0"/>
                  </a:lnTo>
                  <a:lnTo>
                    <a:pt x="0" y="207819"/>
                  </a:lnTo>
                </a:path>
              </a:pathLst>
            </a:custGeom>
            <a:noFill/>
            <a:ln w="25400" cap="flat" cmpd="sng" algn="ctr">
              <a:solidFill>
                <a:srgbClr val="FF0000"/>
              </a:solidFill>
              <a:prstDash val="solid"/>
              <a:tailEnd type="stealt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endParaRPr>
            </a:p>
          </p:txBody>
        </p:sp>
        <p:sp>
          <p:nvSpPr>
            <p:cNvPr id="36" name="직사각형 35">
              <a:extLst>
                <a:ext uri="{FF2B5EF4-FFF2-40B4-BE49-F238E27FC236}">
                  <a16:creationId xmlns:a16="http://schemas.microsoft.com/office/drawing/2014/main" id="{7B467DF2-FD1E-4D8D-B842-2CDBB8D39745}"/>
                </a:ext>
              </a:extLst>
            </p:cNvPr>
            <p:cNvSpPr/>
            <p:nvPr/>
          </p:nvSpPr>
          <p:spPr>
            <a:xfrm>
              <a:off x="6717196" y="1547601"/>
              <a:ext cx="997389" cy="2308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ko-KR" altLang="en-US" sz="9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rPr>
                <a:t>⑥ 채권 가압류 </a:t>
              </a:r>
            </a:p>
          </p:txBody>
        </p:sp>
        <p:sp>
          <p:nvSpPr>
            <p:cNvPr id="37" name="Text Box 13">
              <a:extLst>
                <a:ext uri="{FF2B5EF4-FFF2-40B4-BE49-F238E27FC236}">
                  <a16:creationId xmlns:a16="http://schemas.microsoft.com/office/drawing/2014/main" id="{8BE07084-843E-4719-A78A-DEA134DEF5BE}"/>
                </a:ext>
              </a:extLst>
            </p:cNvPr>
            <p:cNvSpPr txBox="1">
              <a:spLocks noChangeArrowheads="1"/>
            </p:cNvSpPr>
            <p:nvPr/>
          </p:nvSpPr>
          <p:spPr bwMode="auto">
            <a:xfrm>
              <a:off x="6285148" y="2029323"/>
              <a:ext cx="162499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algn="ctr" defTabSz="914400" eaLnBrk="1" fontAlgn="auto" latinLnBrk="0" hangingPunct="1">
                <a:lnSpc>
                  <a:spcPct val="100000"/>
                </a:lnSpc>
                <a:spcBef>
                  <a:spcPct val="20000"/>
                </a:spcBef>
                <a:spcAft>
                  <a:spcPts val="0"/>
                </a:spcAft>
                <a:buClrTx/>
                <a:buSzTx/>
                <a:buFontTx/>
                <a:buNone/>
                <a:tabLst/>
                <a:defRPr/>
              </a:pPr>
              <a:r>
                <a:rPr kumimoji="0" lang="ko-KR" altLang="en-US" sz="900" b="1" i="0" u="none" strike="noStrike" kern="0" cap="none" spc="0" normalizeH="0" baseline="0" noProof="0" dirty="0">
                  <a:ln>
                    <a:noFill/>
                  </a:ln>
                  <a:solidFill>
                    <a:srgbClr val="FF0000"/>
                  </a:solidFill>
                  <a:effectLst/>
                  <a:uLnTx/>
                  <a:uFillTx/>
                  <a:latin typeface="맑은 고딕"/>
                  <a:ea typeface="맑은 고딕"/>
                </a:rPr>
                <a:t>대금 지급불가</a:t>
              </a:r>
              <a:endParaRPr kumimoji="0" lang="en-US" altLang="ko-KR" sz="600" b="0" i="0" u="none" strike="noStrike" kern="0" cap="none" spc="0" normalizeH="0" baseline="0" noProof="0" dirty="0">
                <a:ln>
                  <a:noFill/>
                </a:ln>
                <a:solidFill>
                  <a:prstClr val="black"/>
                </a:solidFill>
                <a:effectLst/>
                <a:uLnTx/>
                <a:uFillTx/>
                <a:latin typeface="맑은 고딕" pitchFamily="50" charset="-127"/>
                <a:ea typeface="맑은 고딕" pitchFamily="50" charset="-127"/>
              </a:endParaRPr>
            </a:p>
          </p:txBody>
        </p:sp>
        <p:cxnSp>
          <p:nvCxnSpPr>
            <p:cNvPr id="38" name="직선 연결선 37">
              <a:extLst>
                <a:ext uri="{FF2B5EF4-FFF2-40B4-BE49-F238E27FC236}">
                  <a16:creationId xmlns:a16="http://schemas.microsoft.com/office/drawing/2014/main" id="{079C180A-1BCA-4287-B247-9A0CC76C449F}"/>
                </a:ext>
              </a:extLst>
            </p:cNvPr>
            <p:cNvCxnSpPr>
              <a:cxnSpLocks/>
            </p:cNvCxnSpPr>
            <p:nvPr/>
          </p:nvCxnSpPr>
          <p:spPr>
            <a:xfrm>
              <a:off x="6057248" y="3935195"/>
              <a:ext cx="2524860" cy="0"/>
            </a:xfrm>
            <a:prstGeom prst="line">
              <a:avLst/>
            </a:prstGeom>
            <a:ln/>
          </p:spPr>
          <p:style>
            <a:lnRef idx="2">
              <a:schemeClr val="accent6"/>
            </a:lnRef>
            <a:fillRef idx="0">
              <a:schemeClr val="accent6"/>
            </a:fillRef>
            <a:effectRef idx="1">
              <a:schemeClr val="accent6"/>
            </a:effectRef>
            <a:fontRef idx="minor">
              <a:schemeClr val="tx1"/>
            </a:fontRef>
          </p:style>
        </p:cxnSp>
        <p:cxnSp>
          <p:nvCxnSpPr>
            <p:cNvPr id="39" name="직선 화살표 연결선 38">
              <a:extLst>
                <a:ext uri="{FF2B5EF4-FFF2-40B4-BE49-F238E27FC236}">
                  <a16:creationId xmlns:a16="http://schemas.microsoft.com/office/drawing/2014/main" id="{B41B63E3-883A-4211-BE35-ED84C08B0DFE}"/>
                </a:ext>
              </a:extLst>
            </p:cNvPr>
            <p:cNvCxnSpPr/>
            <p:nvPr/>
          </p:nvCxnSpPr>
          <p:spPr>
            <a:xfrm flipV="1">
              <a:off x="8582108" y="2620977"/>
              <a:ext cx="0" cy="1305898"/>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sp>
          <p:nvSpPr>
            <p:cNvPr id="40" name="직사각형 39">
              <a:extLst>
                <a:ext uri="{FF2B5EF4-FFF2-40B4-BE49-F238E27FC236}">
                  <a16:creationId xmlns:a16="http://schemas.microsoft.com/office/drawing/2014/main" id="{8366EA7D-73A0-41F1-8A0F-D40EBB42788E}"/>
                </a:ext>
              </a:extLst>
            </p:cNvPr>
            <p:cNvSpPr/>
            <p:nvPr/>
          </p:nvSpPr>
          <p:spPr>
            <a:xfrm>
              <a:off x="1102059" y="2615961"/>
              <a:ext cx="790601" cy="2308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ko-KR" sz="900" b="0" i="0" u="none" strike="noStrike" kern="0" cap="none" spc="0" normalizeH="0" baseline="0" noProof="0" dirty="0">
                  <a:ln>
                    <a:noFill/>
                  </a:ln>
                  <a:solidFill>
                    <a:prstClr val="black"/>
                  </a:solidFill>
                  <a:effectLst/>
                  <a:uLnTx/>
                  <a:uFillTx/>
                </a:rPr>
                <a:t>2</a:t>
              </a:r>
              <a:r>
                <a:rPr kumimoji="0" lang="ko-KR" altLang="en-US" sz="900" b="0" i="0" u="none" strike="noStrike" kern="0" cap="none" spc="0" normalizeH="0" baseline="0" noProof="0" dirty="0">
                  <a:ln>
                    <a:noFill/>
                  </a:ln>
                  <a:solidFill>
                    <a:prstClr val="black"/>
                  </a:solidFill>
                  <a:effectLst/>
                  <a:uLnTx/>
                  <a:uFillTx/>
                </a:rPr>
                <a:t>종 수익자 </a:t>
              </a:r>
              <a:endParaRPr kumimoji="0" lang="ko-KR" altLang="en-US" sz="1800" b="0" i="0" u="none" strike="noStrike" kern="0" cap="none" spc="0" normalizeH="0" baseline="0" noProof="0" dirty="0">
                <a:ln>
                  <a:noFill/>
                </a:ln>
                <a:solidFill>
                  <a:srgbClr val="000000"/>
                </a:solidFill>
                <a:effectLst/>
                <a:uLnTx/>
                <a:uFillTx/>
              </a:endParaRPr>
            </a:p>
          </p:txBody>
        </p:sp>
        <p:sp>
          <p:nvSpPr>
            <p:cNvPr id="43" name="Text Box 13">
              <a:extLst>
                <a:ext uri="{FF2B5EF4-FFF2-40B4-BE49-F238E27FC236}">
                  <a16:creationId xmlns:a16="http://schemas.microsoft.com/office/drawing/2014/main" id="{37EB5822-F5C0-4A3D-A78B-07784252FA7C}"/>
                </a:ext>
              </a:extLst>
            </p:cNvPr>
            <p:cNvSpPr txBox="1">
              <a:spLocks noChangeArrowheads="1"/>
            </p:cNvSpPr>
            <p:nvPr/>
          </p:nvSpPr>
          <p:spPr bwMode="auto">
            <a:xfrm>
              <a:off x="6841359" y="3440412"/>
              <a:ext cx="1723777"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defTabSz="914400" eaLnBrk="1" fontAlgn="auto" latinLnBrk="0" hangingPunct="1">
                <a:lnSpc>
                  <a:spcPct val="100000"/>
                </a:lnSpc>
                <a:spcBef>
                  <a:spcPct val="20000"/>
                </a:spcBef>
                <a:spcAft>
                  <a:spcPts val="0"/>
                </a:spcAft>
                <a:buClrTx/>
                <a:buSzTx/>
                <a:buFontTx/>
                <a:buNone/>
                <a:tabLst/>
                <a:defRPr/>
              </a:pPr>
              <a:r>
                <a:rPr kumimoji="0" lang="ko-KR" altLang="en-US" sz="900" b="0" i="0" u="none" strike="noStrike" kern="0" cap="none" spc="0" normalizeH="0" baseline="0" noProof="0" dirty="0">
                  <a:ln>
                    <a:noFill/>
                  </a:ln>
                  <a:solidFill>
                    <a:prstClr val="black"/>
                  </a:solidFill>
                  <a:effectLst/>
                  <a:uLnTx/>
                  <a:uFillTx/>
                  <a:latin typeface="맑은 고딕" pitchFamily="50" charset="-127"/>
                  <a:ea typeface="맑은 고딕" pitchFamily="50" charset="-127"/>
                </a:rPr>
                <a:t>⑦ </a:t>
              </a:r>
              <a:r>
                <a:rPr kumimoji="0" lang="en-US" altLang="ko-KR" sz="900" b="0" i="0" u="none" strike="noStrike" kern="0" cap="none" spc="0" normalizeH="0" baseline="0" noProof="0" dirty="0">
                  <a:ln>
                    <a:noFill/>
                  </a:ln>
                  <a:solidFill>
                    <a:prstClr val="black"/>
                  </a:solidFill>
                  <a:effectLst/>
                  <a:uLnTx/>
                  <a:uFillTx/>
                  <a:latin typeface="맑은 고딕" pitchFamily="50" charset="-127"/>
                  <a:ea typeface="맑은 고딕" pitchFamily="50" charset="-127"/>
                </a:rPr>
                <a:t>‘</a:t>
              </a:r>
              <a:r>
                <a:rPr kumimoji="0" lang="ko-KR" altLang="en-US" sz="900" b="0" i="0" u="none" strike="noStrike" kern="0" cap="none" spc="0" normalizeH="0" baseline="0" noProof="0" dirty="0" err="1">
                  <a:ln>
                    <a:noFill/>
                  </a:ln>
                  <a:solidFill>
                    <a:prstClr val="black"/>
                  </a:solidFill>
                  <a:effectLst>
                    <a:outerShdw blurRad="38100" dist="38100" dir="2700000" algn="tl">
                      <a:srgbClr val="000000">
                        <a:alpha val="43137"/>
                      </a:srgbClr>
                    </a:outerShdw>
                  </a:effectLst>
                  <a:uLnTx/>
                  <a:uFillTx/>
                  <a:latin typeface="맑은 고딕" pitchFamily="50" charset="-127"/>
                  <a:ea typeface="맑은 고딕" pitchFamily="50" charset="-127"/>
                </a:rPr>
                <a:t>자재∙장비대금</a:t>
              </a:r>
              <a:r>
                <a:rPr kumimoji="0" lang="en-US" altLang="ko-KR" sz="9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맑은 고딕" pitchFamily="50" charset="-127"/>
                  <a:ea typeface="맑은 고딕" pitchFamily="50" charset="-127"/>
                </a:rPr>
                <a:t>/</a:t>
              </a:r>
              <a:r>
                <a:rPr kumimoji="0" lang="ko-KR" altLang="en-US" sz="9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맑은 고딕" pitchFamily="50" charset="-127"/>
                  <a:ea typeface="맑은 고딕" pitchFamily="50" charset="-127"/>
                </a:rPr>
                <a:t>노무비</a:t>
              </a:r>
              <a:r>
                <a:rPr kumimoji="0" lang="en-US" altLang="ko-KR" sz="9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맑은 고딕" pitchFamily="50" charset="-127"/>
                  <a:ea typeface="맑은 고딕" pitchFamily="50" charset="-127"/>
                </a:rPr>
                <a:t>’</a:t>
              </a:r>
            </a:p>
            <a:p>
              <a:pPr marL="0" marR="0" lvl="0" indent="0" defTabSz="914400" eaLnBrk="1" fontAlgn="auto" latinLnBrk="0" hangingPunct="1">
                <a:lnSpc>
                  <a:spcPct val="100000"/>
                </a:lnSpc>
                <a:spcBef>
                  <a:spcPct val="20000"/>
                </a:spcBef>
                <a:spcAft>
                  <a:spcPts val="0"/>
                </a:spcAft>
                <a:buClrTx/>
                <a:buSzTx/>
                <a:buFontTx/>
                <a:buNone/>
                <a:tabLst/>
                <a:defRPr/>
              </a:pPr>
              <a:r>
                <a:rPr kumimoji="0" lang="en-US" altLang="ko-KR" sz="9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맑은 고딕" pitchFamily="50" charset="-127"/>
                  <a:ea typeface="맑은 고딕" pitchFamily="50" charset="-127"/>
                </a:rPr>
                <a:t>     (2</a:t>
              </a:r>
              <a:r>
                <a:rPr kumimoji="0" lang="ko-KR" altLang="en-US" sz="9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맑은 고딕" pitchFamily="50" charset="-127"/>
                  <a:ea typeface="맑은 고딕" pitchFamily="50" charset="-127"/>
                </a:rPr>
                <a:t>종 수익금</a:t>
              </a:r>
              <a:r>
                <a:rPr kumimoji="0" lang="en-US" altLang="ko-KR" sz="9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맑은 고딕" pitchFamily="50" charset="-127"/>
                  <a:ea typeface="맑은 고딕" pitchFamily="50" charset="-127"/>
                </a:rPr>
                <a:t>)</a:t>
              </a:r>
              <a:r>
                <a:rPr kumimoji="0" lang="ko-KR" altLang="en-US" sz="9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맑은 고딕" pitchFamily="50" charset="-127"/>
                  <a:ea typeface="맑은 고딕" pitchFamily="50" charset="-127"/>
                </a:rPr>
                <a:t> 직불</a:t>
              </a:r>
              <a:endParaRPr kumimoji="0" lang="en-US" altLang="ko-KR" sz="9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맑은 고딕" pitchFamily="50" charset="-127"/>
                <a:ea typeface="맑은 고딕" pitchFamily="50" charset="-127"/>
              </a:endParaRPr>
            </a:p>
          </p:txBody>
        </p:sp>
        <p:sp>
          <p:nvSpPr>
            <p:cNvPr id="44" name="직사각형 43">
              <a:extLst>
                <a:ext uri="{FF2B5EF4-FFF2-40B4-BE49-F238E27FC236}">
                  <a16:creationId xmlns:a16="http://schemas.microsoft.com/office/drawing/2014/main" id="{15453C2D-D200-4CDC-82B7-FEA19BDBB397}"/>
                </a:ext>
              </a:extLst>
            </p:cNvPr>
            <p:cNvSpPr/>
            <p:nvPr/>
          </p:nvSpPr>
          <p:spPr>
            <a:xfrm>
              <a:off x="3439537" y="2615961"/>
              <a:ext cx="790601" cy="2308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ko-KR" sz="900" b="0" i="0" u="none" strike="noStrike" kern="0" cap="none" spc="0" normalizeH="0" baseline="0" noProof="0" dirty="0">
                  <a:ln>
                    <a:noFill/>
                  </a:ln>
                  <a:solidFill>
                    <a:prstClr val="black"/>
                  </a:solidFill>
                  <a:effectLst/>
                  <a:uLnTx/>
                  <a:uFillTx/>
                </a:rPr>
                <a:t>1</a:t>
              </a:r>
              <a:r>
                <a:rPr kumimoji="0" lang="ko-KR" altLang="en-US" sz="900" b="0" i="0" u="none" strike="noStrike" kern="0" cap="none" spc="0" normalizeH="0" baseline="0" noProof="0" dirty="0">
                  <a:ln>
                    <a:noFill/>
                  </a:ln>
                  <a:solidFill>
                    <a:prstClr val="black"/>
                  </a:solidFill>
                  <a:effectLst/>
                  <a:uLnTx/>
                  <a:uFillTx/>
                </a:rPr>
                <a:t>종 수익자 </a:t>
              </a:r>
              <a:endParaRPr kumimoji="0" lang="ko-KR" altLang="en-US" sz="1800" b="0" i="0" u="none" strike="noStrike" kern="0" cap="none" spc="0" normalizeH="0" baseline="0" noProof="0" dirty="0">
                <a:ln>
                  <a:noFill/>
                </a:ln>
                <a:solidFill>
                  <a:srgbClr val="000000"/>
                </a:solidFill>
                <a:effectLst/>
                <a:uLnTx/>
                <a:uFillTx/>
              </a:endParaRPr>
            </a:p>
          </p:txBody>
        </p:sp>
        <p:sp>
          <p:nvSpPr>
            <p:cNvPr id="45" name="모서리가 둥근 직사각형 57">
              <a:extLst>
                <a:ext uri="{FF2B5EF4-FFF2-40B4-BE49-F238E27FC236}">
                  <a16:creationId xmlns:a16="http://schemas.microsoft.com/office/drawing/2014/main" id="{29C00C29-C2A3-4779-8544-0140158B46C1}"/>
                </a:ext>
              </a:extLst>
            </p:cNvPr>
            <p:cNvSpPr/>
            <p:nvPr/>
          </p:nvSpPr>
          <p:spPr bwMode="auto">
            <a:xfrm>
              <a:off x="5313040" y="1608488"/>
              <a:ext cx="1121389" cy="370075"/>
            </a:xfrm>
            <a:prstGeom prst="roundRect">
              <a:avLst/>
            </a:prstGeom>
            <a:gradFill rotWithShape="1">
              <a:gsLst>
                <a:gs pos="0">
                  <a:srgbClr val="A1A1A1">
                    <a:tint val="50000"/>
                    <a:satMod val="300000"/>
                  </a:srgbClr>
                </a:gs>
                <a:gs pos="35000">
                  <a:srgbClr val="A1A1A1">
                    <a:tint val="37000"/>
                    <a:satMod val="300000"/>
                  </a:srgbClr>
                </a:gs>
                <a:gs pos="100000">
                  <a:srgbClr val="A1A1A1">
                    <a:tint val="15000"/>
                    <a:satMod val="350000"/>
                  </a:srgbClr>
                </a:gs>
              </a:gsLst>
              <a:lin ang="16200000" scaled="1"/>
            </a:gra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US" altLang="ko-KR" sz="1100" b="0" i="0" u="none" strike="noStrike" kern="0" cap="none" spc="-100" normalizeH="0" baseline="0" noProof="0" dirty="0">
                  <a:ln>
                    <a:noFill/>
                  </a:ln>
                  <a:solidFill>
                    <a:srgbClr val="000000"/>
                  </a:solidFill>
                  <a:effectLst/>
                  <a:uLnTx/>
                  <a:uFillTx/>
                </a:rPr>
                <a:t>(</a:t>
              </a:r>
              <a:r>
                <a:rPr lang="ko-KR" altLang="en-US" sz="1100" kern="0" spc="-100" dirty="0">
                  <a:solidFill>
                    <a:srgbClr val="000000"/>
                  </a:solidFill>
                </a:rPr>
                <a:t>수급사업자</a:t>
              </a:r>
              <a:r>
                <a:rPr kumimoji="0" lang="en-US" altLang="ko-KR" sz="1100" b="0" i="0" u="none" strike="noStrike" kern="0" cap="none" spc="-100" normalizeH="0" baseline="0" noProof="0" dirty="0">
                  <a:ln>
                    <a:noFill/>
                  </a:ln>
                  <a:solidFill>
                    <a:srgbClr val="000000"/>
                  </a:solidFill>
                  <a:effectLst/>
                  <a:uLnTx/>
                  <a:uFillTx/>
                </a:rPr>
                <a:t>) </a:t>
              </a:r>
              <a:r>
                <a:rPr kumimoji="0" lang="ko-KR" altLang="en-US" sz="1100" b="1" i="0" u="none" strike="noStrike" kern="0" cap="none" spc="-100" normalizeH="0" baseline="0" noProof="0" dirty="0">
                  <a:ln>
                    <a:noFill/>
                  </a:ln>
                  <a:solidFill>
                    <a:srgbClr val="000000"/>
                  </a:solidFill>
                  <a:effectLst/>
                  <a:uLnTx/>
                  <a:uFillTx/>
                </a:rPr>
                <a:t>채권자</a:t>
              </a:r>
            </a:p>
          </p:txBody>
        </p:sp>
        <p:sp>
          <p:nvSpPr>
            <p:cNvPr id="46" name="모서리가 둥근 직사각형 64">
              <a:extLst>
                <a:ext uri="{FF2B5EF4-FFF2-40B4-BE49-F238E27FC236}">
                  <a16:creationId xmlns:a16="http://schemas.microsoft.com/office/drawing/2014/main" id="{45BEAAEA-ECAB-42EC-84DB-93EC1EC6416D}"/>
                </a:ext>
              </a:extLst>
            </p:cNvPr>
            <p:cNvSpPr/>
            <p:nvPr/>
          </p:nvSpPr>
          <p:spPr bwMode="auto">
            <a:xfrm>
              <a:off x="7689304" y="1617181"/>
              <a:ext cx="1121389" cy="370075"/>
            </a:xfrm>
            <a:prstGeom prst="roundRect">
              <a:avLst/>
            </a:prstGeom>
            <a:gradFill rotWithShape="1">
              <a:gsLst>
                <a:gs pos="0">
                  <a:srgbClr val="A1A1A1">
                    <a:tint val="50000"/>
                    <a:satMod val="300000"/>
                  </a:srgbClr>
                </a:gs>
                <a:gs pos="35000">
                  <a:srgbClr val="A1A1A1">
                    <a:tint val="37000"/>
                    <a:satMod val="300000"/>
                  </a:srgbClr>
                </a:gs>
                <a:gs pos="100000">
                  <a:srgbClr val="A1A1A1">
                    <a:tint val="15000"/>
                    <a:satMod val="350000"/>
                  </a:srgbClr>
                </a:gs>
              </a:gsLst>
              <a:lin ang="16200000" scaled="1"/>
            </a:gra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US" altLang="ko-KR" sz="1100" b="0" i="0" u="none" strike="noStrike" kern="0" cap="none" spc="-100" normalizeH="0" baseline="0" noProof="0" dirty="0">
                  <a:ln>
                    <a:noFill/>
                  </a:ln>
                  <a:solidFill>
                    <a:srgbClr val="000000"/>
                  </a:solidFill>
                  <a:effectLst/>
                  <a:uLnTx/>
                  <a:uFillTx/>
                </a:rPr>
                <a:t>(</a:t>
              </a:r>
              <a:r>
                <a:rPr kumimoji="0" lang="ko-KR" altLang="en-US" sz="1100" b="0" i="0" u="none" strike="noStrike" kern="0" cap="none" spc="-100" normalizeH="0" baseline="0" noProof="0" dirty="0" err="1">
                  <a:ln>
                    <a:noFill/>
                  </a:ln>
                  <a:solidFill>
                    <a:srgbClr val="000000"/>
                  </a:solidFill>
                  <a:effectLst/>
                  <a:uLnTx/>
                  <a:uFillTx/>
                </a:rPr>
                <a:t>자재∙장비</a:t>
              </a:r>
              <a:r>
                <a:rPr kumimoji="0" lang="en-US" altLang="ko-KR" sz="1100" b="0" i="0" u="none" strike="noStrike" kern="0" cap="none" spc="-100" normalizeH="0" baseline="0" noProof="0" dirty="0">
                  <a:ln>
                    <a:noFill/>
                  </a:ln>
                  <a:solidFill>
                    <a:srgbClr val="000000"/>
                  </a:solidFill>
                  <a:effectLst/>
                  <a:uLnTx/>
                  <a:uFillTx/>
                </a:rPr>
                <a:t>/</a:t>
              </a:r>
              <a:r>
                <a:rPr kumimoji="0" lang="ko-KR" altLang="en-US" sz="1100" b="0" i="0" u="none" strike="noStrike" kern="0" cap="none" spc="-100" normalizeH="0" baseline="0" noProof="0" dirty="0">
                  <a:ln>
                    <a:noFill/>
                  </a:ln>
                  <a:solidFill>
                    <a:srgbClr val="000000"/>
                  </a:solidFill>
                  <a:effectLst/>
                  <a:uLnTx/>
                  <a:uFillTx/>
                </a:rPr>
                <a:t>노무자</a:t>
              </a:r>
              <a:r>
                <a:rPr kumimoji="0" lang="en-US" altLang="ko-KR" sz="1100" b="0" i="0" u="none" strike="noStrike" kern="0" cap="none" spc="-100" normalizeH="0" baseline="0" noProof="0" dirty="0">
                  <a:ln>
                    <a:noFill/>
                  </a:ln>
                  <a:solidFill>
                    <a:srgbClr val="000000"/>
                  </a:solidFill>
                  <a:effectLst/>
                  <a:uLnTx/>
                  <a:uFillTx/>
                </a:rPr>
                <a:t>) </a:t>
              </a:r>
              <a:r>
                <a:rPr kumimoji="0" lang="ko-KR" altLang="en-US" sz="1100" b="1" i="0" u="none" strike="noStrike" kern="0" cap="none" spc="-100" normalizeH="0" baseline="0" noProof="0" dirty="0">
                  <a:ln>
                    <a:noFill/>
                  </a:ln>
                  <a:solidFill>
                    <a:srgbClr val="000000"/>
                  </a:solidFill>
                  <a:effectLst/>
                  <a:uLnTx/>
                  <a:uFillTx/>
                </a:rPr>
                <a:t>채권자</a:t>
              </a:r>
            </a:p>
          </p:txBody>
        </p:sp>
        <p:sp>
          <p:nvSpPr>
            <p:cNvPr id="47" name="Text Box 13">
              <a:extLst>
                <a:ext uri="{FF2B5EF4-FFF2-40B4-BE49-F238E27FC236}">
                  <a16:creationId xmlns:a16="http://schemas.microsoft.com/office/drawing/2014/main" id="{91A6AB5B-C5C3-4384-86F4-12AA39E58F30}"/>
                </a:ext>
              </a:extLst>
            </p:cNvPr>
            <p:cNvSpPr txBox="1">
              <a:spLocks noChangeArrowheads="1"/>
            </p:cNvSpPr>
            <p:nvPr/>
          </p:nvSpPr>
          <p:spPr bwMode="auto">
            <a:xfrm>
              <a:off x="3893899" y="2042725"/>
              <a:ext cx="162499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algn="ctr" defTabSz="914400" eaLnBrk="1" fontAlgn="auto" latinLnBrk="0" hangingPunct="1">
                <a:lnSpc>
                  <a:spcPct val="100000"/>
                </a:lnSpc>
                <a:spcBef>
                  <a:spcPct val="20000"/>
                </a:spcBef>
                <a:spcAft>
                  <a:spcPts val="0"/>
                </a:spcAft>
                <a:buClrTx/>
                <a:buSzTx/>
                <a:buFontTx/>
                <a:buNone/>
                <a:tabLst/>
                <a:defRPr/>
              </a:pPr>
              <a:r>
                <a:rPr kumimoji="0" lang="ko-KR" altLang="en-US" sz="900" b="1" i="0" u="none" strike="noStrike" kern="0" cap="none" spc="0" normalizeH="0" baseline="0" noProof="0" dirty="0">
                  <a:ln>
                    <a:noFill/>
                  </a:ln>
                  <a:solidFill>
                    <a:srgbClr val="FF0000"/>
                  </a:solidFill>
                  <a:effectLst/>
                  <a:uLnTx/>
                  <a:uFillTx/>
                  <a:latin typeface="맑은 고딕"/>
                  <a:ea typeface="맑은 고딕"/>
                </a:rPr>
                <a:t>대금 지급불가</a:t>
              </a:r>
              <a:endParaRPr kumimoji="0" lang="en-US" altLang="ko-KR" sz="600" b="0" i="0" u="none" strike="noStrike" kern="0" cap="none" spc="0" normalizeH="0" baseline="0" noProof="0" dirty="0">
                <a:ln>
                  <a:noFill/>
                </a:ln>
                <a:solidFill>
                  <a:prstClr val="black"/>
                </a:solidFill>
                <a:effectLst/>
                <a:uLnTx/>
                <a:uFillTx/>
                <a:latin typeface="맑은 고딕" pitchFamily="50" charset="-127"/>
                <a:ea typeface="맑은 고딕" pitchFamily="50" charset="-127"/>
              </a:endParaRPr>
            </a:p>
          </p:txBody>
        </p:sp>
        <p:cxnSp>
          <p:nvCxnSpPr>
            <p:cNvPr id="50" name="직선 화살표 연결선 49">
              <a:extLst>
                <a:ext uri="{FF2B5EF4-FFF2-40B4-BE49-F238E27FC236}">
                  <a16:creationId xmlns:a16="http://schemas.microsoft.com/office/drawing/2014/main" id="{5B8BC6CE-A9AC-435A-84E0-FA3349308DF9}"/>
                </a:ext>
              </a:extLst>
            </p:cNvPr>
            <p:cNvCxnSpPr/>
            <p:nvPr/>
          </p:nvCxnSpPr>
          <p:spPr>
            <a:xfrm flipH="1" flipV="1">
              <a:off x="2210404" y="2217226"/>
              <a:ext cx="176020" cy="187996"/>
            </a:xfrm>
            <a:prstGeom prst="straightConnector1">
              <a:avLst/>
            </a:prstGeom>
            <a:noFill/>
            <a:ln w="38100" cap="flat" cmpd="sng" algn="ctr">
              <a:solidFill>
                <a:srgbClr val="FF0000"/>
              </a:solidFill>
              <a:prstDash val="solid"/>
              <a:tailEnd type="none"/>
            </a:ln>
            <a:effectLst>
              <a:outerShdw blurRad="40000" dist="20000" dir="5400000" rotWithShape="0">
                <a:srgbClr val="000000">
                  <a:alpha val="38000"/>
                </a:srgbClr>
              </a:outerShdw>
            </a:effectLst>
          </p:spPr>
        </p:cxnSp>
        <p:sp>
          <p:nvSpPr>
            <p:cNvPr id="52" name="자유형 58">
              <a:extLst>
                <a:ext uri="{FF2B5EF4-FFF2-40B4-BE49-F238E27FC236}">
                  <a16:creationId xmlns:a16="http://schemas.microsoft.com/office/drawing/2014/main" id="{724EF42F-505A-4EBF-B930-401FDFDCBEED}"/>
                </a:ext>
              </a:extLst>
            </p:cNvPr>
            <p:cNvSpPr/>
            <p:nvPr/>
          </p:nvSpPr>
          <p:spPr>
            <a:xfrm>
              <a:off x="2339994" y="1774664"/>
              <a:ext cx="799947" cy="256846"/>
            </a:xfrm>
            <a:custGeom>
              <a:avLst/>
              <a:gdLst>
                <a:gd name="connsiteX0" fmla="*/ 1637608 w 1637608"/>
                <a:gd name="connsiteY0" fmla="*/ 0 h 207819"/>
                <a:gd name="connsiteX1" fmla="*/ 0 w 1637608"/>
                <a:gd name="connsiteY1" fmla="*/ 0 h 207819"/>
                <a:gd name="connsiteX2" fmla="*/ 0 w 1637608"/>
                <a:gd name="connsiteY2" fmla="*/ 207819 h 207819"/>
              </a:gdLst>
              <a:ahLst/>
              <a:cxnLst>
                <a:cxn ang="0">
                  <a:pos x="connsiteX0" y="connsiteY0"/>
                </a:cxn>
                <a:cxn ang="0">
                  <a:pos x="connsiteX1" y="connsiteY1"/>
                </a:cxn>
                <a:cxn ang="0">
                  <a:pos x="connsiteX2" y="connsiteY2"/>
                </a:cxn>
              </a:cxnLst>
              <a:rect l="l" t="t" r="r" b="b"/>
              <a:pathLst>
                <a:path w="1637608" h="207819">
                  <a:moveTo>
                    <a:pt x="1637608" y="0"/>
                  </a:moveTo>
                  <a:lnTo>
                    <a:pt x="0" y="0"/>
                  </a:lnTo>
                  <a:lnTo>
                    <a:pt x="0" y="207819"/>
                  </a:lnTo>
                </a:path>
              </a:pathLst>
            </a:custGeom>
            <a:noFill/>
            <a:ln w="25400" cap="flat" cmpd="sng" algn="ctr">
              <a:solidFill>
                <a:srgbClr val="FF0000"/>
              </a:solidFill>
              <a:prstDash val="solid"/>
              <a:tailEnd type="stealt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endParaRPr>
            </a:p>
          </p:txBody>
        </p:sp>
        <p:sp>
          <p:nvSpPr>
            <p:cNvPr id="53" name="직사각형 52">
              <a:extLst>
                <a:ext uri="{FF2B5EF4-FFF2-40B4-BE49-F238E27FC236}">
                  <a16:creationId xmlns:a16="http://schemas.microsoft.com/office/drawing/2014/main" id="{3F4C12CC-922E-409D-8DC3-FAEB9E22D3E6}"/>
                </a:ext>
              </a:extLst>
            </p:cNvPr>
            <p:cNvSpPr/>
            <p:nvPr/>
          </p:nvSpPr>
          <p:spPr>
            <a:xfrm>
              <a:off x="1977905" y="1548650"/>
              <a:ext cx="952102" cy="2308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ko-KR" altLang="en-US" sz="900" b="1" kern="0" dirty="0">
                  <a:solidFill>
                    <a:srgbClr val="FF0000"/>
                  </a:solidFill>
                  <a:effectLst>
                    <a:outerShdw blurRad="38100" dist="38100" dir="2700000" algn="tl">
                      <a:srgbClr val="000000">
                        <a:alpha val="43137"/>
                      </a:srgbClr>
                    </a:outerShdw>
                  </a:effectLst>
                </a:rPr>
                <a:t>②</a:t>
              </a:r>
              <a:r>
                <a:rPr kumimoji="0" lang="ko-KR" altLang="en-US" sz="9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rPr>
                <a:t> 채권 가압류 </a:t>
              </a:r>
            </a:p>
          </p:txBody>
        </p:sp>
        <p:sp>
          <p:nvSpPr>
            <p:cNvPr id="54" name="모서리가 둥근 직사각형 57">
              <a:extLst>
                <a:ext uri="{FF2B5EF4-FFF2-40B4-BE49-F238E27FC236}">
                  <a16:creationId xmlns:a16="http://schemas.microsoft.com/office/drawing/2014/main" id="{8DFE205E-6FDC-4612-9CB1-E55A2015E08B}"/>
                </a:ext>
              </a:extLst>
            </p:cNvPr>
            <p:cNvSpPr/>
            <p:nvPr/>
          </p:nvSpPr>
          <p:spPr bwMode="auto">
            <a:xfrm>
              <a:off x="2939290" y="1595086"/>
              <a:ext cx="1121389" cy="370075"/>
            </a:xfrm>
            <a:prstGeom prst="roundRect">
              <a:avLst/>
            </a:prstGeom>
            <a:gradFill rotWithShape="1">
              <a:gsLst>
                <a:gs pos="0">
                  <a:srgbClr val="A1A1A1">
                    <a:tint val="50000"/>
                    <a:satMod val="300000"/>
                  </a:srgbClr>
                </a:gs>
                <a:gs pos="35000">
                  <a:srgbClr val="A1A1A1">
                    <a:tint val="37000"/>
                    <a:satMod val="300000"/>
                  </a:srgbClr>
                </a:gs>
                <a:gs pos="100000">
                  <a:srgbClr val="A1A1A1">
                    <a:tint val="15000"/>
                    <a:satMod val="350000"/>
                  </a:srgbClr>
                </a:gs>
              </a:gsLst>
              <a:lin ang="16200000" scaled="1"/>
            </a:gra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US" altLang="ko-KR" sz="1100" b="0" i="0" u="none" strike="noStrike" kern="0" cap="none" spc="-100" normalizeH="0" baseline="0" noProof="0" dirty="0">
                  <a:ln>
                    <a:noFill/>
                  </a:ln>
                  <a:solidFill>
                    <a:srgbClr val="000000"/>
                  </a:solidFill>
                  <a:effectLst/>
                  <a:uLnTx/>
                  <a:uFillTx/>
                </a:rPr>
                <a:t>(</a:t>
              </a:r>
              <a:r>
                <a:rPr kumimoji="0" lang="ko-KR" altLang="en-US" sz="1100" b="0" i="0" u="none" strike="noStrike" kern="0" cap="none" spc="-100" normalizeH="0" baseline="0" noProof="0" dirty="0">
                  <a:ln>
                    <a:noFill/>
                  </a:ln>
                  <a:solidFill>
                    <a:srgbClr val="000000"/>
                  </a:solidFill>
                  <a:effectLst/>
                  <a:uLnTx/>
                  <a:uFillTx/>
                </a:rPr>
                <a:t>원</a:t>
              </a:r>
              <a:r>
                <a:rPr lang="ko-KR" altLang="en-US" sz="1100" kern="0" spc="-100" dirty="0">
                  <a:solidFill>
                    <a:srgbClr val="000000"/>
                  </a:solidFill>
                </a:rPr>
                <a:t>사업자</a:t>
              </a:r>
              <a:r>
                <a:rPr kumimoji="0" lang="en-US" altLang="ko-KR" sz="1100" b="0" i="0" u="none" strike="noStrike" kern="0" cap="none" spc="-100" normalizeH="0" baseline="0" noProof="0" dirty="0">
                  <a:ln>
                    <a:noFill/>
                  </a:ln>
                  <a:solidFill>
                    <a:srgbClr val="000000"/>
                  </a:solidFill>
                  <a:effectLst/>
                  <a:uLnTx/>
                  <a:uFillTx/>
                </a:rPr>
                <a:t>)</a:t>
              </a:r>
              <a:br>
                <a:rPr kumimoji="0" lang="en-US" altLang="ko-KR" sz="1100" b="0" i="0" u="none" strike="noStrike" kern="0" cap="none" spc="-100" normalizeH="0" baseline="0" noProof="0" dirty="0">
                  <a:ln>
                    <a:noFill/>
                  </a:ln>
                  <a:solidFill>
                    <a:srgbClr val="000000"/>
                  </a:solidFill>
                  <a:effectLst/>
                  <a:uLnTx/>
                  <a:uFillTx/>
                </a:rPr>
              </a:br>
              <a:r>
                <a:rPr kumimoji="0" lang="ko-KR" altLang="en-US" sz="1100" b="1" i="0" u="none" strike="noStrike" kern="0" cap="none" spc="-100" normalizeH="0" baseline="0" noProof="0" dirty="0">
                  <a:ln>
                    <a:noFill/>
                  </a:ln>
                  <a:solidFill>
                    <a:srgbClr val="000000"/>
                  </a:solidFill>
                  <a:effectLst/>
                  <a:uLnTx/>
                  <a:uFillTx/>
                </a:rPr>
                <a:t>채권자</a:t>
              </a:r>
            </a:p>
          </p:txBody>
        </p:sp>
        <p:sp>
          <p:nvSpPr>
            <p:cNvPr id="55" name="Text Box 13">
              <a:extLst>
                <a:ext uri="{FF2B5EF4-FFF2-40B4-BE49-F238E27FC236}">
                  <a16:creationId xmlns:a16="http://schemas.microsoft.com/office/drawing/2014/main" id="{36B55C5B-AF62-4E4F-869E-96050D74CE69}"/>
                </a:ext>
              </a:extLst>
            </p:cNvPr>
            <p:cNvSpPr txBox="1">
              <a:spLocks noChangeArrowheads="1"/>
            </p:cNvSpPr>
            <p:nvPr/>
          </p:nvSpPr>
          <p:spPr bwMode="auto">
            <a:xfrm>
              <a:off x="1520148" y="2029323"/>
              <a:ext cx="162499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algn="ctr" defTabSz="914400" eaLnBrk="1" fontAlgn="auto" latinLnBrk="0" hangingPunct="1">
                <a:lnSpc>
                  <a:spcPct val="100000"/>
                </a:lnSpc>
                <a:spcBef>
                  <a:spcPct val="20000"/>
                </a:spcBef>
                <a:spcAft>
                  <a:spcPts val="0"/>
                </a:spcAft>
                <a:buClrTx/>
                <a:buSzTx/>
                <a:buFontTx/>
                <a:buNone/>
                <a:tabLst/>
                <a:defRPr/>
              </a:pPr>
              <a:r>
                <a:rPr kumimoji="0" lang="ko-KR" altLang="en-US" sz="900" b="1" i="0" u="none" strike="noStrike" kern="0" cap="none" spc="0" normalizeH="0" baseline="0" noProof="0" dirty="0">
                  <a:ln>
                    <a:noFill/>
                  </a:ln>
                  <a:solidFill>
                    <a:srgbClr val="FF0000"/>
                  </a:solidFill>
                  <a:effectLst/>
                  <a:uLnTx/>
                  <a:uFillTx/>
                  <a:latin typeface="맑은 고딕"/>
                  <a:ea typeface="맑은 고딕"/>
                </a:rPr>
                <a:t>대금 지급불가</a:t>
              </a:r>
              <a:endParaRPr kumimoji="0" lang="en-US" altLang="ko-KR" sz="600" b="0" i="0" u="none" strike="noStrike" kern="0" cap="none" spc="0" normalizeH="0" baseline="0" noProof="0" dirty="0">
                <a:ln>
                  <a:noFill/>
                </a:ln>
                <a:solidFill>
                  <a:prstClr val="black"/>
                </a:solidFill>
                <a:effectLst/>
                <a:uLnTx/>
                <a:uFillTx/>
                <a:latin typeface="맑은 고딕" pitchFamily="50" charset="-127"/>
                <a:ea typeface="맑은 고딕" pitchFamily="50" charset="-127"/>
              </a:endParaRPr>
            </a:p>
          </p:txBody>
        </p:sp>
        <p:cxnSp>
          <p:nvCxnSpPr>
            <p:cNvPr id="56" name="직선 화살표 연결선 55">
              <a:extLst>
                <a:ext uri="{FF2B5EF4-FFF2-40B4-BE49-F238E27FC236}">
                  <a16:creationId xmlns:a16="http://schemas.microsoft.com/office/drawing/2014/main" id="{97BBF4EF-83CC-4B40-95CD-5768B6033125}"/>
                </a:ext>
              </a:extLst>
            </p:cNvPr>
            <p:cNvCxnSpPr/>
            <p:nvPr/>
          </p:nvCxnSpPr>
          <p:spPr>
            <a:xfrm flipV="1">
              <a:off x="2216842" y="2220638"/>
              <a:ext cx="176020" cy="187996"/>
            </a:xfrm>
            <a:prstGeom prst="straightConnector1">
              <a:avLst/>
            </a:prstGeom>
            <a:noFill/>
            <a:ln w="38100" cap="flat" cmpd="sng" algn="ctr">
              <a:solidFill>
                <a:srgbClr val="FF0000"/>
              </a:solidFill>
              <a:prstDash val="solid"/>
              <a:tailEnd type="none"/>
            </a:ln>
            <a:effectLst>
              <a:outerShdw blurRad="40000" dist="20000" dir="5400000" rotWithShape="0">
                <a:srgbClr val="000000">
                  <a:alpha val="38000"/>
                </a:srgbClr>
              </a:outerShdw>
            </a:effectLst>
          </p:spPr>
        </p:cxnSp>
        <p:cxnSp>
          <p:nvCxnSpPr>
            <p:cNvPr id="13" name="직선 화살표 연결선 50">
              <a:extLst>
                <a:ext uri="{FF2B5EF4-FFF2-40B4-BE49-F238E27FC236}">
                  <a16:creationId xmlns:a16="http://schemas.microsoft.com/office/drawing/2014/main" id="{A41751CA-9A11-44AB-86E6-90F07CDBF242}"/>
                </a:ext>
              </a:extLst>
            </p:cNvPr>
            <p:cNvCxnSpPr>
              <a:cxnSpLocks noChangeShapeType="1"/>
            </p:cNvCxnSpPr>
            <p:nvPr/>
          </p:nvCxnSpPr>
          <p:spPr bwMode="auto">
            <a:xfrm flipH="1">
              <a:off x="3377570" y="2601394"/>
              <a:ext cx="1587" cy="999927"/>
            </a:xfrm>
            <a:prstGeom prst="straightConnector1">
              <a:avLst/>
            </a:prstGeom>
            <a:noFill/>
            <a:ln w="9525" algn="ctr">
              <a:solidFill>
                <a:sysClr val="windowText" lastClr="000000"/>
              </a:solidFill>
              <a:round/>
              <a:headEnd type="oval" w="med" len="med"/>
              <a:tailEnd type="oval" w="med" len="med"/>
            </a:ln>
            <a:extLst>
              <a:ext uri="{909E8E84-426E-40DD-AFC4-6F175D3DCCD1}">
                <a14:hiddenFill xmlns:a14="http://schemas.microsoft.com/office/drawing/2010/main">
                  <a:noFill/>
                </a14:hiddenFill>
              </a:ext>
            </a:extLst>
          </p:spPr>
        </p:cxnSp>
        <p:sp>
          <p:nvSpPr>
            <p:cNvPr id="30" name="Text Box 13">
              <a:extLst>
                <a:ext uri="{FF2B5EF4-FFF2-40B4-BE49-F238E27FC236}">
                  <a16:creationId xmlns:a16="http://schemas.microsoft.com/office/drawing/2014/main" id="{EBE33FD1-D573-4000-81EE-679A45332F71}"/>
                </a:ext>
              </a:extLst>
            </p:cNvPr>
            <p:cNvSpPr txBox="1">
              <a:spLocks noChangeArrowheads="1"/>
            </p:cNvSpPr>
            <p:nvPr/>
          </p:nvSpPr>
          <p:spPr bwMode="auto">
            <a:xfrm>
              <a:off x="2642703" y="2872849"/>
              <a:ext cx="1057214" cy="397032"/>
            </a:xfrm>
            <a:prstGeom prst="rect">
              <a:avLst/>
            </a:prstGeom>
            <a:solidFill>
              <a:srgbClr val="FFFFFF"/>
            </a:solidFill>
            <a:ln>
              <a:noFill/>
            </a:ln>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algn="ctr" defTabSz="914400" eaLnBrk="1" fontAlgn="auto" latinLnBrk="0" hangingPunct="1">
                <a:lnSpc>
                  <a:spcPct val="100000"/>
                </a:lnSpc>
                <a:spcBef>
                  <a:spcPct val="20000"/>
                </a:spcBef>
                <a:spcAft>
                  <a:spcPts val="0"/>
                </a:spcAft>
                <a:buClrTx/>
                <a:buSzTx/>
                <a:buFontTx/>
                <a:buNone/>
                <a:tabLst/>
                <a:defRPr/>
              </a:pPr>
              <a:r>
                <a:rPr kumimoji="0" lang="ko-KR" altLang="en-US" sz="9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맑은 고딕" pitchFamily="50" charset="-127"/>
                  <a:ea typeface="맑은 고딕" pitchFamily="50" charset="-127"/>
                </a:rPr>
                <a:t>① </a:t>
              </a:r>
              <a:r>
                <a:rPr kumimoji="0" lang="ko-KR" altLang="en-US" sz="900" b="1" i="0" u="none" strike="noStrike" kern="0" cap="none" spc="0" normalizeH="0" baseline="0" noProof="0" dirty="0" err="1">
                  <a:ln>
                    <a:noFill/>
                  </a:ln>
                  <a:solidFill>
                    <a:srgbClr val="FF0000"/>
                  </a:solidFill>
                  <a:effectLst>
                    <a:outerShdw blurRad="38100" dist="38100" dir="2700000" algn="tl">
                      <a:srgbClr val="000000">
                        <a:alpha val="43137"/>
                      </a:srgbClr>
                    </a:outerShdw>
                  </a:effectLst>
                  <a:uLnTx/>
                  <a:uFillTx/>
                  <a:latin typeface="맑은 고딕" pitchFamily="50" charset="-127"/>
                  <a:ea typeface="맑은 고딕" pitchFamily="50" charset="-127"/>
                </a:rPr>
                <a:t>도급대금</a:t>
              </a:r>
              <a:r>
                <a:rPr kumimoji="0" lang="ko-KR" altLang="en-US" sz="9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맑은 고딕" pitchFamily="50" charset="-127"/>
                  <a:ea typeface="맑은 고딕" pitchFamily="50" charset="-127"/>
                </a:rPr>
                <a:t>          </a:t>
              </a:r>
              <a:endParaRPr kumimoji="0" lang="en-US" altLang="ko-KR" sz="9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맑은 고딕" pitchFamily="50" charset="-127"/>
                <a:ea typeface="맑은 고딕" pitchFamily="50" charset="-127"/>
              </a:endParaRPr>
            </a:p>
            <a:p>
              <a:pPr marL="0" marR="0" lvl="0" indent="0" algn="ctr" defTabSz="914400" eaLnBrk="1" fontAlgn="auto" latinLnBrk="0" hangingPunct="1">
                <a:lnSpc>
                  <a:spcPct val="100000"/>
                </a:lnSpc>
                <a:spcBef>
                  <a:spcPct val="20000"/>
                </a:spcBef>
                <a:spcAft>
                  <a:spcPts val="0"/>
                </a:spcAft>
                <a:buClrTx/>
                <a:buSzTx/>
                <a:buFontTx/>
                <a:buNone/>
                <a:tabLst/>
                <a:defRPr/>
              </a:pPr>
              <a:r>
                <a:rPr kumimoji="0" lang="en-US" altLang="ko-KR" sz="9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맑은 고딕" pitchFamily="50" charset="-127"/>
                  <a:ea typeface="맑은 고딕" pitchFamily="50" charset="-127"/>
                </a:rPr>
                <a:t>    </a:t>
              </a:r>
              <a:r>
                <a:rPr kumimoji="0" lang="ko-KR" altLang="en-US" sz="900" b="1" i="0" u="none" strike="noStrike" kern="0" cap="none" spc="0" normalizeH="0" baseline="0" noProof="0" dirty="0" err="1">
                  <a:ln>
                    <a:noFill/>
                  </a:ln>
                  <a:solidFill>
                    <a:srgbClr val="FF0000"/>
                  </a:solidFill>
                  <a:effectLst>
                    <a:outerShdw blurRad="38100" dist="38100" dir="2700000" algn="tl">
                      <a:srgbClr val="000000">
                        <a:alpha val="43137"/>
                      </a:srgbClr>
                    </a:outerShdw>
                  </a:effectLst>
                  <a:uLnTx/>
                  <a:uFillTx/>
                  <a:latin typeface="맑은 고딕" pitchFamily="50" charset="-127"/>
                  <a:ea typeface="맑은 고딕" pitchFamily="50" charset="-127"/>
                </a:rPr>
                <a:t>채권신탁</a:t>
              </a:r>
              <a:r>
                <a:rPr kumimoji="0" lang="ko-KR" altLang="en-US" sz="9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맑은 고딕" pitchFamily="50" charset="-127"/>
                  <a:ea typeface="맑은 고딕" pitchFamily="50" charset="-127"/>
                </a:rPr>
                <a:t>계약 </a:t>
              </a:r>
              <a:endParaRPr kumimoji="0" lang="en-US" altLang="ko-KR" sz="11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맑은 고딕" pitchFamily="50" charset="-127"/>
                <a:ea typeface="맑은 고딕" pitchFamily="50" charset="-127"/>
              </a:endParaRPr>
            </a:p>
          </p:txBody>
        </p:sp>
      </p:grpSp>
      <p:sp>
        <p:nvSpPr>
          <p:cNvPr id="48" name="텍스트 개체 틀 2">
            <a:extLst>
              <a:ext uri="{FF2B5EF4-FFF2-40B4-BE49-F238E27FC236}">
                <a16:creationId xmlns:a16="http://schemas.microsoft.com/office/drawing/2014/main" id="{3DCA7648-6E1E-447C-8DB8-DE1DC1CBEA1A}"/>
              </a:ext>
            </a:extLst>
          </p:cNvPr>
          <p:cNvSpPr txBox="1">
            <a:spLocks/>
          </p:cNvSpPr>
          <p:nvPr/>
        </p:nvSpPr>
        <p:spPr>
          <a:xfrm>
            <a:off x="273000" y="505223"/>
            <a:ext cx="9360000" cy="318924"/>
          </a:xfrm>
          <a:prstGeom prst="rect">
            <a:avLst/>
          </a:prstGeom>
        </p:spPr>
        <p:txBody>
          <a:bodyPr lIns="72000" tIns="36000" rIns="72000" bIns="36000">
            <a:spAutoFit/>
          </a:bodyPr>
          <a:lstStyle>
            <a:lvl1pPr marL="0" indent="0" algn="l" defTabSz="914400" rtl="0" eaLnBrk="1" latinLnBrk="0" hangingPunct="1">
              <a:spcBef>
                <a:spcPct val="20000"/>
              </a:spcBef>
              <a:buSzPct val="70000"/>
              <a:buFontTx/>
              <a:buNone/>
              <a:defRPr kumimoji="1" lang="ko-KR" altLang="en-US" sz="1600" b="1" kern="1200" baseline="0">
                <a:solidFill>
                  <a:schemeClr val="tx1"/>
                </a:solidFill>
                <a:latin typeface="Arial" pitchFamily="34" charset="0"/>
                <a:ea typeface="HY헤드라인M" pitchFamily="18" charset="-127"/>
                <a:cs typeface="Arial" pitchFamily="34" charset="0"/>
              </a:defRPr>
            </a:lvl1pPr>
            <a:lvl2pPr marL="742950" indent="-285750" algn="l" defTabSz="914400" rtl="0" eaLnBrk="1" latinLnBrk="1" hangingPunct="1">
              <a:spcBef>
                <a:spcPct val="20000"/>
              </a:spcBef>
              <a:buFont typeface="Arial" pitchFamily="34" charset="0"/>
              <a:buChar char="–"/>
              <a:defRPr kumimoji="1" lang="ko-KR" altLang="en-US" sz="1100" kern="1200" smtClean="0">
                <a:solidFill>
                  <a:schemeClr val="tx1"/>
                </a:solidFill>
                <a:latin typeface="맑은 고딕" pitchFamily="50" charset="-127"/>
                <a:ea typeface="맑은 고딕" pitchFamily="50" charset="-127"/>
                <a:cs typeface="+mn-cs"/>
              </a:defRPr>
            </a:lvl2pPr>
            <a:lvl3pPr marL="1143000" indent="-228600" algn="l" defTabSz="914400" rtl="0" eaLnBrk="1" latinLnBrk="1" hangingPunct="1">
              <a:spcBef>
                <a:spcPct val="20000"/>
              </a:spcBef>
              <a:buFont typeface="Arial" pitchFamily="34" charset="0"/>
              <a:buChar char="•"/>
              <a:defRPr kumimoji="1" lang="ko-KR" altLang="en-US" sz="1000" kern="1200" smtClean="0">
                <a:solidFill>
                  <a:schemeClr val="tx1"/>
                </a:solidFill>
                <a:latin typeface="맑은 고딕" pitchFamily="50" charset="-127"/>
                <a:ea typeface="맑은 고딕" pitchFamily="50" charset="-127"/>
                <a:cs typeface="+mn-cs"/>
              </a:defRPr>
            </a:lvl3pPr>
            <a:lvl4pPr marL="1600200" indent="-228600" algn="l" defTabSz="914400" rtl="0" eaLnBrk="1" latinLnBrk="1" hangingPunct="1">
              <a:spcBef>
                <a:spcPct val="20000"/>
              </a:spcBef>
              <a:buFont typeface="Arial" pitchFamily="34" charset="0"/>
              <a:buChar char="–"/>
              <a:defRPr kumimoji="1" lang="ko-KR" altLang="en-US" sz="900" kern="1200" smtClean="0">
                <a:solidFill>
                  <a:schemeClr val="tx1"/>
                </a:solidFill>
                <a:latin typeface="맑은 고딕" pitchFamily="50" charset="-127"/>
                <a:ea typeface="맑은 고딕" pitchFamily="50" charset="-127"/>
                <a:cs typeface="+mn-cs"/>
              </a:defRPr>
            </a:lvl4pPr>
            <a:lvl5pPr marL="1828800" indent="0" algn="l" defTabSz="914400" rtl="0" eaLnBrk="1" latinLnBrk="1" hangingPunct="1">
              <a:spcBef>
                <a:spcPct val="20000"/>
              </a:spcBef>
              <a:buFont typeface="Arial" pitchFamily="34" charset="0"/>
              <a:buNone/>
              <a:defRPr kumimoji="1" lang="ko-KR" altLang="en-US" sz="1400" kern="1200">
                <a:solidFill>
                  <a:schemeClr val="tx1"/>
                </a:solidFill>
                <a:latin typeface="+mn-lt"/>
                <a:ea typeface="돋움" pitchFamily="50" charset="-127"/>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Pct val="70000"/>
              <a:buFontTx/>
              <a:buNone/>
              <a:tabLst/>
              <a:defRPr/>
            </a:pPr>
            <a:r>
              <a:rPr lang="ko-KR" altLang="en-US" dirty="0">
                <a:solidFill>
                  <a:srgbClr val="000000"/>
                </a:solidFill>
              </a:rPr>
              <a:t>발주자</a:t>
            </a:r>
            <a:r>
              <a:rPr kumimoji="1" lang="ko-KR" altLang="en-US" sz="1600" b="1" i="0" u="none" strike="noStrike" kern="1200" cap="none" spc="0" normalizeH="0" baseline="0" noProof="0" dirty="0">
                <a:ln>
                  <a:noFill/>
                </a:ln>
                <a:solidFill>
                  <a:srgbClr val="000000"/>
                </a:solidFill>
                <a:effectLst/>
                <a:uLnTx/>
                <a:uFillTx/>
                <a:latin typeface="Arial" pitchFamily="34" charset="0"/>
                <a:ea typeface="HY헤드라인M" pitchFamily="18" charset="-127"/>
                <a:cs typeface="Arial" pitchFamily="34" charset="0"/>
              </a:rPr>
              <a:t>의 인출 승인을 통해서 신탁계좌에서 </a:t>
            </a:r>
            <a:r>
              <a:rPr lang="ko-KR" altLang="en-US" dirty="0">
                <a:solidFill>
                  <a:srgbClr val="000000"/>
                </a:solidFill>
              </a:rPr>
              <a:t>원활하게 </a:t>
            </a:r>
            <a:r>
              <a:rPr kumimoji="1" lang="ko-KR" altLang="en-US" sz="1600" b="1" i="0" u="none" strike="noStrike" kern="1200" cap="none" spc="0" normalizeH="0" baseline="0" noProof="0" dirty="0">
                <a:ln>
                  <a:noFill/>
                </a:ln>
                <a:solidFill>
                  <a:srgbClr val="000000"/>
                </a:solidFill>
                <a:effectLst/>
                <a:uLnTx/>
                <a:uFillTx/>
                <a:latin typeface="Arial" pitchFamily="34" charset="0"/>
                <a:ea typeface="HY헤드라인M" pitchFamily="18" charset="-127"/>
                <a:cs typeface="Arial" pitchFamily="34" charset="0"/>
              </a:rPr>
              <a:t>직불 가능 </a:t>
            </a:r>
            <a:r>
              <a:rPr kumimoji="1" lang="en-US" altLang="ko-KR" sz="1600" b="1" i="0" u="none" strike="noStrike" kern="1200" cap="none" spc="0" normalizeH="0" baseline="0" noProof="0" dirty="0">
                <a:ln>
                  <a:noFill/>
                </a:ln>
                <a:solidFill>
                  <a:srgbClr val="000000"/>
                </a:solidFill>
                <a:effectLst/>
                <a:uLnTx/>
                <a:uFillTx/>
                <a:latin typeface="Arial" pitchFamily="34" charset="0"/>
                <a:ea typeface="HY헤드라인M" pitchFamily="18" charset="-127"/>
                <a:cs typeface="Arial" pitchFamily="34" charset="0"/>
              </a:rPr>
              <a:t>: </a:t>
            </a:r>
            <a:r>
              <a:rPr kumimoji="1" lang="ko-KR" altLang="en-US" sz="1600" b="1" i="0" u="none" strike="noStrike" kern="1200" cap="none" spc="0" normalizeH="0" baseline="0" noProof="0" dirty="0">
                <a:ln>
                  <a:noFill/>
                </a:ln>
                <a:solidFill>
                  <a:srgbClr val="000000"/>
                </a:solidFill>
                <a:effectLst/>
                <a:uLnTx/>
                <a:uFillTx/>
                <a:latin typeface="Arial" pitchFamily="34" charset="0"/>
                <a:ea typeface="HY헤드라인M" pitchFamily="18" charset="-127"/>
                <a:cs typeface="Arial" pitchFamily="34" charset="0"/>
              </a:rPr>
              <a:t>체불 문제 해결</a:t>
            </a:r>
          </a:p>
        </p:txBody>
      </p:sp>
      <p:sp>
        <p:nvSpPr>
          <p:cNvPr id="49" name="직사각형 48">
            <a:extLst>
              <a:ext uri="{FF2B5EF4-FFF2-40B4-BE49-F238E27FC236}">
                <a16:creationId xmlns:a16="http://schemas.microsoft.com/office/drawing/2014/main" id="{78079044-E8A8-49B0-A688-8B472ABAFC00}"/>
              </a:ext>
            </a:extLst>
          </p:cNvPr>
          <p:cNvSpPr/>
          <p:nvPr/>
        </p:nvSpPr>
        <p:spPr bwMode="auto">
          <a:xfrm>
            <a:off x="107504" y="1195203"/>
            <a:ext cx="8856984" cy="3278455"/>
          </a:xfrm>
          <a:prstGeom prst="rect">
            <a:avLst/>
          </a:prstGeom>
          <a:noFill/>
          <a:ln w="9525">
            <a:solidFill>
              <a:srgbClr val="FFFFFF">
                <a:lumMod val="65000"/>
              </a:srgbClr>
            </a:solidFill>
            <a:miter lim="800000"/>
            <a:headEnd/>
            <a:tailEnd/>
          </a:ln>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endParaRPr kumimoji="0" lang="ko-KR" altLang="en-US" sz="1200" b="0" i="0" u="none" strike="noStrike" kern="0" cap="none" spc="0" normalizeH="0" baseline="0" noProof="0">
              <a:ln>
                <a:noFill/>
              </a:ln>
              <a:solidFill>
                <a:srgbClr val="000000"/>
              </a:solidFill>
              <a:effectLst/>
              <a:uLnTx/>
              <a:uFillTx/>
            </a:endParaRPr>
          </a:p>
        </p:txBody>
      </p:sp>
      <p:sp>
        <p:nvSpPr>
          <p:cNvPr id="51" name="TextBox 8">
            <a:extLst>
              <a:ext uri="{FF2B5EF4-FFF2-40B4-BE49-F238E27FC236}">
                <a16:creationId xmlns:a16="http://schemas.microsoft.com/office/drawing/2014/main" id="{D39ED982-7AB7-41B1-A0F1-74E541C8B226}"/>
              </a:ext>
            </a:extLst>
          </p:cNvPr>
          <p:cNvSpPr txBox="1"/>
          <p:nvPr/>
        </p:nvSpPr>
        <p:spPr>
          <a:xfrm>
            <a:off x="250369" y="44624"/>
            <a:ext cx="6481871" cy="338554"/>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sz="1600" b="1" dirty="0">
                <a:solidFill>
                  <a:prstClr val="white"/>
                </a:solidFill>
                <a:latin typeface="맑은 고딕" panose="020B0503020000020004" pitchFamily="50" charset="-127"/>
                <a:ea typeface="맑은 고딕" panose="020B0503020000020004" pitchFamily="50" charset="-127"/>
              </a:rPr>
              <a:t>2. </a:t>
            </a:r>
            <a:r>
              <a:rPr lang="ko-KR" altLang="en-US" sz="1600" b="1" dirty="0">
                <a:solidFill>
                  <a:prstClr val="white"/>
                </a:solidFill>
                <a:latin typeface="맑은 고딕" panose="020B0503020000020004" pitchFamily="50" charset="-127"/>
                <a:ea typeface="맑은 고딕" panose="020B0503020000020004" pitchFamily="50" charset="-127"/>
              </a:rPr>
              <a:t>도급대금채권신탁</a:t>
            </a:r>
            <a:r>
              <a:rPr lang="en-US" altLang="ko-KR" sz="1600" b="1" dirty="0">
                <a:solidFill>
                  <a:prstClr val="white"/>
                </a:solidFill>
                <a:latin typeface="맑은 고딕" panose="020B0503020000020004" pitchFamily="50" charset="-127"/>
                <a:ea typeface="맑은 고딕" panose="020B0503020000020004" pitchFamily="50" charset="-127"/>
              </a:rPr>
              <a:t> </a:t>
            </a:r>
            <a:r>
              <a:rPr lang="en-US" altLang="ko-KR" sz="1200" b="1" dirty="0">
                <a:solidFill>
                  <a:prstClr val="white"/>
                </a:solidFill>
                <a:latin typeface="맑은 고딕" panose="020B0503020000020004" pitchFamily="50" charset="-127"/>
                <a:ea typeface="맑은 고딕" panose="020B0503020000020004" pitchFamily="50" charset="-127"/>
              </a:rPr>
              <a:t>– </a:t>
            </a:r>
            <a:r>
              <a:rPr lang="ko-KR" altLang="en-US" sz="1200" b="1" dirty="0">
                <a:solidFill>
                  <a:prstClr val="white"/>
                </a:solidFill>
                <a:latin typeface="맑은 고딕" panose="020B0503020000020004" pitchFamily="50" charset="-127"/>
                <a:ea typeface="맑은 고딕" panose="020B0503020000020004" pitchFamily="50" charset="-127"/>
              </a:rPr>
              <a:t>도급대금 지급 후 하도급대금 지급 사례</a:t>
            </a:r>
            <a:endParaRPr kumimoji="0" lang="en-US" altLang="ko-KR" sz="16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sp>
        <p:nvSpPr>
          <p:cNvPr id="60" name="오각형 33">
            <a:extLst>
              <a:ext uri="{FF2B5EF4-FFF2-40B4-BE49-F238E27FC236}">
                <a16:creationId xmlns:a16="http://schemas.microsoft.com/office/drawing/2014/main" id="{FD4DE51A-6F45-44D8-8D8D-7755C25AB9CA}"/>
              </a:ext>
            </a:extLst>
          </p:cNvPr>
          <p:cNvSpPr/>
          <p:nvPr/>
        </p:nvSpPr>
        <p:spPr>
          <a:xfrm>
            <a:off x="6588224" y="86841"/>
            <a:ext cx="740133" cy="296338"/>
          </a:xfrm>
          <a:prstGeom prst="homePlate">
            <a:avLst>
              <a:gd name="adj" fmla="val 27608"/>
            </a:avLst>
          </a:prstGeom>
          <a:noFill/>
          <a:ln w="9525"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Define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Measure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61" name="갈매기형 수장 39">
            <a:extLst>
              <a:ext uri="{FF2B5EF4-FFF2-40B4-BE49-F238E27FC236}">
                <a16:creationId xmlns:a16="http://schemas.microsoft.com/office/drawing/2014/main" id="{4F0E8270-53AC-4B32-AE4D-200DA12B6367}"/>
              </a:ext>
            </a:extLst>
          </p:cNvPr>
          <p:cNvSpPr/>
          <p:nvPr/>
        </p:nvSpPr>
        <p:spPr>
          <a:xfrm>
            <a:off x="7308305" y="86841"/>
            <a:ext cx="752203" cy="296338"/>
          </a:xfrm>
          <a:prstGeom prst="chevron">
            <a:avLst>
              <a:gd name="adj" fmla="val 27608"/>
            </a:avLst>
          </a:prstGeom>
          <a:noFill/>
          <a:ln w="9525" cap="flat" cmpd="sng" algn="ctr">
            <a:solidFill>
              <a:schemeClr val="bg1"/>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Analyze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62" name="갈매기형 수장 43">
            <a:extLst>
              <a:ext uri="{FF2B5EF4-FFF2-40B4-BE49-F238E27FC236}">
                <a16:creationId xmlns:a16="http://schemas.microsoft.com/office/drawing/2014/main" id="{749672A3-4C8E-45C5-A746-3B1C5E4DCC2B}"/>
              </a:ext>
            </a:extLst>
          </p:cNvPr>
          <p:cNvSpPr/>
          <p:nvPr/>
        </p:nvSpPr>
        <p:spPr>
          <a:xfrm>
            <a:off x="8047434" y="86841"/>
            <a:ext cx="752203" cy="296338"/>
          </a:xfrm>
          <a:prstGeom prst="chevron">
            <a:avLst>
              <a:gd name="adj" fmla="val 27608"/>
            </a:avLst>
          </a:prstGeom>
          <a:noFill/>
          <a:ln w="19050" cap="flat" cmpd="sng" algn="ctr">
            <a:solidFill>
              <a:schemeClr val="accent6"/>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rPr>
              <a:t>Improve</a:t>
            </a:r>
            <a:endParaRPr kumimoji="0" lang="ko-KR" altLang="en-US"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endParaRPr>
          </a:p>
        </p:txBody>
      </p:sp>
    </p:spTree>
    <p:extLst>
      <p:ext uri="{BB962C8B-B14F-4D97-AF65-F5344CB8AC3E}">
        <p14:creationId xmlns:p14="http://schemas.microsoft.com/office/powerpoint/2010/main" val="7048237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E75E4637-1C31-4C3C-BE0E-6E85B53DE432}"/>
              </a:ext>
            </a:extLst>
          </p:cNvPr>
          <p:cNvSpPr txBox="1"/>
          <p:nvPr/>
        </p:nvSpPr>
        <p:spPr>
          <a:xfrm>
            <a:off x="236476" y="4653136"/>
            <a:ext cx="8656699" cy="2031188"/>
          </a:xfrm>
          <a:prstGeom prst="rect">
            <a:avLst/>
          </a:prstGeom>
          <a:solidFill>
            <a:srgbClr val="E87E00">
              <a:lumMod val="20000"/>
              <a:lumOff val="80000"/>
            </a:srgbClr>
          </a:solidFill>
        </p:spPr>
        <p:txBody>
          <a:bodyPr wrap="square" lIns="36000" tIns="36000" rIns="36000" bIns="36000" rtlCol="0">
            <a:spAutoFit/>
          </a:bodyPr>
          <a:lstStyle/>
          <a:p>
            <a:pPr marL="171450" marR="0" lvl="0" indent="-171450" algn="l" defTabSz="914400" rtl="0" eaLnBrk="1" fontAlgn="auto" latinLnBrk="0" hangingPunct="1">
              <a:lnSpc>
                <a:spcPct val="130000"/>
              </a:lnSpc>
              <a:spcBef>
                <a:spcPts val="0"/>
              </a:spcBef>
              <a:spcAft>
                <a:spcPts val="0"/>
              </a:spcAft>
              <a:buClrTx/>
              <a:buSzTx/>
              <a:buFont typeface="Wingdings" panose="05000000000000000000" pitchFamily="2" charset="2"/>
              <a:buChar char="ü"/>
              <a:tabLst/>
              <a:defRPr/>
            </a:pPr>
            <a:r>
              <a:rPr kumimoji="0" lang="ko-KR" altLang="en-US" sz="120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공공발주 공사의 경우</a:t>
            </a:r>
            <a:r>
              <a:rPr lang="ko-KR" altLang="en-US" sz="1200" kern="0" dirty="0">
                <a:solidFill>
                  <a:srgbClr val="000000"/>
                </a:solidFill>
                <a:latin typeface="맑은 고딕"/>
                <a:ea typeface="맑은 고딕" panose="020B0503020000020004" pitchFamily="50" charset="-127"/>
              </a:rPr>
              <a:t> 대다수의 공공기관은 </a:t>
            </a:r>
            <a:r>
              <a:rPr lang="en-US" altLang="ko-KR" sz="1200" kern="0" dirty="0">
                <a:solidFill>
                  <a:srgbClr val="000000"/>
                </a:solidFill>
                <a:latin typeface="맑은 고딕"/>
                <a:ea typeface="맑은 고딕" panose="020B0503020000020004" pitchFamily="50" charset="-127"/>
              </a:rPr>
              <a:t>3~4</a:t>
            </a:r>
            <a:r>
              <a:rPr lang="ko-KR" altLang="en-US" sz="1200" kern="0" dirty="0">
                <a:solidFill>
                  <a:srgbClr val="000000"/>
                </a:solidFill>
                <a:latin typeface="맑은 고딕"/>
                <a:ea typeface="맑은 고딕" panose="020B0503020000020004" pitchFamily="50" charset="-127"/>
              </a:rPr>
              <a:t>개월 단위로 도급대금 지급</a:t>
            </a:r>
            <a:endParaRPr kumimoji="0" lang="en-US" altLang="ko-KR" sz="120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altLang="ko-KR" sz="110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   → </a:t>
            </a:r>
            <a:r>
              <a:rPr kumimoji="0" lang="ko-KR" altLang="en-US" sz="110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원사업자는 도급대금 수령 전</a:t>
            </a:r>
            <a:r>
              <a:rPr kumimoji="0" lang="en-US" altLang="ko-KR" sz="110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a:t>
            </a:r>
            <a:r>
              <a:rPr kumimoji="0" lang="ko-KR" altLang="en-US" sz="110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 수급사업자에게 매월 하도급대금을 지급하기 때문에 하도급대금 채권신탁 필요</a:t>
            </a:r>
            <a:br>
              <a:rPr kumimoji="0" lang="en-US" altLang="ko-KR" sz="110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br>
            <a:endParaRPr kumimoji="0" lang="en-US" altLang="ko-KR" sz="110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endParaRPr>
          </a:p>
          <a:p>
            <a:pPr marL="171450" marR="0" lvl="0" indent="-171450" algn="l" defTabSz="914400" rtl="0" eaLnBrk="1" fontAlgn="auto" latinLnBrk="0" hangingPunct="1">
              <a:lnSpc>
                <a:spcPct val="130000"/>
              </a:lnSpc>
              <a:spcBef>
                <a:spcPts val="0"/>
              </a:spcBef>
              <a:spcAft>
                <a:spcPts val="0"/>
              </a:spcAft>
              <a:buClrTx/>
              <a:buSzTx/>
              <a:buFont typeface="Wingdings" panose="05000000000000000000" pitchFamily="2" charset="2"/>
              <a:buChar char="ü"/>
              <a:tabLst/>
              <a:defRPr/>
            </a:pPr>
            <a:r>
              <a:rPr kumimoji="0" lang="ko-KR" altLang="en-US" sz="120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민간공사에서 토지신탁 구도의 개발사업은 발주자인 부동산신탁사가 </a:t>
            </a:r>
            <a:r>
              <a:rPr kumimoji="0" lang="en-US" altLang="ko-KR" sz="120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3~4</a:t>
            </a:r>
            <a:r>
              <a:rPr kumimoji="0" lang="ko-KR" altLang="en-US" sz="120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개월 단위로 도급대금 지급</a:t>
            </a:r>
            <a:endParaRPr kumimoji="0" lang="en-US" altLang="ko-KR" sz="120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endParaRPr>
          </a:p>
          <a:p>
            <a:pPr marR="0" lvl="0" algn="l" defTabSz="914400" rtl="0" eaLnBrk="1" fontAlgn="auto" latinLnBrk="0" hangingPunct="1">
              <a:lnSpc>
                <a:spcPct val="130000"/>
              </a:lnSpc>
              <a:spcBef>
                <a:spcPts val="0"/>
              </a:spcBef>
              <a:spcAft>
                <a:spcPts val="0"/>
              </a:spcAft>
              <a:buClrTx/>
              <a:buSzTx/>
              <a:tabLst/>
              <a:defRPr/>
            </a:pPr>
            <a:r>
              <a:rPr lang="en-US" altLang="ko-KR" sz="1100" kern="0" dirty="0">
                <a:latin typeface="맑은 고딕"/>
                <a:ea typeface="맑은 고딕" panose="020B0503020000020004" pitchFamily="50" charset="-127"/>
              </a:rPr>
              <a:t>   </a:t>
            </a:r>
            <a:r>
              <a:rPr kumimoji="0" lang="ko-KR" altLang="en-US" sz="1100" b="0" i="0" u="none" strike="noStrike" kern="0" cap="none" spc="0" normalizeH="0" baseline="0" noProof="0" dirty="0">
                <a:ln>
                  <a:noFill/>
                </a:ln>
                <a:effectLst/>
                <a:uLnTx/>
                <a:uFillTx/>
                <a:latin typeface="맑은 고딕"/>
                <a:ea typeface="맑은 고딕" panose="020B0503020000020004" pitchFamily="50" charset="-127"/>
                <a:cs typeface="+mn-cs"/>
              </a:rPr>
              <a:t>→ </a:t>
            </a:r>
            <a:r>
              <a:rPr kumimoji="0" lang="ko-KR" altLang="en-US" sz="1100" b="1" i="0" u="none" strike="noStrike" kern="0" cap="none" spc="0" normalizeH="0" baseline="0" noProof="0" dirty="0">
                <a:ln>
                  <a:noFill/>
                </a:ln>
                <a:effectLst/>
                <a:uLnTx/>
                <a:uFillTx/>
                <a:latin typeface="맑은 고딕"/>
                <a:ea typeface="맑은 고딕" panose="020B0503020000020004" pitchFamily="50" charset="-127"/>
                <a:cs typeface="+mn-cs"/>
              </a:rPr>
              <a:t>토지신탁에서 원사업자의 부실이 발생될 경우</a:t>
            </a:r>
            <a:r>
              <a:rPr kumimoji="0" lang="en-US" altLang="ko-KR" sz="1100" b="1" i="0" u="none" strike="noStrike" kern="0" cap="none" spc="0" normalizeH="0" baseline="0" noProof="0" dirty="0">
                <a:ln>
                  <a:noFill/>
                </a:ln>
                <a:effectLst/>
                <a:uLnTx/>
                <a:uFillTx/>
                <a:latin typeface="맑은 고딕"/>
                <a:ea typeface="맑은 고딕" panose="020B0503020000020004" pitchFamily="50" charset="-127"/>
                <a:cs typeface="+mn-cs"/>
              </a:rPr>
              <a:t>,</a:t>
            </a:r>
            <a:r>
              <a:rPr kumimoji="0" lang="ko-KR" altLang="en-US" sz="1100" b="1" i="0" u="none" strike="noStrike" kern="0" cap="none" spc="0" normalizeH="0" baseline="0" noProof="0" dirty="0">
                <a:ln>
                  <a:noFill/>
                </a:ln>
                <a:effectLst/>
                <a:uLnTx/>
                <a:uFillTx/>
                <a:latin typeface="맑은 고딕"/>
                <a:ea typeface="맑은 고딕" panose="020B0503020000020004" pitchFamily="50" charset="-127"/>
                <a:cs typeface="+mn-cs"/>
              </a:rPr>
              <a:t> 원사업자의 </a:t>
            </a:r>
            <a:r>
              <a:rPr lang="ko-KR" altLang="en-US" sz="1100" b="1" kern="0" dirty="0">
                <a:latin typeface="맑은 고딕"/>
                <a:ea typeface="맑은 고딕" panose="020B0503020000020004" pitchFamily="50" charset="-127"/>
              </a:rPr>
              <a:t>책임준공</a:t>
            </a:r>
            <a:r>
              <a:rPr lang="en-US" altLang="ko-KR" sz="1100" b="1" kern="0" dirty="0">
                <a:latin typeface="맑은 고딕"/>
                <a:ea typeface="맑은 고딕" panose="020B0503020000020004" pitchFamily="50" charset="-127"/>
              </a:rPr>
              <a:t>*</a:t>
            </a:r>
            <a:r>
              <a:rPr lang="ko-KR" altLang="en-US" sz="1100" b="1" kern="0" dirty="0">
                <a:latin typeface="맑은 고딕"/>
                <a:ea typeface="맑은 고딕" panose="020B0503020000020004" pitchFamily="50" charset="-127"/>
              </a:rPr>
              <a:t>이 불가능하므로</a:t>
            </a:r>
            <a:r>
              <a:rPr lang="en-US" altLang="ko-KR" sz="1100" b="1" kern="0" dirty="0">
                <a:latin typeface="맑은 고딕"/>
                <a:ea typeface="맑은 고딕" panose="020B0503020000020004" pitchFamily="50" charset="-127"/>
              </a:rPr>
              <a:t>,</a:t>
            </a:r>
            <a:r>
              <a:rPr lang="ko-KR" altLang="en-US" sz="1100" b="1" kern="0" dirty="0">
                <a:latin typeface="맑은 고딕"/>
                <a:ea typeface="맑은 고딕" panose="020B0503020000020004" pitchFamily="50" charset="-127"/>
              </a:rPr>
              <a:t> 도급대금채권신탁 필요</a:t>
            </a:r>
            <a:r>
              <a:rPr kumimoji="0" lang="ko-KR" altLang="en-US" sz="1100" b="1" i="0" u="none" strike="noStrike" kern="0" cap="none" spc="0" normalizeH="0" baseline="0" noProof="0" dirty="0">
                <a:ln>
                  <a:noFill/>
                </a:ln>
                <a:effectLst/>
                <a:uLnTx/>
                <a:uFillTx/>
                <a:latin typeface="맑은 고딕"/>
                <a:ea typeface="맑은 고딕" panose="020B0503020000020004" pitchFamily="50" charset="-127"/>
                <a:cs typeface="+mn-cs"/>
              </a:rPr>
              <a:t> </a:t>
            </a:r>
            <a:br>
              <a:rPr kumimoji="0" lang="en-US" altLang="ko-KR" sz="110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br>
            <a:r>
              <a:rPr kumimoji="0" lang="en-US" altLang="ko-KR" sz="110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   </a:t>
            </a:r>
            <a:r>
              <a:rPr kumimoji="0" lang="ko-KR" altLang="en-US" sz="110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 원사업자는 도급대금 수령 전</a:t>
            </a:r>
            <a:r>
              <a:rPr kumimoji="0" lang="en-US" altLang="ko-KR" sz="110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 </a:t>
            </a:r>
            <a:r>
              <a:rPr kumimoji="0" lang="ko-KR" altLang="en-US" sz="110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수급사업자에게 매월 하도급대금을 지급하기 때문에 하도급대금채권신탁 필요</a:t>
            </a:r>
            <a:endParaRPr kumimoji="0" lang="en-US" altLang="ko-KR" sz="110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endParaRPr>
          </a:p>
          <a:p>
            <a:pPr marR="0" lvl="0" algn="l" defTabSz="914400" rtl="0" eaLnBrk="1" fontAlgn="auto" latinLnBrk="0" hangingPunct="1">
              <a:lnSpc>
                <a:spcPct val="130000"/>
              </a:lnSpc>
              <a:spcBef>
                <a:spcPts val="0"/>
              </a:spcBef>
              <a:spcAft>
                <a:spcPts val="0"/>
              </a:spcAft>
              <a:buClrTx/>
              <a:buSzTx/>
              <a:tabLst/>
              <a:defRPr/>
            </a:pPr>
            <a:r>
              <a:rPr lang="en-US" altLang="ko-KR" sz="1100" kern="0" dirty="0">
                <a:solidFill>
                  <a:srgbClr val="000000"/>
                </a:solidFill>
                <a:latin typeface="맑은 고딕"/>
                <a:ea typeface="맑은 고딕" panose="020B0503020000020004" pitchFamily="50" charset="-127"/>
              </a:rPr>
              <a:t>  </a:t>
            </a:r>
            <a:r>
              <a:rPr lang="en-US" altLang="ko-KR" sz="1000" kern="0" dirty="0">
                <a:solidFill>
                  <a:srgbClr val="000000"/>
                </a:solidFill>
                <a:latin typeface="맑은 고딕"/>
                <a:ea typeface="맑은 고딕" panose="020B0503020000020004" pitchFamily="50" charset="-127"/>
              </a:rPr>
              <a:t>* </a:t>
            </a:r>
            <a:r>
              <a:rPr lang="ko-KR" altLang="en-US" sz="1000" kern="0" dirty="0">
                <a:solidFill>
                  <a:srgbClr val="000000"/>
                </a:solidFill>
                <a:latin typeface="맑은 고딕"/>
                <a:ea typeface="맑은 고딕" panose="020B0503020000020004" pitchFamily="50" charset="-127"/>
              </a:rPr>
              <a:t>원사업자의 책임준공 의무 </a:t>
            </a:r>
            <a:r>
              <a:rPr lang="en-US" altLang="ko-KR" sz="1000" kern="0" dirty="0">
                <a:solidFill>
                  <a:srgbClr val="000000"/>
                </a:solidFill>
                <a:latin typeface="맑은 고딕"/>
                <a:ea typeface="맑은 고딕" panose="020B0503020000020004" pitchFamily="50" charset="-127"/>
              </a:rPr>
              <a:t>: </a:t>
            </a:r>
            <a:r>
              <a:rPr lang="ko-KR" altLang="en-US" sz="1000" kern="0" dirty="0">
                <a:solidFill>
                  <a:srgbClr val="000000"/>
                </a:solidFill>
                <a:latin typeface="맑은 고딕"/>
                <a:ea typeface="맑은 고딕" panose="020B0503020000020004" pitchFamily="50" charset="-127"/>
              </a:rPr>
              <a:t>발주자로부터 도급대금을 지급받지 못하더라도 천재지변 등 불가항력사유를 제외하고 </a:t>
            </a:r>
            <a:br>
              <a:rPr lang="en-US" altLang="ko-KR" sz="1000" kern="0" dirty="0">
                <a:solidFill>
                  <a:srgbClr val="000000"/>
                </a:solidFill>
                <a:latin typeface="맑은 고딕"/>
                <a:ea typeface="맑은 고딕" panose="020B0503020000020004" pitchFamily="50" charset="-127"/>
              </a:rPr>
            </a:br>
            <a:r>
              <a:rPr lang="en-US" altLang="ko-KR" sz="1000" kern="0" dirty="0">
                <a:solidFill>
                  <a:srgbClr val="000000"/>
                </a:solidFill>
                <a:latin typeface="맑은 고딕"/>
                <a:ea typeface="맑은 고딕" panose="020B0503020000020004" pitchFamily="50" charset="-127"/>
              </a:rPr>
              <a:t>                                        </a:t>
            </a:r>
            <a:r>
              <a:rPr lang="ko-KR" altLang="en-US" sz="1000" kern="0" dirty="0" err="1">
                <a:solidFill>
                  <a:srgbClr val="000000"/>
                </a:solidFill>
                <a:latin typeface="맑은 고딕"/>
                <a:ea typeface="맑은 고딕" panose="020B0503020000020004" pitchFamily="50" charset="-127"/>
              </a:rPr>
              <a:t>책임준공하지</a:t>
            </a:r>
            <a:r>
              <a:rPr lang="ko-KR" altLang="en-US" sz="1000" kern="0" dirty="0">
                <a:solidFill>
                  <a:srgbClr val="000000"/>
                </a:solidFill>
                <a:latin typeface="맑은 고딕"/>
                <a:ea typeface="맑은 고딕" panose="020B0503020000020004" pitchFamily="50" charset="-127"/>
              </a:rPr>
              <a:t> 않으면 사업에 소요된 </a:t>
            </a:r>
            <a:r>
              <a:rPr lang="en-US" altLang="ko-KR" sz="1000" kern="0" dirty="0">
                <a:solidFill>
                  <a:srgbClr val="000000"/>
                </a:solidFill>
                <a:latin typeface="맑은 고딕"/>
                <a:ea typeface="맑은 고딕" panose="020B0503020000020004" pitchFamily="50" charset="-127"/>
              </a:rPr>
              <a:t>PF </a:t>
            </a:r>
            <a:r>
              <a:rPr lang="ko-KR" altLang="en-US" sz="1000" kern="0" dirty="0">
                <a:solidFill>
                  <a:srgbClr val="000000"/>
                </a:solidFill>
                <a:latin typeface="맑은 고딕"/>
                <a:ea typeface="맑은 고딕" panose="020B0503020000020004" pitchFamily="50" charset="-127"/>
              </a:rPr>
              <a:t>대출금을 변제하여야 하는 손해배상 책임 부담</a:t>
            </a:r>
            <a:br>
              <a:rPr lang="en-US" altLang="ko-KR" sz="1000" kern="0" dirty="0">
                <a:solidFill>
                  <a:srgbClr val="000000"/>
                </a:solidFill>
                <a:latin typeface="맑은 고딕"/>
                <a:ea typeface="맑은 고딕" panose="020B0503020000020004" pitchFamily="50" charset="-127"/>
              </a:rPr>
            </a:br>
            <a:r>
              <a:rPr lang="en-US" altLang="ko-KR" sz="1000" kern="0" dirty="0">
                <a:solidFill>
                  <a:srgbClr val="000000"/>
                </a:solidFill>
                <a:latin typeface="맑은 고딕"/>
                <a:ea typeface="맑은 고딕" panose="020B0503020000020004" pitchFamily="50" charset="-127"/>
              </a:rPr>
              <a:t> </a:t>
            </a:r>
            <a:r>
              <a:rPr lang="en-US" altLang="ko-KR" sz="1000" kern="0" dirty="0">
                <a:solidFill>
                  <a:srgbClr val="000000"/>
                </a:solidFill>
              </a:rPr>
              <a:t> * </a:t>
            </a:r>
            <a:r>
              <a:rPr lang="ko-KR" altLang="en-US" sz="1000" kern="0" dirty="0">
                <a:solidFill>
                  <a:srgbClr val="000000"/>
                </a:solidFill>
              </a:rPr>
              <a:t>공사대금채권신탁계약의 활성화 ⇒ </a:t>
            </a:r>
            <a:r>
              <a:rPr lang="ko-KR" altLang="en-US" sz="1000" b="1" kern="0" dirty="0">
                <a:solidFill>
                  <a:srgbClr val="000000"/>
                </a:solidFill>
              </a:rPr>
              <a:t>보증사의 계약보증금 및 하도급대금지급보증금 지급 손실 최소화 </a:t>
            </a:r>
            <a:r>
              <a:rPr lang="en-US" altLang="ko-KR" sz="1000" b="1" kern="0" dirty="0">
                <a:solidFill>
                  <a:srgbClr val="000000"/>
                </a:solidFill>
              </a:rPr>
              <a:t>(</a:t>
            </a:r>
            <a:r>
              <a:rPr lang="ko-KR" altLang="en-US" sz="1000" b="1" kern="0" dirty="0">
                <a:solidFill>
                  <a:srgbClr val="FF0000"/>
                </a:solidFill>
              </a:rPr>
              <a:t>채권신탁시 보증수수료 인센티브 등 필요</a:t>
            </a:r>
            <a:r>
              <a:rPr lang="en-US" altLang="ko-KR" sz="1000" b="1" kern="0" dirty="0">
                <a:solidFill>
                  <a:srgbClr val="000000"/>
                </a:solidFill>
              </a:rPr>
              <a:t>)</a:t>
            </a:r>
            <a:r>
              <a:rPr lang="ko-KR" altLang="en-US" sz="1000" b="1" kern="0" dirty="0">
                <a:solidFill>
                  <a:srgbClr val="000000"/>
                </a:solidFill>
              </a:rPr>
              <a:t> </a:t>
            </a:r>
            <a:endParaRPr kumimoji="0" lang="en-US" altLang="ko-KR" sz="11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endParaRPr>
          </a:p>
        </p:txBody>
      </p:sp>
      <p:sp>
        <p:nvSpPr>
          <p:cNvPr id="48" name="텍스트 개체 틀 2">
            <a:extLst>
              <a:ext uri="{FF2B5EF4-FFF2-40B4-BE49-F238E27FC236}">
                <a16:creationId xmlns:a16="http://schemas.microsoft.com/office/drawing/2014/main" id="{3DCA7648-6E1E-447C-8DB8-DE1DC1CBEA1A}"/>
              </a:ext>
            </a:extLst>
          </p:cNvPr>
          <p:cNvSpPr txBox="1">
            <a:spLocks/>
          </p:cNvSpPr>
          <p:nvPr/>
        </p:nvSpPr>
        <p:spPr>
          <a:xfrm>
            <a:off x="273000" y="505223"/>
            <a:ext cx="8620175" cy="318924"/>
          </a:xfrm>
          <a:prstGeom prst="rect">
            <a:avLst/>
          </a:prstGeom>
        </p:spPr>
        <p:txBody>
          <a:bodyPr wrap="square" lIns="72000" tIns="36000" rIns="72000" bIns="36000">
            <a:spAutoFit/>
          </a:bodyPr>
          <a:lstStyle>
            <a:lvl1pPr marL="0" indent="0" algn="l" defTabSz="914400" rtl="0" eaLnBrk="1" latinLnBrk="0" hangingPunct="1">
              <a:spcBef>
                <a:spcPct val="20000"/>
              </a:spcBef>
              <a:buSzPct val="70000"/>
              <a:buFontTx/>
              <a:buNone/>
              <a:defRPr kumimoji="1" lang="ko-KR" altLang="en-US" sz="1600" b="1" kern="1200" baseline="0">
                <a:solidFill>
                  <a:schemeClr val="tx1"/>
                </a:solidFill>
                <a:latin typeface="Arial" pitchFamily="34" charset="0"/>
                <a:ea typeface="HY헤드라인M" pitchFamily="18" charset="-127"/>
                <a:cs typeface="Arial" pitchFamily="34" charset="0"/>
              </a:defRPr>
            </a:lvl1pPr>
            <a:lvl2pPr marL="742950" indent="-285750" algn="l" defTabSz="914400" rtl="0" eaLnBrk="1" latinLnBrk="1" hangingPunct="1">
              <a:spcBef>
                <a:spcPct val="20000"/>
              </a:spcBef>
              <a:buFont typeface="Arial" pitchFamily="34" charset="0"/>
              <a:buChar char="–"/>
              <a:defRPr kumimoji="1" lang="ko-KR" altLang="en-US" sz="1100" kern="1200" smtClean="0">
                <a:solidFill>
                  <a:schemeClr val="tx1"/>
                </a:solidFill>
                <a:latin typeface="맑은 고딕" pitchFamily="50" charset="-127"/>
                <a:ea typeface="맑은 고딕" pitchFamily="50" charset="-127"/>
                <a:cs typeface="+mn-cs"/>
              </a:defRPr>
            </a:lvl2pPr>
            <a:lvl3pPr marL="1143000" indent="-228600" algn="l" defTabSz="914400" rtl="0" eaLnBrk="1" latinLnBrk="1" hangingPunct="1">
              <a:spcBef>
                <a:spcPct val="20000"/>
              </a:spcBef>
              <a:buFont typeface="Arial" pitchFamily="34" charset="0"/>
              <a:buChar char="•"/>
              <a:defRPr kumimoji="1" lang="ko-KR" altLang="en-US" sz="1000" kern="1200" smtClean="0">
                <a:solidFill>
                  <a:schemeClr val="tx1"/>
                </a:solidFill>
                <a:latin typeface="맑은 고딕" pitchFamily="50" charset="-127"/>
                <a:ea typeface="맑은 고딕" pitchFamily="50" charset="-127"/>
                <a:cs typeface="+mn-cs"/>
              </a:defRPr>
            </a:lvl3pPr>
            <a:lvl4pPr marL="1600200" indent="-228600" algn="l" defTabSz="914400" rtl="0" eaLnBrk="1" latinLnBrk="1" hangingPunct="1">
              <a:spcBef>
                <a:spcPct val="20000"/>
              </a:spcBef>
              <a:buFont typeface="Arial" pitchFamily="34" charset="0"/>
              <a:buChar char="–"/>
              <a:defRPr kumimoji="1" lang="ko-KR" altLang="en-US" sz="900" kern="1200" smtClean="0">
                <a:solidFill>
                  <a:schemeClr val="tx1"/>
                </a:solidFill>
                <a:latin typeface="맑은 고딕" pitchFamily="50" charset="-127"/>
                <a:ea typeface="맑은 고딕" pitchFamily="50" charset="-127"/>
                <a:cs typeface="+mn-cs"/>
              </a:defRPr>
            </a:lvl4pPr>
            <a:lvl5pPr marL="1828800" indent="0" algn="l" defTabSz="914400" rtl="0" eaLnBrk="1" latinLnBrk="1" hangingPunct="1">
              <a:spcBef>
                <a:spcPct val="20000"/>
              </a:spcBef>
              <a:buFont typeface="Arial" pitchFamily="34" charset="0"/>
              <a:buNone/>
              <a:defRPr kumimoji="1" lang="ko-KR" altLang="en-US" sz="1400" kern="1200">
                <a:solidFill>
                  <a:schemeClr val="tx1"/>
                </a:solidFill>
                <a:latin typeface="+mn-lt"/>
                <a:ea typeface="돋움" pitchFamily="50" charset="-127"/>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Pct val="70000"/>
              <a:buFontTx/>
              <a:buNone/>
              <a:tabLst/>
              <a:defRPr/>
            </a:pPr>
            <a:r>
              <a:rPr lang="ko-KR" altLang="en-US" dirty="0">
                <a:solidFill>
                  <a:srgbClr val="000000"/>
                </a:solidFill>
              </a:rPr>
              <a:t>도급대금 수령 전</a:t>
            </a:r>
            <a:r>
              <a:rPr lang="en-US" altLang="ko-KR" dirty="0">
                <a:solidFill>
                  <a:srgbClr val="000000"/>
                </a:solidFill>
              </a:rPr>
              <a:t>, </a:t>
            </a:r>
            <a:r>
              <a:rPr lang="ko-KR" altLang="en-US" dirty="0">
                <a:solidFill>
                  <a:srgbClr val="000000"/>
                </a:solidFill>
              </a:rPr>
              <a:t>원사업자가 선지급하는 하도급대금에 대해</a:t>
            </a:r>
            <a:r>
              <a:rPr lang="en-US" altLang="ko-KR" dirty="0">
                <a:solidFill>
                  <a:srgbClr val="000000"/>
                </a:solidFill>
              </a:rPr>
              <a:t>,</a:t>
            </a:r>
            <a:r>
              <a:rPr lang="ko-KR" altLang="en-US" dirty="0">
                <a:solidFill>
                  <a:srgbClr val="000000"/>
                </a:solidFill>
              </a:rPr>
              <a:t> 하도급대금채권신탁 병행 적용</a:t>
            </a:r>
            <a:endParaRPr kumimoji="1" lang="ko-KR" altLang="en-US" sz="1600" b="1" i="0" u="none" strike="noStrike" kern="1200" cap="none" spc="0" normalizeH="0" baseline="0" noProof="0" dirty="0">
              <a:ln>
                <a:noFill/>
              </a:ln>
              <a:solidFill>
                <a:srgbClr val="000000"/>
              </a:solidFill>
              <a:effectLst/>
              <a:uLnTx/>
              <a:uFillTx/>
              <a:latin typeface="Arial" pitchFamily="34" charset="0"/>
              <a:ea typeface="HY헤드라인M" pitchFamily="18" charset="-127"/>
              <a:cs typeface="Arial" pitchFamily="34" charset="0"/>
            </a:endParaRPr>
          </a:p>
        </p:txBody>
      </p:sp>
      <p:sp>
        <p:nvSpPr>
          <p:cNvPr id="49" name="직사각형 48">
            <a:extLst>
              <a:ext uri="{FF2B5EF4-FFF2-40B4-BE49-F238E27FC236}">
                <a16:creationId xmlns:a16="http://schemas.microsoft.com/office/drawing/2014/main" id="{78079044-E8A8-49B0-A688-8B472ABAFC00}"/>
              </a:ext>
            </a:extLst>
          </p:cNvPr>
          <p:cNvSpPr/>
          <p:nvPr/>
        </p:nvSpPr>
        <p:spPr bwMode="auto">
          <a:xfrm>
            <a:off x="236476" y="1541667"/>
            <a:ext cx="8656339" cy="3039461"/>
          </a:xfrm>
          <a:prstGeom prst="rect">
            <a:avLst/>
          </a:prstGeom>
          <a:noFill/>
          <a:ln w="9525">
            <a:solidFill>
              <a:srgbClr val="FFFFFF">
                <a:lumMod val="65000"/>
              </a:srgbClr>
            </a:solidFill>
            <a:miter lim="800000"/>
            <a:headEnd/>
            <a:tailEnd/>
          </a:ln>
          <a:effectLst/>
        </p:spPr>
        <p:txBody>
          <a:bodyPr lIns="36000" tIns="36000" rIns="36000" bIns="36000" rtlCol="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ko-KR" altLang="en-US" sz="1200" b="0" i="0" u="none" strike="noStrike" kern="0" cap="none" spc="0" normalizeH="0" baseline="0" noProof="0">
              <a:ln>
                <a:noFill/>
              </a:ln>
              <a:solidFill>
                <a:srgbClr val="000000"/>
              </a:solidFill>
              <a:effectLst/>
              <a:uLnTx/>
              <a:uFillTx/>
              <a:latin typeface="맑은 고딕"/>
              <a:ea typeface="맑은 고딕" panose="020B0503020000020004" pitchFamily="50" charset="-127"/>
              <a:cs typeface="+mn-cs"/>
            </a:endParaRPr>
          </a:p>
        </p:txBody>
      </p:sp>
      <p:sp>
        <p:nvSpPr>
          <p:cNvPr id="51" name="TextBox 8">
            <a:extLst>
              <a:ext uri="{FF2B5EF4-FFF2-40B4-BE49-F238E27FC236}">
                <a16:creationId xmlns:a16="http://schemas.microsoft.com/office/drawing/2014/main" id="{D39ED982-7AB7-41B1-A0F1-74E541C8B226}"/>
              </a:ext>
            </a:extLst>
          </p:cNvPr>
          <p:cNvSpPr txBox="1"/>
          <p:nvPr/>
        </p:nvSpPr>
        <p:spPr>
          <a:xfrm>
            <a:off x="250369" y="44624"/>
            <a:ext cx="6481871" cy="338554"/>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rPr>
              <a:t>3. </a:t>
            </a:r>
            <a:r>
              <a:rPr kumimoji="0" lang="ko-KR" altLang="en-US" sz="16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rPr>
              <a:t>도급대금채권신탁</a:t>
            </a:r>
            <a:r>
              <a:rPr kumimoji="0" lang="en-US" altLang="ko-KR" sz="16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rPr>
              <a:t> </a:t>
            </a:r>
            <a:r>
              <a:rPr kumimoji="0" lang="en-US" altLang="ko-KR" sz="12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rPr>
              <a:t>– </a:t>
            </a:r>
            <a:r>
              <a:rPr kumimoji="0" lang="ko-KR" altLang="en-US" sz="12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rPr>
              <a:t>도급대금 지급 전</a:t>
            </a:r>
            <a:r>
              <a:rPr kumimoji="0" lang="en-US" altLang="ko-KR" sz="12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rPr>
              <a:t>,</a:t>
            </a:r>
            <a:r>
              <a:rPr kumimoji="0" lang="ko-KR" altLang="en-US" sz="12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rPr>
              <a:t> 하도급대금 </a:t>
            </a:r>
            <a:r>
              <a:rPr kumimoji="0" lang="ko-KR" altLang="en-US" sz="1200" b="1" i="0" u="none" strike="noStrike" kern="1200" cap="none" spc="0" normalizeH="0" baseline="0" noProof="0" dirty="0" err="1">
                <a:ln>
                  <a:noFill/>
                </a:ln>
                <a:solidFill>
                  <a:prstClr val="white"/>
                </a:solidFill>
                <a:effectLst/>
                <a:uLnTx/>
                <a:uFillTx/>
                <a:latin typeface="맑은 고딕" panose="020B0503020000020004" pitchFamily="50" charset="-127"/>
                <a:ea typeface="맑은 고딕" panose="020B0503020000020004" pitchFamily="50" charset="-127"/>
                <a:cs typeface="+mn-cs"/>
              </a:rPr>
              <a:t>선지급</a:t>
            </a:r>
            <a:r>
              <a:rPr kumimoji="0" lang="ko-KR" altLang="en-US" sz="12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rPr>
              <a:t> 사례</a:t>
            </a:r>
            <a:endParaRPr kumimoji="0" lang="en-US" altLang="ko-KR" sz="16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sp>
        <p:nvSpPr>
          <p:cNvPr id="60" name="직사각형 59">
            <a:extLst>
              <a:ext uri="{FF2B5EF4-FFF2-40B4-BE49-F238E27FC236}">
                <a16:creationId xmlns:a16="http://schemas.microsoft.com/office/drawing/2014/main" id="{CABC60B3-F8B9-4229-9402-5F8EF8318CDD}"/>
              </a:ext>
            </a:extLst>
          </p:cNvPr>
          <p:cNvSpPr/>
          <p:nvPr/>
        </p:nvSpPr>
        <p:spPr bwMode="auto">
          <a:xfrm>
            <a:off x="2915816" y="1340768"/>
            <a:ext cx="3332807" cy="63231"/>
          </a:xfrm>
          <a:prstGeom prst="rect">
            <a:avLst/>
          </a:prstGeom>
          <a:solidFill>
            <a:srgbClr val="1B2E5A">
              <a:lumMod val="20000"/>
              <a:lumOff val="80000"/>
            </a:srgbClr>
          </a:solidFill>
          <a:ln w="9525">
            <a:noFill/>
            <a:miter lim="800000"/>
            <a:headEnd/>
            <a:tailEnd/>
          </a:ln>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endParaRPr kumimoji="0" lang="ko-KR" altLang="en-US" sz="1200" b="0" i="0" u="none" strike="noStrike" kern="0" cap="none" spc="0" normalizeH="0" baseline="0" noProof="0">
              <a:ln>
                <a:noFill/>
              </a:ln>
              <a:solidFill>
                <a:srgbClr val="000000"/>
              </a:solidFill>
              <a:effectLst/>
              <a:uLnTx/>
              <a:uFillTx/>
            </a:endParaRPr>
          </a:p>
        </p:txBody>
      </p:sp>
      <p:sp>
        <p:nvSpPr>
          <p:cNvPr id="61" name="TextBox 60">
            <a:extLst>
              <a:ext uri="{FF2B5EF4-FFF2-40B4-BE49-F238E27FC236}">
                <a16:creationId xmlns:a16="http://schemas.microsoft.com/office/drawing/2014/main" id="{C23DB8D6-F3BE-4D3E-86C9-8A01290CF7F7}"/>
              </a:ext>
            </a:extLst>
          </p:cNvPr>
          <p:cNvSpPr txBox="1"/>
          <p:nvPr/>
        </p:nvSpPr>
        <p:spPr>
          <a:xfrm>
            <a:off x="3163056" y="1038833"/>
            <a:ext cx="2810632" cy="288147"/>
          </a:xfrm>
          <a:prstGeom prst="rect">
            <a:avLst/>
          </a:prstGeom>
        </p:spPr>
        <p:txBody>
          <a:bodyPr wrap="none" lIns="36000" tIns="36000" rIns="36000" bIns="36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ko-KR" altLang="en-US" sz="1400" b="1" kern="0" dirty="0">
                <a:solidFill>
                  <a:srgbClr val="000000"/>
                </a:solidFill>
              </a:rPr>
              <a:t>하도급대금 </a:t>
            </a:r>
            <a:r>
              <a:rPr lang="en-US" altLang="ko-KR" sz="1400" b="1" kern="0" dirty="0">
                <a:solidFill>
                  <a:srgbClr val="000000"/>
                </a:solidFill>
              </a:rPr>
              <a:t>&amp; </a:t>
            </a:r>
            <a:r>
              <a:rPr lang="ko-KR" altLang="en-US" sz="1400" b="1" kern="0" dirty="0">
                <a:solidFill>
                  <a:srgbClr val="000000"/>
                </a:solidFill>
              </a:rPr>
              <a:t>도급대금 채권신탁</a:t>
            </a:r>
            <a:endParaRPr kumimoji="0" lang="ko-KR" altLang="en-US" sz="1400" b="1" i="0" u="none" strike="noStrike" kern="0" cap="none" spc="0" normalizeH="0" baseline="0" noProof="0" dirty="0">
              <a:ln>
                <a:noFill/>
              </a:ln>
              <a:solidFill>
                <a:srgbClr val="000000"/>
              </a:solidFill>
              <a:effectLst/>
              <a:uLnTx/>
              <a:uFillTx/>
            </a:endParaRPr>
          </a:p>
        </p:txBody>
      </p:sp>
      <p:sp>
        <p:nvSpPr>
          <p:cNvPr id="63" name="직사각형 62">
            <a:extLst>
              <a:ext uri="{FF2B5EF4-FFF2-40B4-BE49-F238E27FC236}">
                <a16:creationId xmlns:a16="http://schemas.microsoft.com/office/drawing/2014/main" id="{89C9E5EE-AB99-499C-BE82-AB44472D053F}"/>
              </a:ext>
            </a:extLst>
          </p:cNvPr>
          <p:cNvSpPr/>
          <p:nvPr/>
        </p:nvSpPr>
        <p:spPr bwMode="auto">
          <a:xfrm>
            <a:off x="5292080" y="1807656"/>
            <a:ext cx="3209842" cy="289386"/>
          </a:xfrm>
          <a:prstGeom prst="rect">
            <a:avLst/>
          </a:prstGeom>
          <a:noFill/>
          <a:ln w="3175">
            <a:noFill/>
            <a:miter lim="800000"/>
            <a:headEnd/>
            <a:tailEnd/>
          </a:ln>
          <a:effectLst/>
        </p:spPr>
        <p:txBody>
          <a:bodyPr lIns="108000" tIns="36000" rIns="108000" bIns="36000" rtlCol="0" anchor="ctr"/>
          <a:lstStyle/>
          <a:p>
            <a:pPr marL="0" marR="0" lvl="0" indent="0" defTabSz="914400" eaLnBrk="1" fontAlgn="auto" latinLnBrk="0" hangingPunct="1">
              <a:lnSpc>
                <a:spcPct val="100000"/>
              </a:lnSpc>
              <a:spcBef>
                <a:spcPct val="50000"/>
              </a:spcBef>
              <a:spcAft>
                <a:spcPts val="0"/>
              </a:spcAft>
              <a:buClrTx/>
              <a:buSzTx/>
              <a:buFontTx/>
              <a:buNone/>
              <a:tabLst/>
              <a:defRPr/>
            </a:pPr>
            <a:r>
              <a:rPr lang="ko-KR" altLang="en-US" sz="1100" b="1" kern="0" dirty="0">
                <a:solidFill>
                  <a:srgbClr val="000000"/>
                </a:solidFill>
              </a:rPr>
              <a:t>▶ 도급대금채권신탁 </a:t>
            </a:r>
            <a:r>
              <a:rPr lang="en-US" altLang="ko-KR" sz="1100" b="1" kern="0" dirty="0">
                <a:solidFill>
                  <a:srgbClr val="000000"/>
                </a:solidFill>
              </a:rPr>
              <a:t>: </a:t>
            </a:r>
            <a:r>
              <a:rPr lang="ko-KR" altLang="en-US" sz="1100" b="1" kern="0" dirty="0">
                <a:solidFill>
                  <a:srgbClr val="000000"/>
                </a:solidFill>
              </a:rPr>
              <a:t>원사업자 부실 대응</a:t>
            </a:r>
            <a:endParaRPr kumimoji="0" lang="en-US" altLang="ko-KR" sz="1100" b="1" i="0" u="none" strike="noStrike" kern="0" cap="none" spc="0" normalizeH="0" baseline="0" noProof="0" dirty="0">
              <a:ln>
                <a:noFill/>
              </a:ln>
              <a:solidFill>
                <a:srgbClr val="000000"/>
              </a:solidFill>
              <a:effectLst/>
              <a:uLnTx/>
              <a:uFillTx/>
            </a:endParaRPr>
          </a:p>
        </p:txBody>
      </p:sp>
      <p:cxnSp>
        <p:nvCxnSpPr>
          <p:cNvPr id="71" name="직선 연결선 70">
            <a:extLst>
              <a:ext uri="{FF2B5EF4-FFF2-40B4-BE49-F238E27FC236}">
                <a16:creationId xmlns:a16="http://schemas.microsoft.com/office/drawing/2014/main" id="{90AFBAAE-6A89-441B-94E5-F4F72EEB19AF}"/>
              </a:ext>
            </a:extLst>
          </p:cNvPr>
          <p:cNvCxnSpPr/>
          <p:nvPr/>
        </p:nvCxnSpPr>
        <p:spPr>
          <a:xfrm>
            <a:off x="1341938" y="3330703"/>
            <a:ext cx="2653998" cy="0"/>
          </a:xfrm>
          <a:prstGeom prst="line">
            <a:avLst/>
          </a:prstGeom>
          <a:noFill/>
          <a:ln w="9525" cap="flat" cmpd="sng" algn="ctr">
            <a:solidFill>
              <a:srgbClr val="919191"/>
            </a:solidFill>
            <a:prstDash val="sysDash"/>
          </a:ln>
          <a:effectLst/>
        </p:spPr>
      </p:cxnSp>
      <p:cxnSp>
        <p:nvCxnSpPr>
          <p:cNvPr id="75" name="직선 연결선 74">
            <a:extLst>
              <a:ext uri="{FF2B5EF4-FFF2-40B4-BE49-F238E27FC236}">
                <a16:creationId xmlns:a16="http://schemas.microsoft.com/office/drawing/2014/main" id="{453C962E-1F8D-4661-BB8C-8EC5544A2D31}"/>
              </a:ext>
            </a:extLst>
          </p:cNvPr>
          <p:cNvCxnSpPr>
            <a:cxnSpLocks/>
          </p:cNvCxnSpPr>
          <p:nvPr/>
        </p:nvCxnSpPr>
        <p:spPr>
          <a:xfrm>
            <a:off x="4572000" y="1682662"/>
            <a:ext cx="0" cy="2725496"/>
          </a:xfrm>
          <a:prstGeom prst="line">
            <a:avLst/>
          </a:prstGeom>
          <a:noFill/>
          <a:ln w="3175" cap="flat" cmpd="sng" algn="ctr">
            <a:solidFill>
              <a:srgbClr val="FFFFFF">
                <a:lumMod val="50000"/>
              </a:srgbClr>
            </a:solidFill>
            <a:prstDash val="sysDash"/>
          </a:ln>
          <a:effectLst/>
        </p:spPr>
      </p:cxnSp>
      <p:sp>
        <p:nvSpPr>
          <p:cNvPr id="77" name="직사각형 76">
            <a:extLst>
              <a:ext uri="{FF2B5EF4-FFF2-40B4-BE49-F238E27FC236}">
                <a16:creationId xmlns:a16="http://schemas.microsoft.com/office/drawing/2014/main" id="{9C14971D-1015-45F9-9BE1-2A61656A57C0}"/>
              </a:ext>
            </a:extLst>
          </p:cNvPr>
          <p:cNvSpPr/>
          <p:nvPr/>
        </p:nvSpPr>
        <p:spPr bwMode="auto">
          <a:xfrm>
            <a:off x="489802" y="1797902"/>
            <a:ext cx="3578142" cy="289386"/>
          </a:xfrm>
          <a:prstGeom prst="rect">
            <a:avLst/>
          </a:prstGeom>
          <a:noFill/>
          <a:ln w="3175">
            <a:noFill/>
            <a:miter lim="800000"/>
            <a:headEnd/>
            <a:tailEnd/>
          </a:ln>
          <a:effectLst/>
        </p:spPr>
        <p:txBody>
          <a:bodyPr lIns="108000" tIns="36000" rIns="108000" bIns="36000" rtlCol="0" anchor="ctr"/>
          <a:lstStyle/>
          <a:p>
            <a:pPr marL="0" marR="0" lvl="0" indent="0" defTabSz="914400" eaLnBrk="1" fontAlgn="auto" latinLnBrk="0" hangingPunct="1">
              <a:lnSpc>
                <a:spcPct val="100000"/>
              </a:lnSpc>
              <a:spcBef>
                <a:spcPct val="50000"/>
              </a:spcBef>
              <a:spcAft>
                <a:spcPts val="0"/>
              </a:spcAft>
              <a:buClrTx/>
              <a:buSzTx/>
              <a:buFontTx/>
              <a:buNone/>
              <a:tabLst/>
              <a:defRPr/>
            </a:pPr>
            <a:r>
              <a:rPr lang="ko-KR" altLang="en-US" sz="1100" b="1" kern="0" dirty="0">
                <a:solidFill>
                  <a:srgbClr val="000000"/>
                </a:solidFill>
              </a:rPr>
              <a:t>▶ 상생</a:t>
            </a:r>
            <a:r>
              <a:rPr lang="en-US" altLang="ko-KR" sz="1100" b="1" kern="0" dirty="0">
                <a:solidFill>
                  <a:srgbClr val="000000"/>
                </a:solidFill>
              </a:rPr>
              <a:t>(</a:t>
            </a:r>
            <a:r>
              <a:rPr lang="ko-KR" altLang="en-US" sz="1100" b="1" kern="0" dirty="0">
                <a:solidFill>
                  <a:srgbClr val="000000"/>
                </a:solidFill>
              </a:rPr>
              <a:t>하도급대금</a:t>
            </a:r>
            <a:r>
              <a:rPr lang="en-US" altLang="ko-KR" sz="1100" b="1" kern="0" dirty="0">
                <a:solidFill>
                  <a:srgbClr val="000000"/>
                </a:solidFill>
              </a:rPr>
              <a:t>)</a:t>
            </a:r>
            <a:r>
              <a:rPr lang="ko-KR" altLang="en-US" sz="1100" b="1" kern="0" dirty="0">
                <a:solidFill>
                  <a:srgbClr val="000000"/>
                </a:solidFill>
              </a:rPr>
              <a:t>채권신탁 </a:t>
            </a:r>
            <a:r>
              <a:rPr lang="en-US" altLang="ko-KR" sz="1100" b="1" kern="0" dirty="0">
                <a:solidFill>
                  <a:srgbClr val="000000"/>
                </a:solidFill>
              </a:rPr>
              <a:t>: </a:t>
            </a:r>
            <a:r>
              <a:rPr lang="ko-KR" altLang="en-US" sz="1100" b="1" kern="0" dirty="0">
                <a:solidFill>
                  <a:srgbClr val="000000"/>
                </a:solidFill>
              </a:rPr>
              <a:t>수급사업자 부실 대응</a:t>
            </a:r>
            <a:endParaRPr kumimoji="0" lang="en-US" altLang="ko-KR" sz="1100" b="1" i="0" u="none" strike="noStrike" kern="0" cap="none" spc="0" normalizeH="0" baseline="0" noProof="0" dirty="0">
              <a:ln>
                <a:noFill/>
              </a:ln>
              <a:solidFill>
                <a:srgbClr val="000000"/>
              </a:solidFill>
              <a:effectLst/>
              <a:uLnTx/>
              <a:uFillTx/>
            </a:endParaRPr>
          </a:p>
        </p:txBody>
      </p:sp>
      <p:sp>
        <p:nvSpPr>
          <p:cNvPr id="78" name="직사각형 77">
            <a:extLst>
              <a:ext uri="{FF2B5EF4-FFF2-40B4-BE49-F238E27FC236}">
                <a16:creationId xmlns:a16="http://schemas.microsoft.com/office/drawing/2014/main" id="{48CF1B88-7523-414C-BD3A-1C663A72A805}"/>
              </a:ext>
            </a:extLst>
          </p:cNvPr>
          <p:cNvSpPr/>
          <p:nvPr/>
        </p:nvSpPr>
        <p:spPr>
          <a:xfrm>
            <a:off x="632054" y="2134494"/>
            <a:ext cx="379797" cy="1118942"/>
          </a:xfrm>
          <a:prstGeom prst="rect">
            <a:avLst/>
          </a:prstGeom>
          <a:solidFill>
            <a:srgbClr val="FFFFFF"/>
          </a:solidFill>
          <a:ln w="9525" algn="ctr">
            <a:solidFill>
              <a:srgbClr val="FFFFFF">
                <a:lumMod val="50000"/>
              </a:srgbClr>
            </a:solidFill>
            <a:round/>
            <a:headEnd/>
            <a:tailEnd/>
          </a:ln>
          <a:effectLst/>
        </p:spPr>
        <p:txBody>
          <a:bodyPr wrap="square" lIns="72000" tIns="36000" rIns="72000" bIns="36000" anchor="ctr"/>
          <a:lstStyle/>
          <a:p>
            <a:pPr marL="0" marR="0" lvl="0" indent="0" algn="ctr" defTabSz="623888" eaLnBrk="1" fontAlgn="base" latinLnBrk="0" hangingPunct="1">
              <a:lnSpc>
                <a:spcPct val="110000"/>
              </a:lnSpc>
              <a:spcBef>
                <a:spcPts val="300"/>
              </a:spcBef>
              <a:spcAft>
                <a:spcPts val="0"/>
              </a:spcAft>
              <a:buClrTx/>
              <a:buSzTx/>
              <a:buFontTx/>
              <a:buNone/>
              <a:tabLst>
                <a:tab pos="896938" algn="l"/>
              </a:tabLst>
              <a:defRPr/>
            </a:pPr>
            <a:r>
              <a:rPr kumimoji="0" lang="ko-KR" altLang="en-US" sz="900" b="0" i="0" u="none" strike="noStrike" kern="0" cap="none" spc="0" normalizeH="0" baseline="0" noProof="0" dirty="0">
                <a:ln>
                  <a:noFill/>
                </a:ln>
                <a:solidFill>
                  <a:srgbClr val="000000"/>
                </a:solidFill>
                <a:effectLst/>
                <a:uLnTx/>
                <a:uFillTx/>
              </a:rPr>
              <a:t>프로세스</a:t>
            </a:r>
            <a:endParaRPr kumimoji="0" lang="en-US" altLang="ko-KR" sz="900" b="0" i="0" u="none" strike="noStrike" kern="0" cap="none" spc="0" normalizeH="0" baseline="0" noProof="0" dirty="0">
              <a:ln>
                <a:noFill/>
              </a:ln>
              <a:solidFill>
                <a:srgbClr val="000000"/>
              </a:solidFill>
              <a:effectLst/>
              <a:uLnTx/>
              <a:uFillTx/>
            </a:endParaRPr>
          </a:p>
        </p:txBody>
      </p:sp>
      <p:sp>
        <p:nvSpPr>
          <p:cNvPr id="79" name="타원 78">
            <a:extLst>
              <a:ext uri="{FF2B5EF4-FFF2-40B4-BE49-F238E27FC236}">
                <a16:creationId xmlns:a16="http://schemas.microsoft.com/office/drawing/2014/main" id="{96437F20-06F5-4C7C-96AD-AD60A00C70D0}"/>
              </a:ext>
            </a:extLst>
          </p:cNvPr>
          <p:cNvSpPr/>
          <p:nvPr/>
        </p:nvSpPr>
        <p:spPr bwMode="auto">
          <a:xfrm>
            <a:off x="2903574" y="2181375"/>
            <a:ext cx="435730" cy="435730"/>
          </a:xfrm>
          <a:prstGeom prst="ellipse">
            <a:avLst/>
          </a:prstGeom>
          <a:noFill/>
          <a:ln w="50800">
            <a:solidFill>
              <a:srgbClr val="919191"/>
            </a:solidFill>
            <a:miter lim="800000"/>
            <a:headEnd/>
            <a:tailEnd/>
          </a:ln>
          <a:effectLst/>
        </p:spPr>
        <p:txBody>
          <a:bodyPr lIns="0" tIns="36000" rIns="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lang="ko-KR" altLang="en-US" sz="800" b="1" kern="0" dirty="0">
                <a:solidFill>
                  <a:srgbClr val="000000"/>
                </a:solidFill>
              </a:rPr>
              <a:t>수급</a:t>
            </a:r>
            <a:br>
              <a:rPr lang="en-US" altLang="ko-KR" sz="800" b="1" kern="0" dirty="0">
                <a:solidFill>
                  <a:srgbClr val="000000"/>
                </a:solidFill>
              </a:rPr>
            </a:br>
            <a:r>
              <a:rPr lang="ko-KR" altLang="en-US" sz="800" b="1" kern="0" dirty="0">
                <a:solidFill>
                  <a:srgbClr val="000000"/>
                </a:solidFill>
              </a:rPr>
              <a:t>사업자</a:t>
            </a:r>
            <a:endParaRPr kumimoji="0" lang="ko-KR" altLang="en-US" sz="800" b="1" i="0" u="none" strike="noStrike" kern="0" cap="none" spc="0" normalizeH="0" baseline="0" noProof="0" dirty="0">
              <a:ln>
                <a:noFill/>
              </a:ln>
              <a:solidFill>
                <a:srgbClr val="000000"/>
              </a:solidFill>
              <a:effectLst/>
              <a:uLnTx/>
              <a:uFillTx/>
            </a:endParaRPr>
          </a:p>
        </p:txBody>
      </p:sp>
      <p:sp>
        <p:nvSpPr>
          <p:cNvPr id="80" name="타원 79">
            <a:extLst>
              <a:ext uri="{FF2B5EF4-FFF2-40B4-BE49-F238E27FC236}">
                <a16:creationId xmlns:a16="http://schemas.microsoft.com/office/drawing/2014/main" id="{66A4711E-522A-4F66-8EF9-F30A87075A43}"/>
              </a:ext>
            </a:extLst>
          </p:cNvPr>
          <p:cNvSpPr/>
          <p:nvPr/>
        </p:nvSpPr>
        <p:spPr bwMode="auto">
          <a:xfrm>
            <a:off x="1287076" y="2181375"/>
            <a:ext cx="435730" cy="435730"/>
          </a:xfrm>
          <a:prstGeom prst="ellipse">
            <a:avLst/>
          </a:prstGeom>
          <a:noFill/>
          <a:ln w="50800">
            <a:solidFill>
              <a:srgbClr val="1B2E5A">
                <a:lumMod val="75000"/>
              </a:srgbClr>
            </a:solidFill>
            <a:miter lim="800000"/>
            <a:headEnd/>
            <a:tailEnd/>
          </a:ln>
          <a:effectLst/>
        </p:spPr>
        <p:txBody>
          <a:bodyPr lIns="0" tIns="36000" rIns="0" bIns="36000" rtlCol="0" anchor="ctr"/>
          <a:lstStyle/>
          <a:p>
            <a:pPr marL="0" marR="0" lvl="0" indent="0" algn="ctr" defTabSz="914400" eaLnBrk="1" fontAlgn="auto" latinLnBrk="0" hangingPunct="1">
              <a:lnSpc>
                <a:spcPts val="800"/>
              </a:lnSpc>
              <a:spcBef>
                <a:spcPct val="50000"/>
              </a:spcBef>
              <a:spcAft>
                <a:spcPts val="0"/>
              </a:spcAft>
              <a:buClrTx/>
              <a:buSzTx/>
              <a:buFontTx/>
              <a:buNone/>
              <a:tabLst/>
              <a:defRPr/>
            </a:pPr>
            <a:r>
              <a:rPr lang="ko-KR" altLang="en-US" sz="800" b="1" kern="0" dirty="0">
                <a:solidFill>
                  <a:srgbClr val="000000"/>
                </a:solidFill>
              </a:rPr>
              <a:t>원</a:t>
            </a:r>
            <a:br>
              <a:rPr lang="en-US" altLang="ko-KR" sz="800" b="1" kern="0" dirty="0">
                <a:solidFill>
                  <a:srgbClr val="000000"/>
                </a:solidFill>
              </a:rPr>
            </a:br>
            <a:r>
              <a:rPr lang="ko-KR" altLang="en-US" sz="800" b="1" kern="0" dirty="0">
                <a:solidFill>
                  <a:srgbClr val="000000"/>
                </a:solidFill>
              </a:rPr>
              <a:t>사업자</a:t>
            </a:r>
            <a:endParaRPr kumimoji="0" lang="en-US" altLang="ko-KR" sz="800" b="1" i="0" u="none" strike="noStrike" kern="0" cap="none" spc="0" normalizeH="0" baseline="0" noProof="0" dirty="0">
              <a:ln>
                <a:noFill/>
              </a:ln>
              <a:solidFill>
                <a:srgbClr val="000000"/>
              </a:solidFill>
              <a:effectLst/>
              <a:uLnTx/>
              <a:uFillTx/>
            </a:endParaRPr>
          </a:p>
        </p:txBody>
      </p:sp>
      <p:cxnSp>
        <p:nvCxnSpPr>
          <p:cNvPr id="81" name="직선 화살표 연결선 80">
            <a:extLst>
              <a:ext uri="{FF2B5EF4-FFF2-40B4-BE49-F238E27FC236}">
                <a16:creationId xmlns:a16="http://schemas.microsoft.com/office/drawing/2014/main" id="{06CC87DA-B0A5-4642-A87F-9A5A03E7AF24}"/>
              </a:ext>
            </a:extLst>
          </p:cNvPr>
          <p:cNvCxnSpPr>
            <a:cxnSpLocks/>
            <a:stCxn id="80" idx="6"/>
            <a:endCxn id="79" idx="2"/>
          </p:cNvCxnSpPr>
          <p:nvPr/>
        </p:nvCxnSpPr>
        <p:spPr>
          <a:xfrm>
            <a:off x="1722806" y="2399240"/>
            <a:ext cx="1180768" cy="0"/>
          </a:xfrm>
          <a:prstGeom prst="straightConnector1">
            <a:avLst/>
          </a:prstGeom>
          <a:ln>
            <a:headEnd type="triangle"/>
            <a:tailEnd type="oval"/>
          </a:ln>
        </p:spPr>
        <p:style>
          <a:lnRef idx="1">
            <a:schemeClr val="accent6"/>
          </a:lnRef>
          <a:fillRef idx="0">
            <a:schemeClr val="accent6"/>
          </a:fillRef>
          <a:effectRef idx="0">
            <a:schemeClr val="accent6"/>
          </a:effectRef>
          <a:fontRef idx="minor">
            <a:schemeClr val="tx1"/>
          </a:fontRef>
        </p:style>
      </p:cxnSp>
      <p:sp>
        <p:nvSpPr>
          <p:cNvPr id="82" name="TextBox 81">
            <a:extLst>
              <a:ext uri="{FF2B5EF4-FFF2-40B4-BE49-F238E27FC236}">
                <a16:creationId xmlns:a16="http://schemas.microsoft.com/office/drawing/2014/main" id="{6AA355F5-FFC0-4212-B06E-7B08CA731A45}"/>
              </a:ext>
            </a:extLst>
          </p:cNvPr>
          <p:cNvSpPr txBox="1"/>
          <p:nvPr/>
        </p:nvSpPr>
        <p:spPr>
          <a:xfrm>
            <a:off x="1914760" y="2224569"/>
            <a:ext cx="790848" cy="195814"/>
          </a:xfrm>
          <a:prstGeom prst="rect">
            <a:avLst/>
          </a:prstGeom>
        </p:spPr>
        <p:txBody>
          <a:bodyPr wrap="non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ko-KR" altLang="en-US" sz="800" b="1" kern="0" dirty="0">
                <a:solidFill>
                  <a:srgbClr val="000000"/>
                </a:solidFill>
              </a:rPr>
              <a:t>하도급대금채권</a:t>
            </a:r>
            <a:endParaRPr kumimoji="0" lang="ko-KR" altLang="en-US" sz="800" b="1" i="0" u="none" strike="noStrike" kern="0" cap="none" spc="0" normalizeH="0" baseline="0" noProof="0" dirty="0">
              <a:ln>
                <a:noFill/>
              </a:ln>
              <a:solidFill>
                <a:srgbClr val="000000"/>
              </a:solidFill>
              <a:effectLst/>
              <a:uLnTx/>
              <a:uFillTx/>
            </a:endParaRPr>
          </a:p>
        </p:txBody>
      </p:sp>
      <p:sp>
        <p:nvSpPr>
          <p:cNvPr id="83" name="직사각형 82">
            <a:extLst>
              <a:ext uri="{FF2B5EF4-FFF2-40B4-BE49-F238E27FC236}">
                <a16:creationId xmlns:a16="http://schemas.microsoft.com/office/drawing/2014/main" id="{AB39EF92-A676-419A-A28E-6080AA480097}"/>
              </a:ext>
            </a:extLst>
          </p:cNvPr>
          <p:cNvSpPr/>
          <p:nvPr/>
        </p:nvSpPr>
        <p:spPr>
          <a:xfrm>
            <a:off x="641910" y="3397452"/>
            <a:ext cx="379797" cy="994831"/>
          </a:xfrm>
          <a:prstGeom prst="rect">
            <a:avLst/>
          </a:prstGeom>
          <a:solidFill>
            <a:srgbClr val="FFFFFF"/>
          </a:solidFill>
          <a:ln w="9525" algn="ctr">
            <a:solidFill>
              <a:srgbClr val="FFFFFF">
                <a:lumMod val="50000"/>
              </a:srgbClr>
            </a:solidFill>
            <a:round/>
            <a:headEnd/>
            <a:tailEnd/>
          </a:ln>
          <a:effectLst/>
        </p:spPr>
        <p:txBody>
          <a:bodyPr wrap="square" lIns="72000" tIns="36000" rIns="72000" bIns="36000" anchor="ctr"/>
          <a:lstStyle/>
          <a:p>
            <a:pPr marL="0" marR="0" lvl="0" indent="0" algn="ctr" defTabSz="623888" eaLnBrk="1" fontAlgn="base" latinLnBrk="0" hangingPunct="1">
              <a:lnSpc>
                <a:spcPct val="110000"/>
              </a:lnSpc>
              <a:spcBef>
                <a:spcPts val="300"/>
              </a:spcBef>
              <a:spcAft>
                <a:spcPts val="0"/>
              </a:spcAft>
              <a:buClrTx/>
              <a:buSzTx/>
              <a:buFontTx/>
              <a:buNone/>
              <a:tabLst>
                <a:tab pos="896938" algn="l"/>
              </a:tabLst>
              <a:defRPr/>
            </a:pPr>
            <a:r>
              <a:rPr kumimoji="0" lang="ko-KR" altLang="en-US" sz="900" b="0" i="0" u="none" strike="noStrike" kern="0" cap="none" spc="0" normalizeH="0" baseline="0" noProof="0" dirty="0">
                <a:ln>
                  <a:noFill/>
                </a:ln>
                <a:solidFill>
                  <a:srgbClr val="000000"/>
                </a:solidFill>
                <a:effectLst/>
                <a:uLnTx/>
                <a:uFillTx/>
              </a:rPr>
              <a:t>기대효과</a:t>
            </a:r>
            <a:endParaRPr kumimoji="0" lang="en-US" altLang="ko-KR" sz="900" b="0" i="0" u="none" strike="noStrike" kern="0" cap="none" spc="0" normalizeH="0" baseline="0" noProof="0" dirty="0">
              <a:ln>
                <a:noFill/>
              </a:ln>
              <a:solidFill>
                <a:srgbClr val="000000"/>
              </a:solidFill>
              <a:effectLst/>
              <a:uLnTx/>
              <a:uFillTx/>
            </a:endParaRPr>
          </a:p>
        </p:txBody>
      </p:sp>
      <p:sp>
        <p:nvSpPr>
          <p:cNvPr id="84" name="TextBox 83">
            <a:extLst>
              <a:ext uri="{FF2B5EF4-FFF2-40B4-BE49-F238E27FC236}">
                <a16:creationId xmlns:a16="http://schemas.microsoft.com/office/drawing/2014/main" id="{F16756F0-A768-4F8D-B4EB-1D5747D5B4EB}"/>
              </a:ext>
            </a:extLst>
          </p:cNvPr>
          <p:cNvSpPr txBox="1"/>
          <p:nvPr/>
        </p:nvSpPr>
        <p:spPr>
          <a:xfrm>
            <a:off x="1513076" y="4084825"/>
            <a:ext cx="2331334" cy="241980"/>
          </a:xfrm>
          <a:prstGeom prst="rect">
            <a:avLst/>
          </a:prstGeom>
        </p:spPr>
        <p:style>
          <a:lnRef idx="1">
            <a:schemeClr val="accent6"/>
          </a:lnRef>
          <a:fillRef idx="2">
            <a:schemeClr val="accent6"/>
          </a:fillRef>
          <a:effectRef idx="1">
            <a:schemeClr val="accent6"/>
          </a:effectRef>
          <a:fontRef idx="minor">
            <a:schemeClr val="dk1"/>
          </a:fontRef>
        </p:style>
        <p:txBody>
          <a:bodyPr wrap="non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100" b="1" i="0" u="none" strike="noStrike" kern="0" cap="none" spc="0" normalizeH="0" baseline="0" noProof="0" dirty="0">
                <a:ln>
                  <a:noFill/>
                </a:ln>
                <a:solidFill>
                  <a:srgbClr val="000000"/>
                </a:solidFill>
                <a:effectLst/>
                <a:uLnTx/>
                <a:uFillTx/>
              </a:rPr>
              <a:t>【</a:t>
            </a:r>
            <a:r>
              <a:rPr kumimoji="0" lang="ko-KR" altLang="en-US" sz="1100" b="1" i="0" u="none" strike="noStrike" kern="0" cap="none" spc="0" normalizeH="0" baseline="0" noProof="0" dirty="0">
                <a:ln>
                  <a:noFill/>
                </a:ln>
                <a:solidFill>
                  <a:srgbClr val="000000"/>
                </a:solidFill>
                <a:effectLst/>
                <a:uLnTx/>
                <a:uFillTx/>
              </a:rPr>
              <a:t>노무자</a:t>
            </a:r>
            <a:r>
              <a:rPr kumimoji="0" lang="en-US" altLang="ko-KR" sz="1100" b="1" i="0" u="none" strike="noStrike" kern="0" cap="none" spc="0" normalizeH="0" baseline="0" noProof="0" dirty="0">
                <a:ln>
                  <a:noFill/>
                </a:ln>
                <a:solidFill>
                  <a:srgbClr val="000000"/>
                </a:solidFill>
                <a:effectLst/>
                <a:uLnTx/>
                <a:uFillTx/>
              </a:rPr>
              <a:t>, </a:t>
            </a:r>
            <a:r>
              <a:rPr kumimoji="0" lang="ko-KR" altLang="en-US" sz="1100" b="1" i="0" u="none" strike="noStrike" kern="0" cap="none" spc="0" normalizeH="0" baseline="0" noProof="0" dirty="0">
                <a:ln>
                  <a:noFill/>
                </a:ln>
                <a:solidFill>
                  <a:srgbClr val="000000"/>
                </a:solidFill>
                <a:effectLst/>
                <a:uLnTx/>
                <a:uFillTx/>
              </a:rPr>
              <a:t>자재장비업자의 체불해소</a:t>
            </a:r>
            <a:r>
              <a:rPr kumimoji="0" lang="en-US" altLang="ko-KR" sz="1100" b="1" i="0" u="none" strike="noStrike" kern="0" cap="none" spc="0" normalizeH="0" baseline="0" noProof="0" dirty="0">
                <a:ln>
                  <a:noFill/>
                </a:ln>
                <a:solidFill>
                  <a:srgbClr val="000000"/>
                </a:solidFill>
                <a:effectLst/>
                <a:uLnTx/>
                <a:uFillTx/>
              </a:rPr>
              <a:t>】</a:t>
            </a:r>
            <a:endParaRPr kumimoji="0" lang="ko-KR" altLang="en-US" sz="1100" b="1" i="0" u="none" strike="noStrike" kern="0" cap="none" spc="0" normalizeH="0" baseline="0" noProof="0" dirty="0">
              <a:ln>
                <a:noFill/>
              </a:ln>
              <a:solidFill>
                <a:srgbClr val="000000"/>
              </a:solidFill>
              <a:effectLst/>
              <a:uLnTx/>
              <a:uFillTx/>
            </a:endParaRPr>
          </a:p>
        </p:txBody>
      </p:sp>
      <p:sp>
        <p:nvSpPr>
          <p:cNvPr id="85" name="TextBox 84">
            <a:extLst>
              <a:ext uri="{FF2B5EF4-FFF2-40B4-BE49-F238E27FC236}">
                <a16:creationId xmlns:a16="http://schemas.microsoft.com/office/drawing/2014/main" id="{333BD49C-9BE8-4F18-A538-6D64A84A2867}"/>
              </a:ext>
            </a:extLst>
          </p:cNvPr>
          <p:cNvSpPr txBox="1"/>
          <p:nvPr/>
        </p:nvSpPr>
        <p:spPr>
          <a:xfrm>
            <a:off x="1403648" y="3381577"/>
            <a:ext cx="2498047" cy="226591"/>
          </a:xfrm>
          <a:prstGeom prst="rect">
            <a:avLst/>
          </a:prstGeom>
        </p:spPr>
        <p:txBody>
          <a:bodyPr wrap="none" lIns="36000" tIns="36000" rIns="36000" bIns="36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ko-KR" altLang="en-US" sz="1000" b="1" kern="0" dirty="0">
                <a:solidFill>
                  <a:srgbClr val="000000"/>
                </a:solidFill>
              </a:rPr>
              <a:t>수급사업자의 회생 </a:t>
            </a:r>
            <a:r>
              <a:rPr lang="en-US" altLang="ko-KR" sz="1000" b="1" kern="0" dirty="0">
                <a:solidFill>
                  <a:srgbClr val="000000"/>
                </a:solidFill>
              </a:rPr>
              <a:t>/ </a:t>
            </a:r>
            <a:r>
              <a:rPr lang="ko-KR" altLang="en-US" sz="1000" b="1" kern="0" dirty="0">
                <a:solidFill>
                  <a:srgbClr val="000000"/>
                </a:solidFill>
              </a:rPr>
              <a:t>채권 </a:t>
            </a:r>
            <a:r>
              <a:rPr lang="en-US" altLang="ko-KR" sz="1000" b="1" kern="0" dirty="0">
                <a:solidFill>
                  <a:srgbClr val="000000"/>
                </a:solidFill>
              </a:rPr>
              <a:t>(</a:t>
            </a:r>
            <a:r>
              <a:rPr lang="ko-KR" altLang="en-US" sz="1000" b="1" kern="0" dirty="0">
                <a:solidFill>
                  <a:srgbClr val="000000"/>
                </a:solidFill>
              </a:rPr>
              <a:t>가</a:t>
            </a:r>
            <a:r>
              <a:rPr lang="en-US" altLang="ko-KR" sz="1000" b="1" kern="0" dirty="0">
                <a:solidFill>
                  <a:srgbClr val="000000"/>
                </a:solidFill>
              </a:rPr>
              <a:t>)</a:t>
            </a:r>
            <a:r>
              <a:rPr lang="ko-KR" altLang="en-US" sz="1000" b="1" kern="0" dirty="0">
                <a:solidFill>
                  <a:srgbClr val="000000"/>
                </a:solidFill>
              </a:rPr>
              <a:t>압류 발생시</a:t>
            </a:r>
            <a:endParaRPr kumimoji="0" lang="ko-KR" altLang="en-US" sz="1000" b="1" i="0" u="none" strike="noStrike" kern="0" cap="none" spc="0" normalizeH="0" baseline="0" noProof="0" dirty="0">
              <a:ln>
                <a:noFill/>
              </a:ln>
              <a:solidFill>
                <a:srgbClr val="000000"/>
              </a:solidFill>
              <a:effectLst/>
              <a:uLnTx/>
              <a:uFillTx/>
            </a:endParaRPr>
          </a:p>
        </p:txBody>
      </p:sp>
      <p:sp>
        <p:nvSpPr>
          <p:cNvPr id="86" name="TextBox 85">
            <a:extLst>
              <a:ext uri="{FF2B5EF4-FFF2-40B4-BE49-F238E27FC236}">
                <a16:creationId xmlns:a16="http://schemas.microsoft.com/office/drawing/2014/main" id="{CE4226C2-F3C9-4DD6-A6D7-4AF322EF819B}"/>
              </a:ext>
            </a:extLst>
          </p:cNvPr>
          <p:cNvSpPr txBox="1"/>
          <p:nvPr/>
        </p:nvSpPr>
        <p:spPr>
          <a:xfrm>
            <a:off x="1410484" y="3608168"/>
            <a:ext cx="2432323" cy="226591"/>
          </a:xfrm>
          <a:prstGeom prst="rect">
            <a:avLst/>
          </a:prstGeom>
        </p:spPr>
        <p:txBody>
          <a:bodyPr wrap="none" lIns="36000" tIns="36000" rIns="36000" bIns="36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ko-KR" altLang="en-US" sz="1000" b="1" i="0" u="none" strike="noStrike" kern="0" cap="none" spc="0" normalizeH="0" baseline="0" noProof="0" dirty="0">
                <a:ln>
                  <a:noFill/>
                </a:ln>
                <a:solidFill>
                  <a:srgbClr val="000000"/>
                </a:solidFill>
                <a:effectLst/>
                <a:uLnTx/>
                <a:uFillTx/>
              </a:rPr>
              <a:t>원사업자가 신탁계좌를 </a:t>
            </a:r>
            <a:r>
              <a:rPr kumimoji="0" lang="ko-KR" altLang="en-US" sz="1000" b="1" i="0" u="none" strike="noStrike" kern="0" cap="none" spc="0" normalizeH="0" baseline="0" noProof="0" dirty="0" err="1">
                <a:ln>
                  <a:noFill/>
                </a:ln>
                <a:solidFill>
                  <a:srgbClr val="000000"/>
                </a:solidFill>
                <a:effectLst/>
                <a:uLnTx/>
                <a:uFillTx/>
              </a:rPr>
              <a:t>톻해</a:t>
            </a:r>
            <a:r>
              <a:rPr kumimoji="0" lang="ko-KR" altLang="en-US" sz="1000" b="1" i="0" u="none" strike="noStrike" kern="0" cap="none" spc="0" normalizeH="0" baseline="0" noProof="0" dirty="0">
                <a:ln>
                  <a:noFill/>
                </a:ln>
                <a:solidFill>
                  <a:srgbClr val="000000"/>
                </a:solidFill>
                <a:effectLst/>
                <a:uLnTx/>
                <a:uFillTx/>
              </a:rPr>
              <a:t> 수익금 직불</a:t>
            </a:r>
          </a:p>
        </p:txBody>
      </p:sp>
      <p:sp>
        <p:nvSpPr>
          <p:cNvPr id="87" name="TextBox 86">
            <a:extLst>
              <a:ext uri="{FF2B5EF4-FFF2-40B4-BE49-F238E27FC236}">
                <a16:creationId xmlns:a16="http://schemas.microsoft.com/office/drawing/2014/main" id="{2FDC9ED1-E653-45B5-8A8A-549727290E82}"/>
              </a:ext>
            </a:extLst>
          </p:cNvPr>
          <p:cNvSpPr txBox="1"/>
          <p:nvPr/>
        </p:nvSpPr>
        <p:spPr>
          <a:xfrm>
            <a:off x="2565448" y="3793414"/>
            <a:ext cx="226591" cy="257369"/>
          </a:xfrm>
          <a:prstGeom prst="rect">
            <a:avLst/>
          </a:prstGeom>
        </p:spPr>
        <p:txBody>
          <a:bodyPr wrap="non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ko-KR" altLang="en-US" sz="1200" b="0" i="0" u="none" strike="noStrike" kern="0" cap="none" spc="0" normalizeH="0" baseline="0" noProof="0" dirty="0">
                <a:ln>
                  <a:noFill/>
                </a:ln>
                <a:solidFill>
                  <a:srgbClr val="000000"/>
                </a:solidFill>
                <a:effectLst/>
                <a:uLnTx/>
                <a:uFillTx/>
              </a:rPr>
              <a:t>▼</a:t>
            </a:r>
          </a:p>
        </p:txBody>
      </p:sp>
      <p:sp>
        <p:nvSpPr>
          <p:cNvPr id="88" name="타원 87">
            <a:extLst>
              <a:ext uri="{FF2B5EF4-FFF2-40B4-BE49-F238E27FC236}">
                <a16:creationId xmlns:a16="http://schemas.microsoft.com/office/drawing/2014/main" id="{610AE551-798A-4258-9450-244CF24678DF}"/>
              </a:ext>
            </a:extLst>
          </p:cNvPr>
          <p:cNvSpPr/>
          <p:nvPr/>
        </p:nvSpPr>
        <p:spPr bwMode="auto">
          <a:xfrm>
            <a:off x="2082825" y="2826647"/>
            <a:ext cx="435730" cy="435730"/>
          </a:xfrm>
          <a:prstGeom prst="ellipse">
            <a:avLst/>
          </a:prstGeom>
          <a:ln>
            <a:headEnd/>
            <a:tailEnd/>
          </a:ln>
        </p:spPr>
        <p:style>
          <a:lnRef idx="2">
            <a:schemeClr val="accent3"/>
          </a:lnRef>
          <a:fillRef idx="1">
            <a:schemeClr val="lt1"/>
          </a:fillRef>
          <a:effectRef idx="0">
            <a:schemeClr val="accent3"/>
          </a:effectRef>
          <a:fontRef idx="minor">
            <a:schemeClr val="dk1"/>
          </a:fontRef>
        </p:style>
        <p:txBody>
          <a:bodyPr lIns="0" tIns="36000" rIns="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800" b="1" i="0" u="none" strike="noStrike" kern="0" cap="none" spc="0" normalizeH="0" baseline="0" noProof="0" dirty="0" err="1">
                <a:ln>
                  <a:noFill/>
                </a:ln>
                <a:solidFill>
                  <a:srgbClr val="000000"/>
                </a:solidFill>
                <a:effectLst/>
                <a:uLnTx/>
                <a:uFillTx/>
              </a:rPr>
              <a:t>신탁사</a:t>
            </a:r>
            <a:endParaRPr kumimoji="0" lang="ko-KR" altLang="en-US" sz="800" b="1" i="0" u="none" strike="noStrike" kern="0" cap="none" spc="0" normalizeH="0" baseline="0" noProof="0" dirty="0">
              <a:ln>
                <a:noFill/>
              </a:ln>
              <a:solidFill>
                <a:srgbClr val="000000"/>
              </a:solidFill>
              <a:effectLst/>
              <a:uLnTx/>
              <a:uFillTx/>
            </a:endParaRPr>
          </a:p>
        </p:txBody>
      </p:sp>
      <p:cxnSp>
        <p:nvCxnSpPr>
          <p:cNvPr id="8" name="직선 화살표 연결선 7">
            <a:extLst>
              <a:ext uri="{FF2B5EF4-FFF2-40B4-BE49-F238E27FC236}">
                <a16:creationId xmlns:a16="http://schemas.microsoft.com/office/drawing/2014/main" id="{99EB9616-6F60-414D-A608-E1C5C9643DD9}"/>
              </a:ext>
            </a:extLst>
          </p:cNvPr>
          <p:cNvCxnSpPr>
            <a:cxnSpLocks/>
            <a:stCxn id="88" idx="6"/>
            <a:endCxn id="79" idx="3"/>
          </p:cNvCxnSpPr>
          <p:nvPr/>
        </p:nvCxnSpPr>
        <p:spPr>
          <a:xfrm flipV="1">
            <a:off x="2518555" y="2553294"/>
            <a:ext cx="448830" cy="491218"/>
          </a:xfrm>
          <a:prstGeom prst="straightConnector1">
            <a:avLst/>
          </a:prstGeom>
          <a:ln>
            <a:headEnd type="triangle"/>
            <a:tailEnd type="oval"/>
          </a:ln>
        </p:spPr>
        <p:style>
          <a:lnRef idx="1">
            <a:schemeClr val="accent6"/>
          </a:lnRef>
          <a:fillRef idx="0">
            <a:schemeClr val="accent6"/>
          </a:fillRef>
          <a:effectRef idx="0">
            <a:schemeClr val="accent6"/>
          </a:effectRef>
          <a:fontRef idx="minor">
            <a:schemeClr val="tx1"/>
          </a:fontRef>
        </p:style>
      </p:cxnSp>
      <p:sp>
        <p:nvSpPr>
          <p:cNvPr id="89" name="TextBox 88">
            <a:extLst>
              <a:ext uri="{FF2B5EF4-FFF2-40B4-BE49-F238E27FC236}">
                <a16:creationId xmlns:a16="http://schemas.microsoft.com/office/drawing/2014/main" id="{017EFC5A-1584-4E95-8DCD-AF43D73895ED}"/>
              </a:ext>
            </a:extLst>
          </p:cNvPr>
          <p:cNvSpPr txBox="1"/>
          <p:nvPr/>
        </p:nvSpPr>
        <p:spPr>
          <a:xfrm rot="18641528">
            <a:off x="2619652" y="2738094"/>
            <a:ext cx="523147" cy="211203"/>
          </a:xfrm>
          <a:prstGeom prst="rect">
            <a:avLst/>
          </a:prstGeom>
        </p:spPr>
        <p:txBody>
          <a:bodyPr wrap="non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ko-KR" altLang="en-US" sz="800" b="1" kern="0" dirty="0">
                <a:solidFill>
                  <a:srgbClr val="000000"/>
                </a:solidFill>
              </a:rPr>
              <a:t>채권신탁</a:t>
            </a:r>
            <a:r>
              <a:rPr kumimoji="0" lang="ko-KR" altLang="en-US" sz="900" b="1" i="0" u="none" strike="noStrike" kern="0" cap="none" spc="0" normalizeH="0" baseline="0" noProof="0" dirty="0">
                <a:ln>
                  <a:noFill/>
                </a:ln>
                <a:solidFill>
                  <a:srgbClr val="000000"/>
                </a:solidFill>
                <a:effectLst/>
                <a:uLnTx/>
                <a:uFillTx/>
              </a:rPr>
              <a:t> </a:t>
            </a:r>
          </a:p>
        </p:txBody>
      </p:sp>
      <p:sp>
        <p:nvSpPr>
          <p:cNvPr id="93" name="직사각형 92">
            <a:extLst>
              <a:ext uri="{FF2B5EF4-FFF2-40B4-BE49-F238E27FC236}">
                <a16:creationId xmlns:a16="http://schemas.microsoft.com/office/drawing/2014/main" id="{6E4C6858-3294-40E9-BD4F-FB2AE93C741B}"/>
              </a:ext>
            </a:extLst>
          </p:cNvPr>
          <p:cNvSpPr/>
          <p:nvPr/>
        </p:nvSpPr>
        <p:spPr>
          <a:xfrm>
            <a:off x="5463911" y="2150368"/>
            <a:ext cx="379797" cy="1103068"/>
          </a:xfrm>
          <a:prstGeom prst="rect">
            <a:avLst/>
          </a:prstGeom>
          <a:solidFill>
            <a:srgbClr val="FFFFFF"/>
          </a:solidFill>
          <a:ln w="9525" algn="ctr">
            <a:solidFill>
              <a:srgbClr val="FFFFFF">
                <a:lumMod val="50000"/>
              </a:srgbClr>
            </a:solidFill>
            <a:round/>
            <a:headEnd/>
            <a:tailEnd/>
          </a:ln>
          <a:effectLst/>
        </p:spPr>
        <p:txBody>
          <a:bodyPr wrap="square" lIns="72000" tIns="36000" rIns="72000" bIns="36000" anchor="ctr"/>
          <a:lstStyle/>
          <a:p>
            <a:pPr marL="0" marR="0" lvl="0" indent="0" algn="ctr" defTabSz="623888" eaLnBrk="1" fontAlgn="base" latinLnBrk="0" hangingPunct="1">
              <a:lnSpc>
                <a:spcPct val="110000"/>
              </a:lnSpc>
              <a:spcBef>
                <a:spcPts val="300"/>
              </a:spcBef>
              <a:spcAft>
                <a:spcPts val="0"/>
              </a:spcAft>
              <a:buClrTx/>
              <a:buSzTx/>
              <a:buFontTx/>
              <a:buNone/>
              <a:tabLst>
                <a:tab pos="896938" algn="l"/>
              </a:tabLst>
              <a:defRPr/>
            </a:pPr>
            <a:r>
              <a:rPr kumimoji="0" lang="ko-KR" altLang="en-US" sz="900" b="0" i="0" u="none" strike="noStrike" kern="0" cap="none" spc="0" normalizeH="0" baseline="0" noProof="0" dirty="0">
                <a:ln>
                  <a:noFill/>
                </a:ln>
                <a:solidFill>
                  <a:srgbClr val="000000"/>
                </a:solidFill>
                <a:effectLst/>
                <a:uLnTx/>
                <a:uFillTx/>
              </a:rPr>
              <a:t>프로세스</a:t>
            </a:r>
            <a:endParaRPr kumimoji="0" lang="en-US" altLang="ko-KR" sz="900" b="0" i="0" u="none" strike="noStrike" kern="0" cap="none" spc="0" normalizeH="0" baseline="0" noProof="0" dirty="0">
              <a:ln>
                <a:noFill/>
              </a:ln>
              <a:solidFill>
                <a:srgbClr val="000000"/>
              </a:solidFill>
              <a:effectLst/>
              <a:uLnTx/>
              <a:uFillTx/>
            </a:endParaRPr>
          </a:p>
        </p:txBody>
      </p:sp>
      <p:sp>
        <p:nvSpPr>
          <p:cNvPr id="98" name="직사각형 97">
            <a:extLst>
              <a:ext uri="{FF2B5EF4-FFF2-40B4-BE49-F238E27FC236}">
                <a16:creationId xmlns:a16="http://schemas.microsoft.com/office/drawing/2014/main" id="{E4A3E8B5-3F1F-4E8C-BCBD-E6DBCF9F7B19}"/>
              </a:ext>
            </a:extLst>
          </p:cNvPr>
          <p:cNvSpPr/>
          <p:nvPr/>
        </p:nvSpPr>
        <p:spPr>
          <a:xfrm>
            <a:off x="5473767" y="3397452"/>
            <a:ext cx="379797" cy="1010706"/>
          </a:xfrm>
          <a:prstGeom prst="rect">
            <a:avLst/>
          </a:prstGeom>
          <a:solidFill>
            <a:srgbClr val="FFFFFF"/>
          </a:solidFill>
          <a:ln w="9525" algn="ctr">
            <a:solidFill>
              <a:srgbClr val="FFFFFF">
                <a:lumMod val="50000"/>
              </a:srgbClr>
            </a:solidFill>
            <a:round/>
            <a:headEnd/>
            <a:tailEnd/>
          </a:ln>
          <a:effectLst/>
        </p:spPr>
        <p:txBody>
          <a:bodyPr wrap="square" lIns="72000" tIns="36000" rIns="72000" bIns="36000" anchor="ctr"/>
          <a:lstStyle/>
          <a:p>
            <a:pPr marL="0" marR="0" lvl="0" indent="0" algn="ctr" defTabSz="623888" eaLnBrk="1" fontAlgn="base" latinLnBrk="0" hangingPunct="1">
              <a:lnSpc>
                <a:spcPct val="110000"/>
              </a:lnSpc>
              <a:spcBef>
                <a:spcPts val="300"/>
              </a:spcBef>
              <a:spcAft>
                <a:spcPts val="0"/>
              </a:spcAft>
              <a:buClrTx/>
              <a:buSzTx/>
              <a:buFontTx/>
              <a:buNone/>
              <a:tabLst>
                <a:tab pos="896938" algn="l"/>
              </a:tabLst>
              <a:defRPr/>
            </a:pPr>
            <a:r>
              <a:rPr kumimoji="0" lang="ko-KR" altLang="en-US" sz="900" b="0" i="0" u="none" strike="noStrike" kern="0" cap="none" spc="0" normalizeH="0" baseline="0" noProof="0" dirty="0">
                <a:ln>
                  <a:noFill/>
                </a:ln>
                <a:solidFill>
                  <a:srgbClr val="000000"/>
                </a:solidFill>
                <a:effectLst/>
                <a:uLnTx/>
                <a:uFillTx/>
              </a:rPr>
              <a:t>기대효과</a:t>
            </a:r>
            <a:endParaRPr kumimoji="0" lang="en-US" altLang="ko-KR" sz="900" b="0" i="0" u="none" strike="noStrike" kern="0" cap="none" spc="0" normalizeH="0" baseline="0" noProof="0" dirty="0">
              <a:ln>
                <a:noFill/>
              </a:ln>
              <a:solidFill>
                <a:srgbClr val="000000"/>
              </a:solidFill>
              <a:effectLst/>
              <a:uLnTx/>
              <a:uFillTx/>
            </a:endParaRPr>
          </a:p>
        </p:txBody>
      </p:sp>
      <p:sp>
        <p:nvSpPr>
          <p:cNvPr id="99" name="TextBox 98">
            <a:extLst>
              <a:ext uri="{FF2B5EF4-FFF2-40B4-BE49-F238E27FC236}">
                <a16:creationId xmlns:a16="http://schemas.microsoft.com/office/drawing/2014/main" id="{C9DD821B-1A32-4A76-9364-68F7F85509F0}"/>
              </a:ext>
            </a:extLst>
          </p:cNvPr>
          <p:cNvSpPr txBox="1"/>
          <p:nvPr/>
        </p:nvSpPr>
        <p:spPr>
          <a:xfrm>
            <a:off x="6591011" y="4100700"/>
            <a:ext cx="1680515" cy="241980"/>
          </a:xfrm>
          <a:prstGeom prst="rect">
            <a:avLst/>
          </a:prstGeom>
        </p:spPr>
        <p:style>
          <a:lnRef idx="1">
            <a:schemeClr val="accent6"/>
          </a:lnRef>
          <a:fillRef idx="2">
            <a:schemeClr val="accent6"/>
          </a:fillRef>
          <a:effectRef idx="1">
            <a:schemeClr val="accent6"/>
          </a:effectRef>
          <a:fontRef idx="minor">
            <a:schemeClr val="dk1"/>
          </a:fontRef>
        </p:style>
        <p:txBody>
          <a:bodyPr wrap="non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100" b="1" i="0" u="none" strike="noStrike" kern="0" cap="none" spc="0" normalizeH="0" baseline="0" noProof="0" dirty="0">
                <a:ln>
                  <a:noFill/>
                </a:ln>
                <a:solidFill>
                  <a:srgbClr val="000000"/>
                </a:solidFill>
                <a:effectLst/>
                <a:uLnTx/>
                <a:uFillTx/>
              </a:rPr>
              <a:t>【</a:t>
            </a:r>
            <a:r>
              <a:rPr kumimoji="0" lang="ko-KR" altLang="en-US" sz="1100" b="1" i="0" u="none" strike="noStrike" kern="0" cap="none" spc="0" normalizeH="0" baseline="0" noProof="0" dirty="0">
                <a:ln>
                  <a:noFill/>
                </a:ln>
                <a:solidFill>
                  <a:srgbClr val="000000"/>
                </a:solidFill>
                <a:effectLst/>
                <a:uLnTx/>
                <a:uFillTx/>
              </a:rPr>
              <a:t>수급사업자의 체불해소</a:t>
            </a:r>
            <a:r>
              <a:rPr kumimoji="0" lang="en-US" altLang="ko-KR" sz="1100" b="1" i="0" u="none" strike="noStrike" kern="0" cap="none" spc="0" normalizeH="0" baseline="0" noProof="0" dirty="0">
                <a:ln>
                  <a:noFill/>
                </a:ln>
                <a:solidFill>
                  <a:srgbClr val="000000"/>
                </a:solidFill>
                <a:effectLst/>
                <a:uLnTx/>
                <a:uFillTx/>
              </a:rPr>
              <a:t>】</a:t>
            </a:r>
            <a:endParaRPr kumimoji="0" lang="ko-KR" altLang="en-US" sz="1100" b="1" i="0" u="none" strike="noStrike" kern="0" cap="none" spc="0" normalizeH="0" baseline="0" noProof="0" dirty="0">
              <a:ln>
                <a:noFill/>
              </a:ln>
              <a:solidFill>
                <a:srgbClr val="000000"/>
              </a:solidFill>
              <a:effectLst/>
              <a:uLnTx/>
              <a:uFillTx/>
            </a:endParaRPr>
          </a:p>
        </p:txBody>
      </p:sp>
      <p:sp>
        <p:nvSpPr>
          <p:cNvPr id="100" name="TextBox 99">
            <a:extLst>
              <a:ext uri="{FF2B5EF4-FFF2-40B4-BE49-F238E27FC236}">
                <a16:creationId xmlns:a16="http://schemas.microsoft.com/office/drawing/2014/main" id="{B524BEE4-5ECE-43B6-90A8-577DEE632764}"/>
              </a:ext>
            </a:extLst>
          </p:cNvPr>
          <p:cNvSpPr txBox="1"/>
          <p:nvPr/>
        </p:nvSpPr>
        <p:spPr>
          <a:xfrm>
            <a:off x="6156176" y="3397452"/>
            <a:ext cx="2369807" cy="226591"/>
          </a:xfrm>
          <a:prstGeom prst="rect">
            <a:avLst/>
          </a:prstGeom>
        </p:spPr>
        <p:txBody>
          <a:bodyPr wrap="none" lIns="36000" tIns="36000" rIns="36000" bIns="36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ko-KR" altLang="en-US" sz="1000" b="1" kern="0" dirty="0">
                <a:solidFill>
                  <a:srgbClr val="000000"/>
                </a:solidFill>
              </a:rPr>
              <a:t>원사업자의 회생 </a:t>
            </a:r>
            <a:r>
              <a:rPr lang="en-US" altLang="ko-KR" sz="1000" b="1" kern="0" dirty="0">
                <a:solidFill>
                  <a:srgbClr val="000000"/>
                </a:solidFill>
              </a:rPr>
              <a:t>/ </a:t>
            </a:r>
            <a:r>
              <a:rPr lang="ko-KR" altLang="en-US" sz="1000" b="1" kern="0" dirty="0">
                <a:solidFill>
                  <a:srgbClr val="000000"/>
                </a:solidFill>
              </a:rPr>
              <a:t>채권 </a:t>
            </a:r>
            <a:r>
              <a:rPr lang="en-US" altLang="ko-KR" sz="1000" b="1" kern="0" dirty="0">
                <a:solidFill>
                  <a:srgbClr val="000000"/>
                </a:solidFill>
              </a:rPr>
              <a:t>(</a:t>
            </a:r>
            <a:r>
              <a:rPr lang="ko-KR" altLang="en-US" sz="1000" b="1" kern="0" dirty="0">
                <a:solidFill>
                  <a:srgbClr val="000000"/>
                </a:solidFill>
              </a:rPr>
              <a:t>가</a:t>
            </a:r>
            <a:r>
              <a:rPr lang="en-US" altLang="ko-KR" sz="1000" b="1" kern="0" dirty="0">
                <a:solidFill>
                  <a:srgbClr val="000000"/>
                </a:solidFill>
              </a:rPr>
              <a:t>)</a:t>
            </a:r>
            <a:r>
              <a:rPr lang="ko-KR" altLang="en-US" sz="1000" b="1" kern="0" dirty="0">
                <a:solidFill>
                  <a:srgbClr val="000000"/>
                </a:solidFill>
              </a:rPr>
              <a:t>압류 발생시</a:t>
            </a:r>
            <a:endParaRPr kumimoji="0" lang="ko-KR" altLang="en-US" sz="1000" b="1" i="0" u="none" strike="noStrike" kern="0" cap="none" spc="0" normalizeH="0" baseline="0" noProof="0" dirty="0">
              <a:ln>
                <a:noFill/>
              </a:ln>
              <a:solidFill>
                <a:srgbClr val="000000"/>
              </a:solidFill>
              <a:effectLst/>
              <a:uLnTx/>
              <a:uFillTx/>
            </a:endParaRPr>
          </a:p>
        </p:txBody>
      </p:sp>
      <p:sp>
        <p:nvSpPr>
          <p:cNvPr id="101" name="TextBox 100">
            <a:extLst>
              <a:ext uri="{FF2B5EF4-FFF2-40B4-BE49-F238E27FC236}">
                <a16:creationId xmlns:a16="http://schemas.microsoft.com/office/drawing/2014/main" id="{25E330CE-468E-4225-AF17-AAFACFD541AB}"/>
              </a:ext>
            </a:extLst>
          </p:cNvPr>
          <p:cNvSpPr txBox="1"/>
          <p:nvPr/>
        </p:nvSpPr>
        <p:spPr>
          <a:xfrm>
            <a:off x="6163012" y="3624043"/>
            <a:ext cx="2304083" cy="226591"/>
          </a:xfrm>
          <a:prstGeom prst="rect">
            <a:avLst/>
          </a:prstGeom>
        </p:spPr>
        <p:txBody>
          <a:bodyPr wrap="none" lIns="36000" tIns="36000" rIns="36000" bIns="36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ko-KR" altLang="en-US" sz="1000" b="1" kern="0" dirty="0">
                <a:solidFill>
                  <a:srgbClr val="000000"/>
                </a:solidFill>
              </a:rPr>
              <a:t>발주자</a:t>
            </a:r>
            <a:r>
              <a:rPr kumimoji="0" lang="ko-KR" altLang="en-US" sz="1000" b="1" i="0" u="none" strike="noStrike" kern="0" cap="none" spc="0" normalizeH="0" baseline="0" noProof="0" dirty="0">
                <a:ln>
                  <a:noFill/>
                </a:ln>
                <a:solidFill>
                  <a:srgbClr val="000000"/>
                </a:solidFill>
                <a:effectLst/>
                <a:uLnTx/>
                <a:uFillTx/>
              </a:rPr>
              <a:t>가 신탁계좌를 </a:t>
            </a:r>
            <a:r>
              <a:rPr kumimoji="0" lang="ko-KR" altLang="en-US" sz="1000" b="1" i="0" u="none" strike="noStrike" kern="0" cap="none" spc="0" normalizeH="0" baseline="0" noProof="0" dirty="0" err="1">
                <a:ln>
                  <a:noFill/>
                </a:ln>
                <a:solidFill>
                  <a:srgbClr val="000000"/>
                </a:solidFill>
                <a:effectLst/>
                <a:uLnTx/>
                <a:uFillTx/>
              </a:rPr>
              <a:t>톻해</a:t>
            </a:r>
            <a:r>
              <a:rPr kumimoji="0" lang="ko-KR" altLang="en-US" sz="1000" b="1" i="0" u="none" strike="noStrike" kern="0" cap="none" spc="0" normalizeH="0" baseline="0" noProof="0" dirty="0">
                <a:ln>
                  <a:noFill/>
                </a:ln>
                <a:solidFill>
                  <a:srgbClr val="000000"/>
                </a:solidFill>
                <a:effectLst/>
                <a:uLnTx/>
                <a:uFillTx/>
              </a:rPr>
              <a:t> 수익금 직불</a:t>
            </a:r>
          </a:p>
        </p:txBody>
      </p:sp>
      <p:sp>
        <p:nvSpPr>
          <p:cNvPr id="102" name="TextBox 101">
            <a:extLst>
              <a:ext uri="{FF2B5EF4-FFF2-40B4-BE49-F238E27FC236}">
                <a16:creationId xmlns:a16="http://schemas.microsoft.com/office/drawing/2014/main" id="{6978E789-0741-493E-8DFE-83AB763B2959}"/>
              </a:ext>
            </a:extLst>
          </p:cNvPr>
          <p:cNvSpPr txBox="1"/>
          <p:nvPr/>
        </p:nvSpPr>
        <p:spPr>
          <a:xfrm>
            <a:off x="7317976" y="3809289"/>
            <a:ext cx="226591" cy="257369"/>
          </a:xfrm>
          <a:prstGeom prst="rect">
            <a:avLst/>
          </a:prstGeom>
        </p:spPr>
        <p:txBody>
          <a:bodyPr wrap="non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ko-KR" altLang="en-US" sz="1200" b="0" i="0" u="none" strike="noStrike" kern="0" cap="none" spc="0" normalizeH="0" baseline="0" noProof="0" dirty="0">
                <a:ln>
                  <a:noFill/>
                </a:ln>
                <a:solidFill>
                  <a:srgbClr val="000000"/>
                </a:solidFill>
                <a:effectLst/>
                <a:uLnTx/>
                <a:uFillTx/>
              </a:rPr>
              <a:t>▼</a:t>
            </a:r>
          </a:p>
        </p:txBody>
      </p:sp>
      <p:sp>
        <p:nvSpPr>
          <p:cNvPr id="39" name="오각형 33">
            <a:extLst>
              <a:ext uri="{FF2B5EF4-FFF2-40B4-BE49-F238E27FC236}">
                <a16:creationId xmlns:a16="http://schemas.microsoft.com/office/drawing/2014/main" id="{34DEB7C7-EF88-424D-B6D4-CD54D82ABB09}"/>
              </a:ext>
            </a:extLst>
          </p:cNvPr>
          <p:cNvSpPr/>
          <p:nvPr/>
        </p:nvSpPr>
        <p:spPr>
          <a:xfrm>
            <a:off x="6588224" y="86841"/>
            <a:ext cx="740133" cy="296338"/>
          </a:xfrm>
          <a:prstGeom prst="homePlate">
            <a:avLst>
              <a:gd name="adj" fmla="val 27608"/>
            </a:avLst>
          </a:prstGeom>
          <a:noFill/>
          <a:ln w="9525"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Define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Measure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40" name="갈매기형 수장 39">
            <a:extLst>
              <a:ext uri="{FF2B5EF4-FFF2-40B4-BE49-F238E27FC236}">
                <a16:creationId xmlns:a16="http://schemas.microsoft.com/office/drawing/2014/main" id="{AE78DF41-8DCA-40E6-80CE-BF25B5358A78}"/>
              </a:ext>
            </a:extLst>
          </p:cNvPr>
          <p:cNvSpPr/>
          <p:nvPr/>
        </p:nvSpPr>
        <p:spPr>
          <a:xfrm>
            <a:off x="7308305" y="86841"/>
            <a:ext cx="752203" cy="296338"/>
          </a:xfrm>
          <a:prstGeom prst="chevron">
            <a:avLst>
              <a:gd name="adj" fmla="val 27608"/>
            </a:avLst>
          </a:prstGeom>
          <a:noFill/>
          <a:ln w="9525" cap="flat" cmpd="sng" algn="ctr">
            <a:solidFill>
              <a:schemeClr val="bg1"/>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Analyze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41" name="갈매기형 수장 43">
            <a:extLst>
              <a:ext uri="{FF2B5EF4-FFF2-40B4-BE49-F238E27FC236}">
                <a16:creationId xmlns:a16="http://schemas.microsoft.com/office/drawing/2014/main" id="{DE812B99-239A-4916-B2BE-2424711F5D41}"/>
              </a:ext>
            </a:extLst>
          </p:cNvPr>
          <p:cNvSpPr/>
          <p:nvPr/>
        </p:nvSpPr>
        <p:spPr>
          <a:xfrm>
            <a:off x="8047434" y="86841"/>
            <a:ext cx="752203" cy="296338"/>
          </a:xfrm>
          <a:prstGeom prst="chevron">
            <a:avLst>
              <a:gd name="adj" fmla="val 27608"/>
            </a:avLst>
          </a:prstGeom>
          <a:noFill/>
          <a:ln w="19050" cap="flat" cmpd="sng" algn="ctr">
            <a:solidFill>
              <a:schemeClr val="accent6"/>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rPr>
              <a:t>Improve</a:t>
            </a:r>
            <a:endParaRPr kumimoji="0" lang="ko-KR" altLang="en-US"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endParaRPr>
          </a:p>
        </p:txBody>
      </p:sp>
      <p:sp>
        <p:nvSpPr>
          <p:cNvPr id="43" name="타원 42">
            <a:extLst>
              <a:ext uri="{FF2B5EF4-FFF2-40B4-BE49-F238E27FC236}">
                <a16:creationId xmlns:a16="http://schemas.microsoft.com/office/drawing/2014/main" id="{9115ADBF-A264-49E4-ADC4-8462E355C818}"/>
              </a:ext>
            </a:extLst>
          </p:cNvPr>
          <p:cNvSpPr/>
          <p:nvPr/>
        </p:nvSpPr>
        <p:spPr bwMode="auto">
          <a:xfrm>
            <a:off x="3685387" y="2798903"/>
            <a:ext cx="435730" cy="435730"/>
          </a:xfrm>
          <a:prstGeom prst="ellipse">
            <a:avLst/>
          </a:prstGeom>
          <a:ln>
            <a:headEnd/>
            <a:tailEnd/>
          </a:ln>
        </p:spPr>
        <p:style>
          <a:lnRef idx="3">
            <a:schemeClr val="lt1"/>
          </a:lnRef>
          <a:fillRef idx="1">
            <a:schemeClr val="accent6"/>
          </a:fillRef>
          <a:effectRef idx="1">
            <a:schemeClr val="accent6"/>
          </a:effectRef>
          <a:fontRef idx="minor">
            <a:schemeClr val="lt1"/>
          </a:fontRef>
        </p:style>
        <p:txBody>
          <a:bodyPr lIns="0" tIns="36000" rIns="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lang="ko-KR" altLang="en-US" sz="800" b="1" kern="0" dirty="0">
                <a:solidFill>
                  <a:srgbClr val="000000"/>
                </a:solidFill>
              </a:rPr>
              <a:t>노무자 등</a:t>
            </a:r>
            <a:endParaRPr kumimoji="0" lang="ko-KR" altLang="en-US" sz="800" b="1" i="0" u="none" strike="noStrike" kern="0" cap="none" spc="0" normalizeH="0" baseline="0" noProof="0" dirty="0">
              <a:ln>
                <a:noFill/>
              </a:ln>
              <a:solidFill>
                <a:srgbClr val="000000"/>
              </a:solidFill>
              <a:effectLst/>
              <a:uLnTx/>
              <a:uFillTx/>
            </a:endParaRPr>
          </a:p>
        </p:txBody>
      </p:sp>
      <p:cxnSp>
        <p:nvCxnSpPr>
          <p:cNvPr id="46" name="직선 화살표 연결선 45">
            <a:extLst>
              <a:ext uri="{FF2B5EF4-FFF2-40B4-BE49-F238E27FC236}">
                <a16:creationId xmlns:a16="http://schemas.microsoft.com/office/drawing/2014/main" id="{C238988B-B2E9-4E20-A2BB-A626CF2A1067}"/>
              </a:ext>
            </a:extLst>
          </p:cNvPr>
          <p:cNvCxnSpPr>
            <a:cxnSpLocks/>
          </p:cNvCxnSpPr>
          <p:nvPr/>
        </p:nvCxnSpPr>
        <p:spPr>
          <a:xfrm>
            <a:off x="2518555" y="3078485"/>
            <a:ext cx="1180768" cy="0"/>
          </a:xfrm>
          <a:prstGeom prst="straightConnector1">
            <a:avLst/>
          </a:prstGeom>
          <a:ln>
            <a:headEnd type="oval"/>
            <a:tailEnd type="triangle"/>
          </a:ln>
        </p:spPr>
        <p:style>
          <a:lnRef idx="1">
            <a:schemeClr val="accent6"/>
          </a:lnRef>
          <a:fillRef idx="0">
            <a:schemeClr val="accent6"/>
          </a:fillRef>
          <a:effectRef idx="0">
            <a:schemeClr val="accent6"/>
          </a:effectRef>
          <a:fontRef idx="minor">
            <a:schemeClr val="tx1"/>
          </a:fontRef>
        </p:style>
      </p:cxnSp>
      <p:sp>
        <p:nvSpPr>
          <p:cNvPr id="52" name="TextBox 51">
            <a:extLst>
              <a:ext uri="{FF2B5EF4-FFF2-40B4-BE49-F238E27FC236}">
                <a16:creationId xmlns:a16="http://schemas.microsoft.com/office/drawing/2014/main" id="{8B956594-4B45-4086-AF48-72E9781B2C36}"/>
              </a:ext>
            </a:extLst>
          </p:cNvPr>
          <p:cNvSpPr txBox="1"/>
          <p:nvPr/>
        </p:nvSpPr>
        <p:spPr>
          <a:xfrm>
            <a:off x="2768728" y="3128378"/>
            <a:ext cx="622534" cy="195814"/>
          </a:xfrm>
          <a:prstGeom prst="rect">
            <a:avLst/>
          </a:prstGeom>
        </p:spPr>
        <p:txBody>
          <a:bodyPr wrap="non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ko-KR" altLang="en-US" sz="800" b="1" i="0" u="none" strike="noStrike" kern="0" cap="none" spc="0" normalizeH="0" baseline="0" noProof="0" dirty="0">
                <a:ln>
                  <a:noFill/>
                </a:ln>
                <a:solidFill>
                  <a:srgbClr val="000000"/>
                </a:solidFill>
                <a:effectLst/>
                <a:uLnTx/>
                <a:uFillTx/>
              </a:rPr>
              <a:t>수익금 직불</a:t>
            </a:r>
          </a:p>
        </p:txBody>
      </p:sp>
      <p:cxnSp>
        <p:nvCxnSpPr>
          <p:cNvPr id="53" name="직선 연결선 52">
            <a:extLst>
              <a:ext uri="{FF2B5EF4-FFF2-40B4-BE49-F238E27FC236}">
                <a16:creationId xmlns:a16="http://schemas.microsoft.com/office/drawing/2014/main" id="{C657412A-0606-4E2D-874B-C7BBA3AA25F9}"/>
              </a:ext>
            </a:extLst>
          </p:cNvPr>
          <p:cNvCxnSpPr/>
          <p:nvPr/>
        </p:nvCxnSpPr>
        <p:spPr>
          <a:xfrm>
            <a:off x="6008988" y="3325166"/>
            <a:ext cx="2653998" cy="0"/>
          </a:xfrm>
          <a:prstGeom prst="line">
            <a:avLst/>
          </a:prstGeom>
          <a:noFill/>
          <a:ln w="9525" cap="flat" cmpd="sng" algn="ctr">
            <a:solidFill>
              <a:srgbClr val="919191"/>
            </a:solidFill>
            <a:prstDash val="sysDash"/>
          </a:ln>
          <a:effectLst/>
        </p:spPr>
      </p:cxnSp>
      <p:sp>
        <p:nvSpPr>
          <p:cNvPr id="54" name="타원 53">
            <a:extLst>
              <a:ext uri="{FF2B5EF4-FFF2-40B4-BE49-F238E27FC236}">
                <a16:creationId xmlns:a16="http://schemas.microsoft.com/office/drawing/2014/main" id="{7223074C-32DB-425A-B49C-8007045371DE}"/>
              </a:ext>
            </a:extLst>
          </p:cNvPr>
          <p:cNvSpPr/>
          <p:nvPr/>
        </p:nvSpPr>
        <p:spPr bwMode="auto">
          <a:xfrm>
            <a:off x="7570624" y="2175838"/>
            <a:ext cx="435730" cy="435730"/>
          </a:xfrm>
          <a:prstGeom prst="ellipse">
            <a:avLst/>
          </a:prstGeom>
          <a:noFill/>
          <a:ln w="50800">
            <a:solidFill>
              <a:srgbClr val="919191"/>
            </a:solidFill>
            <a:miter lim="800000"/>
            <a:headEnd/>
            <a:tailEnd/>
          </a:ln>
          <a:effectLst/>
        </p:spPr>
        <p:txBody>
          <a:bodyPr lIns="0" tIns="36000" rIns="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800" b="1" i="0" u="none" strike="noStrike" kern="0" cap="none" spc="0" normalizeH="0" baseline="0" noProof="0" dirty="0">
                <a:ln>
                  <a:noFill/>
                </a:ln>
                <a:solidFill>
                  <a:srgbClr val="000000"/>
                </a:solidFill>
                <a:effectLst/>
                <a:uLnTx/>
                <a:uFillTx/>
              </a:rPr>
              <a:t>원</a:t>
            </a:r>
            <a:br>
              <a:rPr kumimoji="0" lang="en-US" altLang="ko-KR" sz="800" b="1" i="0" u="none" strike="noStrike" kern="0" cap="none" spc="0" normalizeH="0" baseline="0" noProof="0" dirty="0">
                <a:ln>
                  <a:noFill/>
                </a:ln>
                <a:solidFill>
                  <a:srgbClr val="000000"/>
                </a:solidFill>
                <a:effectLst/>
                <a:uLnTx/>
                <a:uFillTx/>
              </a:rPr>
            </a:br>
            <a:r>
              <a:rPr kumimoji="0" lang="ko-KR" altLang="en-US" sz="800" b="1" i="0" u="none" strike="noStrike" kern="0" cap="none" spc="0" normalizeH="0" baseline="0" noProof="0" dirty="0">
                <a:ln>
                  <a:noFill/>
                </a:ln>
                <a:solidFill>
                  <a:srgbClr val="000000"/>
                </a:solidFill>
                <a:effectLst/>
                <a:uLnTx/>
                <a:uFillTx/>
              </a:rPr>
              <a:t>사업자</a:t>
            </a:r>
          </a:p>
        </p:txBody>
      </p:sp>
      <p:sp>
        <p:nvSpPr>
          <p:cNvPr id="55" name="타원 54">
            <a:extLst>
              <a:ext uri="{FF2B5EF4-FFF2-40B4-BE49-F238E27FC236}">
                <a16:creationId xmlns:a16="http://schemas.microsoft.com/office/drawing/2014/main" id="{CBB180D4-CF04-4512-9BA1-DEEB4E831962}"/>
              </a:ext>
            </a:extLst>
          </p:cNvPr>
          <p:cNvSpPr/>
          <p:nvPr/>
        </p:nvSpPr>
        <p:spPr bwMode="auto">
          <a:xfrm>
            <a:off x="5954126" y="2175838"/>
            <a:ext cx="435730" cy="435730"/>
          </a:xfrm>
          <a:prstGeom prst="ellipse">
            <a:avLst/>
          </a:prstGeom>
          <a:noFill/>
          <a:ln w="50800">
            <a:solidFill>
              <a:srgbClr val="1B2E5A">
                <a:lumMod val="75000"/>
              </a:srgbClr>
            </a:solidFill>
            <a:miter lim="800000"/>
            <a:headEnd/>
            <a:tailEnd/>
          </a:ln>
          <a:effectLst/>
        </p:spPr>
        <p:txBody>
          <a:bodyPr lIns="0" tIns="36000" rIns="0" bIns="36000" rtlCol="0" anchor="ctr"/>
          <a:lstStyle/>
          <a:p>
            <a:pPr marL="0" marR="0" lvl="0" indent="0" algn="ctr" defTabSz="914400" eaLnBrk="1" fontAlgn="auto" latinLnBrk="0" hangingPunct="1">
              <a:lnSpc>
                <a:spcPts val="800"/>
              </a:lnSpc>
              <a:spcBef>
                <a:spcPct val="50000"/>
              </a:spcBef>
              <a:spcAft>
                <a:spcPts val="0"/>
              </a:spcAft>
              <a:buClrTx/>
              <a:buSzTx/>
              <a:buFontTx/>
              <a:buNone/>
              <a:tabLst/>
              <a:defRPr/>
            </a:pPr>
            <a:r>
              <a:rPr kumimoji="0" lang="ko-KR" altLang="en-US" sz="800" b="1" i="0" u="none" strike="noStrike" kern="0" cap="none" spc="0" normalizeH="0" baseline="0" noProof="0" dirty="0">
                <a:ln>
                  <a:noFill/>
                </a:ln>
                <a:solidFill>
                  <a:srgbClr val="000000"/>
                </a:solidFill>
                <a:effectLst/>
                <a:uLnTx/>
                <a:uFillTx/>
              </a:rPr>
              <a:t>발주자</a:t>
            </a:r>
            <a:endParaRPr kumimoji="0" lang="en-US" altLang="ko-KR" sz="800" b="1" i="0" u="none" strike="noStrike" kern="0" cap="none" spc="0" normalizeH="0" baseline="0" noProof="0" dirty="0">
              <a:ln>
                <a:noFill/>
              </a:ln>
              <a:solidFill>
                <a:srgbClr val="000000"/>
              </a:solidFill>
              <a:effectLst/>
              <a:uLnTx/>
              <a:uFillTx/>
            </a:endParaRPr>
          </a:p>
        </p:txBody>
      </p:sp>
      <p:cxnSp>
        <p:nvCxnSpPr>
          <p:cNvPr id="56" name="직선 화살표 연결선 55">
            <a:extLst>
              <a:ext uri="{FF2B5EF4-FFF2-40B4-BE49-F238E27FC236}">
                <a16:creationId xmlns:a16="http://schemas.microsoft.com/office/drawing/2014/main" id="{EE093F5F-16C8-4BFE-AF83-EE6B3F7F01CF}"/>
              </a:ext>
            </a:extLst>
          </p:cNvPr>
          <p:cNvCxnSpPr>
            <a:cxnSpLocks/>
            <a:stCxn id="55" idx="6"/>
            <a:endCxn id="54" idx="2"/>
          </p:cNvCxnSpPr>
          <p:nvPr/>
        </p:nvCxnSpPr>
        <p:spPr>
          <a:xfrm>
            <a:off x="6389856" y="2393703"/>
            <a:ext cx="1180768" cy="0"/>
          </a:xfrm>
          <a:prstGeom prst="straightConnector1">
            <a:avLst/>
          </a:prstGeom>
          <a:ln>
            <a:headEnd type="triangle"/>
            <a:tailEnd type="oval"/>
          </a:ln>
        </p:spPr>
        <p:style>
          <a:lnRef idx="1">
            <a:schemeClr val="accent6"/>
          </a:lnRef>
          <a:fillRef idx="0">
            <a:schemeClr val="accent6"/>
          </a:fillRef>
          <a:effectRef idx="0">
            <a:schemeClr val="accent6"/>
          </a:effectRef>
          <a:fontRef idx="minor">
            <a:schemeClr val="tx1"/>
          </a:fontRef>
        </p:style>
      </p:cxnSp>
      <p:sp>
        <p:nvSpPr>
          <p:cNvPr id="57" name="TextBox 56">
            <a:extLst>
              <a:ext uri="{FF2B5EF4-FFF2-40B4-BE49-F238E27FC236}">
                <a16:creationId xmlns:a16="http://schemas.microsoft.com/office/drawing/2014/main" id="{EF121B88-7E39-434A-BDFA-0860C3E0410B}"/>
              </a:ext>
            </a:extLst>
          </p:cNvPr>
          <p:cNvSpPr txBox="1"/>
          <p:nvPr/>
        </p:nvSpPr>
        <p:spPr>
          <a:xfrm>
            <a:off x="6633106" y="2219032"/>
            <a:ext cx="688256" cy="195814"/>
          </a:xfrm>
          <a:prstGeom prst="rect">
            <a:avLst/>
          </a:prstGeom>
        </p:spPr>
        <p:txBody>
          <a:bodyPr wrap="non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ko-KR" altLang="en-US" sz="800" b="1" kern="0" dirty="0">
                <a:solidFill>
                  <a:srgbClr val="000000"/>
                </a:solidFill>
              </a:rPr>
              <a:t>도급대금채권</a:t>
            </a:r>
            <a:endParaRPr kumimoji="0" lang="ko-KR" altLang="en-US" sz="800" b="1" i="0" u="none" strike="noStrike" kern="0" cap="none" spc="0" normalizeH="0" baseline="0" noProof="0" dirty="0">
              <a:ln>
                <a:noFill/>
              </a:ln>
              <a:solidFill>
                <a:srgbClr val="000000"/>
              </a:solidFill>
              <a:effectLst/>
              <a:uLnTx/>
              <a:uFillTx/>
            </a:endParaRPr>
          </a:p>
        </p:txBody>
      </p:sp>
      <p:sp>
        <p:nvSpPr>
          <p:cNvPr id="58" name="타원 57">
            <a:extLst>
              <a:ext uri="{FF2B5EF4-FFF2-40B4-BE49-F238E27FC236}">
                <a16:creationId xmlns:a16="http://schemas.microsoft.com/office/drawing/2014/main" id="{A230A7CF-B1F6-4745-84BA-10FC7C829683}"/>
              </a:ext>
            </a:extLst>
          </p:cNvPr>
          <p:cNvSpPr/>
          <p:nvPr/>
        </p:nvSpPr>
        <p:spPr bwMode="auto">
          <a:xfrm>
            <a:off x="6749875" y="2821110"/>
            <a:ext cx="435730" cy="435730"/>
          </a:xfrm>
          <a:prstGeom prst="ellipse">
            <a:avLst/>
          </a:prstGeom>
          <a:ln>
            <a:headEnd/>
            <a:tailEnd/>
          </a:ln>
        </p:spPr>
        <p:style>
          <a:lnRef idx="2">
            <a:schemeClr val="accent3"/>
          </a:lnRef>
          <a:fillRef idx="1">
            <a:schemeClr val="lt1"/>
          </a:fillRef>
          <a:effectRef idx="0">
            <a:schemeClr val="accent3"/>
          </a:effectRef>
          <a:fontRef idx="minor">
            <a:schemeClr val="dk1"/>
          </a:fontRef>
        </p:style>
        <p:txBody>
          <a:bodyPr lIns="0" tIns="36000" rIns="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800" b="1" i="0" u="none" strike="noStrike" kern="0" cap="none" spc="0" normalizeH="0" baseline="0" noProof="0" dirty="0" err="1">
                <a:ln>
                  <a:noFill/>
                </a:ln>
                <a:solidFill>
                  <a:srgbClr val="000000"/>
                </a:solidFill>
                <a:effectLst/>
                <a:uLnTx/>
                <a:uFillTx/>
              </a:rPr>
              <a:t>신탁사</a:t>
            </a:r>
            <a:endParaRPr kumimoji="0" lang="ko-KR" altLang="en-US" sz="800" b="1" i="0" u="none" strike="noStrike" kern="0" cap="none" spc="0" normalizeH="0" baseline="0" noProof="0" dirty="0">
              <a:ln>
                <a:noFill/>
              </a:ln>
              <a:solidFill>
                <a:srgbClr val="000000"/>
              </a:solidFill>
              <a:effectLst/>
              <a:uLnTx/>
              <a:uFillTx/>
            </a:endParaRPr>
          </a:p>
        </p:txBody>
      </p:sp>
      <p:cxnSp>
        <p:nvCxnSpPr>
          <p:cNvPr id="59" name="직선 화살표 연결선 58">
            <a:extLst>
              <a:ext uri="{FF2B5EF4-FFF2-40B4-BE49-F238E27FC236}">
                <a16:creationId xmlns:a16="http://schemas.microsoft.com/office/drawing/2014/main" id="{D342B1B4-17A4-4D68-A7B5-DB7170544C9E}"/>
              </a:ext>
            </a:extLst>
          </p:cNvPr>
          <p:cNvCxnSpPr>
            <a:cxnSpLocks/>
            <a:stCxn id="58" idx="6"/>
            <a:endCxn id="54" idx="3"/>
          </p:cNvCxnSpPr>
          <p:nvPr/>
        </p:nvCxnSpPr>
        <p:spPr>
          <a:xfrm flipV="1">
            <a:off x="7185605" y="2547757"/>
            <a:ext cx="448830" cy="491218"/>
          </a:xfrm>
          <a:prstGeom prst="straightConnector1">
            <a:avLst/>
          </a:prstGeom>
          <a:ln>
            <a:headEnd type="triangle"/>
            <a:tailEnd type="oval"/>
          </a:ln>
        </p:spPr>
        <p:style>
          <a:lnRef idx="1">
            <a:schemeClr val="accent6"/>
          </a:lnRef>
          <a:fillRef idx="0">
            <a:schemeClr val="accent6"/>
          </a:fillRef>
          <a:effectRef idx="0">
            <a:schemeClr val="accent6"/>
          </a:effectRef>
          <a:fontRef idx="minor">
            <a:schemeClr val="tx1"/>
          </a:fontRef>
        </p:style>
      </p:cxnSp>
      <p:sp>
        <p:nvSpPr>
          <p:cNvPr id="62" name="TextBox 61">
            <a:extLst>
              <a:ext uri="{FF2B5EF4-FFF2-40B4-BE49-F238E27FC236}">
                <a16:creationId xmlns:a16="http://schemas.microsoft.com/office/drawing/2014/main" id="{1E7593FB-DC85-4EED-8119-93F83DDFCF6A}"/>
              </a:ext>
            </a:extLst>
          </p:cNvPr>
          <p:cNvSpPr txBox="1"/>
          <p:nvPr/>
        </p:nvSpPr>
        <p:spPr>
          <a:xfrm rot="18641528">
            <a:off x="7286702" y="2732557"/>
            <a:ext cx="523147" cy="211203"/>
          </a:xfrm>
          <a:prstGeom prst="rect">
            <a:avLst/>
          </a:prstGeom>
        </p:spPr>
        <p:txBody>
          <a:bodyPr wrap="non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ko-KR" altLang="en-US" sz="800" b="1" kern="0" dirty="0">
                <a:solidFill>
                  <a:srgbClr val="000000"/>
                </a:solidFill>
              </a:rPr>
              <a:t>채권신탁</a:t>
            </a:r>
            <a:r>
              <a:rPr kumimoji="0" lang="ko-KR" altLang="en-US" sz="900" b="1" i="0" u="none" strike="noStrike" kern="0" cap="none" spc="0" normalizeH="0" baseline="0" noProof="0" dirty="0">
                <a:ln>
                  <a:noFill/>
                </a:ln>
                <a:solidFill>
                  <a:srgbClr val="000000"/>
                </a:solidFill>
                <a:effectLst/>
                <a:uLnTx/>
                <a:uFillTx/>
              </a:rPr>
              <a:t> </a:t>
            </a:r>
          </a:p>
        </p:txBody>
      </p:sp>
      <p:sp>
        <p:nvSpPr>
          <p:cNvPr id="64" name="타원 63">
            <a:extLst>
              <a:ext uri="{FF2B5EF4-FFF2-40B4-BE49-F238E27FC236}">
                <a16:creationId xmlns:a16="http://schemas.microsoft.com/office/drawing/2014/main" id="{4CC4E94A-91D0-4208-9C16-1CB4878C17B9}"/>
              </a:ext>
            </a:extLst>
          </p:cNvPr>
          <p:cNvSpPr/>
          <p:nvPr/>
        </p:nvSpPr>
        <p:spPr bwMode="auto">
          <a:xfrm>
            <a:off x="8352437" y="2793366"/>
            <a:ext cx="435730" cy="435730"/>
          </a:xfrm>
          <a:prstGeom prst="ellipse">
            <a:avLst/>
          </a:prstGeom>
          <a:ln>
            <a:headEnd/>
            <a:tailEnd/>
          </a:ln>
        </p:spPr>
        <p:style>
          <a:lnRef idx="3">
            <a:schemeClr val="lt1"/>
          </a:lnRef>
          <a:fillRef idx="1">
            <a:schemeClr val="accent6"/>
          </a:fillRef>
          <a:effectRef idx="1">
            <a:schemeClr val="accent6"/>
          </a:effectRef>
          <a:fontRef idx="minor">
            <a:schemeClr val="lt1"/>
          </a:fontRef>
        </p:style>
        <p:txBody>
          <a:bodyPr lIns="0" tIns="36000" rIns="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800" b="1" i="0" u="none" strike="noStrike" kern="0" cap="none" spc="0" normalizeH="0" baseline="0" noProof="0" dirty="0">
                <a:ln>
                  <a:noFill/>
                </a:ln>
                <a:solidFill>
                  <a:srgbClr val="000000"/>
                </a:solidFill>
                <a:effectLst/>
                <a:uLnTx/>
                <a:uFillTx/>
              </a:rPr>
              <a:t>수급</a:t>
            </a:r>
            <a:br>
              <a:rPr kumimoji="0" lang="en-US" altLang="ko-KR" sz="800" b="1" i="0" u="none" strike="noStrike" kern="0" cap="none" spc="0" normalizeH="0" baseline="0" noProof="0" dirty="0">
                <a:ln>
                  <a:noFill/>
                </a:ln>
                <a:solidFill>
                  <a:srgbClr val="000000"/>
                </a:solidFill>
                <a:effectLst/>
                <a:uLnTx/>
                <a:uFillTx/>
              </a:rPr>
            </a:br>
            <a:r>
              <a:rPr kumimoji="0" lang="ko-KR" altLang="en-US" sz="800" b="1" i="0" u="none" strike="noStrike" kern="0" cap="none" spc="0" normalizeH="0" baseline="0" noProof="0" dirty="0">
                <a:ln>
                  <a:noFill/>
                </a:ln>
                <a:solidFill>
                  <a:srgbClr val="000000"/>
                </a:solidFill>
                <a:effectLst/>
                <a:uLnTx/>
                <a:uFillTx/>
              </a:rPr>
              <a:t>사업자</a:t>
            </a:r>
          </a:p>
        </p:txBody>
      </p:sp>
      <p:cxnSp>
        <p:nvCxnSpPr>
          <p:cNvPr id="65" name="직선 화살표 연결선 64">
            <a:extLst>
              <a:ext uri="{FF2B5EF4-FFF2-40B4-BE49-F238E27FC236}">
                <a16:creationId xmlns:a16="http://schemas.microsoft.com/office/drawing/2014/main" id="{89BFAAC6-DB57-4CB4-A2E3-58C69E0FE921}"/>
              </a:ext>
            </a:extLst>
          </p:cNvPr>
          <p:cNvCxnSpPr>
            <a:cxnSpLocks/>
          </p:cNvCxnSpPr>
          <p:nvPr/>
        </p:nvCxnSpPr>
        <p:spPr>
          <a:xfrm>
            <a:off x="7185605" y="3072948"/>
            <a:ext cx="1180768" cy="0"/>
          </a:xfrm>
          <a:prstGeom prst="straightConnector1">
            <a:avLst/>
          </a:prstGeom>
          <a:ln>
            <a:headEnd type="oval"/>
            <a:tailEnd type="triangle"/>
          </a:ln>
        </p:spPr>
        <p:style>
          <a:lnRef idx="1">
            <a:schemeClr val="accent6"/>
          </a:lnRef>
          <a:fillRef idx="0">
            <a:schemeClr val="accent6"/>
          </a:fillRef>
          <a:effectRef idx="0">
            <a:schemeClr val="accent6"/>
          </a:effectRef>
          <a:fontRef idx="minor">
            <a:schemeClr val="tx1"/>
          </a:fontRef>
        </p:style>
      </p:cxnSp>
      <p:sp>
        <p:nvSpPr>
          <p:cNvPr id="66" name="TextBox 65">
            <a:extLst>
              <a:ext uri="{FF2B5EF4-FFF2-40B4-BE49-F238E27FC236}">
                <a16:creationId xmlns:a16="http://schemas.microsoft.com/office/drawing/2014/main" id="{569FE728-A0EF-4D24-9AE0-4084D89D032D}"/>
              </a:ext>
            </a:extLst>
          </p:cNvPr>
          <p:cNvSpPr txBox="1"/>
          <p:nvPr/>
        </p:nvSpPr>
        <p:spPr>
          <a:xfrm>
            <a:off x="7435778" y="3122841"/>
            <a:ext cx="622534" cy="195814"/>
          </a:xfrm>
          <a:prstGeom prst="rect">
            <a:avLst/>
          </a:prstGeom>
        </p:spPr>
        <p:txBody>
          <a:bodyPr wrap="non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ko-KR" altLang="en-US" sz="800" b="1" i="0" u="none" strike="noStrike" kern="0" cap="none" spc="0" normalizeH="0" baseline="0" noProof="0" dirty="0">
                <a:ln>
                  <a:noFill/>
                </a:ln>
                <a:solidFill>
                  <a:srgbClr val="000000"/>
                </a:solidFill>
                <a:effectLst/>
                <a:uLnTx/>
                <a:uFillTx/>
              </a:rPr>
              <a:t>수익금 직불</a:t>
            </a:r>
          </a:p>
        </p:txBody>
      </p:sp>
    </p:spTree>
    <p:extLst>
      <p:ext uri="{BB962C8B-B14F-4D97-AF65-F5344CB8AC3E}">
        <p14:creationId xmlns:p14="http://schemas.microsoft.com/office/powerpoint/2010/main" val="25469324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E75E4637-1C31-4C3C-BE0E-6E85B53DE432}"/>
              </a:ext>
            </a:extLst>
          </p:cNvPr>
          <p:cNvSpPr txBox="1"/>
          <p:nvPr/>
        </p:nvSpPr>
        <p:spPr>
          <a:xfrm>
            <a:off x="236476" y="4725144"/>
            <a:ext cx="8656699" cy="1863578"/>
          </a:xfrm>
          <a:prstGeom prst="rect">
            <a:avLst/>
          </a:prstGeom>
          <a:solidFill>
            <a:srgbClr val="E87E00">
              <a:lumMod val="20000"/>
              <a:lumOff val="80000"/>
            </a:srgbClr>
          </a:solidFill>
        </p:spPr>
        <p:txBody>
          <a:bodyPr wrap="square" lIns="36000" tIns="36000" rIns="36000" bIns="36000" rtlCol="0">
            <a:spAutoFit/>
          </a:bodyPr>
          <a:lstStyle/>
          <a:p>
            <a:pPr marL="171450" marR="0" lvl="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ko-KR" altLang="en-US" sz="1200" b="1" i="0" u="none" strike="noStrike" kern="0" cap="none" spc="0" normalizeH="0" baseline="0" noProof="0" dirty="0" err="1">
                <a:ln>
                  <a:noFill/>
                </a:ln>
                <a:solidFill>
                  <a:srgbClr val="000000"/>
                </a:solidFill>
                <a:effectLst/>
                <a:uLnTx/>
                <a:uFillTx/>
                <a:latin typeface="맑은 고딕"/>
                <a:ea typeface="맑은 고딕" panose="020B0503020000020004" pitchFamily="50" charset="-127"/>
                <a:cs typeface="+mn-cs"/>
              </a:rPr>
              <a:t>부가가치세환급금채권신탁</a:t>
            </a:r>
            <a:endParaRPr kumimoji="0" lang="en-US" altLang="ko-KR" sz="12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ko-KR" sz="110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   → </a:t>
            </a:r>
            <a:r>
              <a:rPr lang="ko-KR" altLang="en-US" sz="1100" kern="0" dirty="0">
                <a:solidFill>
                  <a:srgbClr val="000000"/>
                </a:solidFill>
                <a:latin typeface="맑은 고딕"/>
                <a:ea typeface="맑은 고딕" panose="020B0503020000020004" pitchFamily="50" charset="-127"/>
              </a:rPr>
              <a:t>시행사는 </a:t>
            </a:r>
            <a:r>
              <a:rPr kumimoji="0" lang="ko-KR" altLang="en-US" sz="1100" b="0" i="0" u="none" strike="noStrike" kern="0" cap="none" spc="0" normalizeH="0" baseline="0" noProof="0" dirty="0" err="1">
                <a:ln>
                  <a:noFill/>
                </a:ln>
                <a:solidFill>
                  <a:srgbClr val="000000"/>
                </a:solidFill>
                <a:effectLst/>
                <a:uLnTx/>
                <a:uFillTx/>
                <a:latin typeface="맑은 고딕"/>
                <a:ea typeface="맑은 고딕" panose="020B0503020000020004" pitchFamily="50" charset="-127"/>
                <a:cs typeface="+mn-cs"/>
              </a:rPr>
              <a:t>부가가치세환급금채권을</a:t>
            </a:r>
            <a:r>
              <a:rPr kumimoji="0" lang="ko-KR" altLang="en-US" sz="110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 채권신탁사에게 신탁</a:t>
            </a:r>
            <a:r>
              <a:rPr lang="en-US" altLang="ko-KR" sz="1100" kern="0" dirty="0">
                <a:solidFill>
                  <a:srgbClr val="000000"/>
                </a:solidFill>
                <a:latin typeface="맑은 고딕"/>
                <a:ea typeface="맑은 고딕" panose="020B0503020000020004" pitchFamily="50" charset="-127"/>
              </a:rPr>
              <a:t> </a:t>
            </a:r>
            <a:r>
              <a:rPr kumimoji="0" lang="ko-KR" altLang="en-US" sz="110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및 관할세무서에 내용증명으로 신탁통지</a:t>
            </a:r>
            <a:br>
              <a:rPr lang="en-US" altLang="ko-KR" sz="1100" kern="0" dirty="0">
                <a:solidFill>
                  <a:srgbClr val="000000"/>
                </a:solidFill>
                <a:latin typeface="맑은 고딕"/>
                <a:ea typeface="맑은 고딕" panose="020B0503020000020004" pitchFamily="50" charset="-127"/>
              </a:rPr>
            </a:br>
            <a:r>
              <a:rPr lang="en-US" altLang="ko-KR" sz="1100" kern="0" dirty="0">
                <a:solidFill>
                  <a:srgbClr val="000000"/>
                </a:solidFill>
                <a:latin typeface="맑은 고딕"/>
                <a:ea typeface="맑은 고딕" panose="020B0503020000020004" pitchFamily="50" charset="-127"/>
              </a:rPr>
              <a:t>       (</a:t>
            </a:r>
            <a:r>
              <a:rPr lang="ko-KR" altLang="en-US" sz="1100" kern="0" dirty="0">
                <a:solidFill>
                  <a:srgbClr val="000000"/>
                </a:solidFill>
                <a:latin typeface="맑은 고딕"/>
                <a:ea typeface="맑은 고딕" panose="020B0503020000020004" pitchFamily="50" charset="-127"/>
              </a:rPr>
              <a:t>첨부 </a:t>
            </a:r>
            <a:r>
              <a:rPr lang="en-US" altLang="ko-KR" sz="1100" kern="0" dirty="0">
                <a:solidFill>
                  <a:srgbClr val="000000"/>
                </a:solidFill>
                <a:latin typeface="맑은 고딕"/>
                <a:ea typeface="맑은 고딕" panose="020B0503020000020004" pitchFamily="50" charset="-127"/>
              </a:rPr>
              <a:t>: </a:t>
            </a:r>
            <a:r>
              <a:rPr kumimoji="0" lang="ko-KR" altLang="en-US" sz="110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국세환급금 양도요구서</a:t>
            </a:r>
            <a:r>
              <a:rPr lang="en-US" altLang="ko-KR" sz="1100" kern="0" dirty="0">
                <a:solidFill>
                  <a:srgbClr val="000000"/>
                </a:solidFill>
                <a:latin typeface="맑은 고딕"/>
                <a:ea typeface="맑은 고딕" panose="020B0503020000020004" pitchFamily="50" charset="-127"/>
              </a:rPr>
              <a:t>/</a:t>
            </a:r>
            <a:r>
              <a:rPr kumimoji="0" lang="ko-KR" altLang="en-US" sz="110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시행사의 동의서</a:t>
            </a:r>
            <a:r>
              <a:rPr lang="en-US" altLang="ko-KR" sz="1100" kern="0" dirty="0">
                <a:solidFill>
                  <a:srgbClr val="000000"/>
                </a:solidFill>
                <a:latin typeface="맑은 고딕"/>
                <a:ea typeface="맑은 고딕" panose="020B0503020000020004" pitchFamily="50" charset="-127"/>
              </a:rPr>
              <a:t>, ’</a:t>
            </a:r>
            <a:r>
              <a:rPr kumimoji="0" lang="en-US" altLang="ko-KR" sz="110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20</a:t>
            </a:r>
            <a:r>
              <a:rPr lang="en-US" altLang="ko-KR" sz="1100" kern="0" dirty="0">
                <a:solidFill>
                  <a:srgbClr val="000000"/>
                </a:solidFill>
                <a:latin typeface="맑은 고딕"/>
                <a:ea typeface="맑은 고딕" panose="020B0503020000020004" pitchFamily="50" charset="-127"/>
              </a:rPr>
              <a:t>.</a:t>
            </a:r>
            <a:r>
              <a:rPr lang="ko-KR" altLang="en-US" sz="1100" kern="0" dirty="0">
                <a:solidFill>
                  <a:srgbClr val="000000"/>
                </a:solidFill>
                <a:latin typeface="맑은 고딕"/>
                <a:ea typeface="맑은 고딕" panose="020B0503020000020004" pitchFamily="50" charset="-127"/>
              </a:rPr>
              <a:t> </a:t>
            </a:r>
            <a:r>
              <a:rPr kumimoji="0" lang="en-US" altLang="ko-KR" sz="110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12. 29.</a:t>
            </a:r>
            <a:r>
              <a:rPr kumimoji="0" lang="ko-KR" altLang="en-US" sz="110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 부가가치세법 제</a:t>
            </a:r>
            <a:r>
              <a:rPr kumimoji="0" lang="en-US" altLang="ko-KR" sz="110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3</a:t>
            </a:r>
            <a:r>
              <a:rPr kumimoji="0" lang="ko-KR" altLang="en-US" sz="110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조 제</a:t>
            </a:r>
            <a:r>
              <a:rPr kumimoji="0" lang="en-US" altLang="ko-KR" sz="110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3</a:t>
            </a:r>
            <a:r>
              <a:rPr kumimoji="0" lang="ko-KR" altLang="en-US" sz="110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항 신설 </a:t>
            </a:r>
            <a:r>
              <a:rPr kumimoji="0" lang="en-US" altLang="ko-KR" sz="110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a:t>
            </a:r>
            <a:r>
              <a:rPr kumimoji="0" lang="ko-KR" altLang="en-US" sz="110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 부가가치세 납세의무자는 시행사임</a:t>
            </a:r>
            <a:r>
              <a:rPr kumimoji="0" lang="en-US" altLang="ko-KR" sz="110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a:t>
            </a:r>
            <a:br>
              <a:rPr kumimoji="0" lang="en-US" altLang="ko-KR" sz="110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br>
            <a:endParaRPr kumimoji="0" lang="en-US" altLang="ko-KR" sz="110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endParaRPr>
          </a:p>
          <a:p>
            <a:pPr marL="171450" marR="0" lvl="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ko-KR" altLang="en-US" sz="12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사업수익금채권신탁</a:t>
            </a:r>
            <a:endParaRPr kumimoji="0" lang="en-US" altLang="ko-KR" sz="12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endParaRPr>
          </a:p>
          <a:p>
            <a:pPr marR="0" lvl="0" algn="l" defTabSz="914400" rtl="0" eaLnBrk="1" fontAlgn="auto" latinLnBrk="0" hangingPunct="1">
              <a:lnSpc>
                <a:spcPct val="150000"/>
              </a:lnSpc>
              <a:spcBef>
                <a:spcPts val="0"/>
              </a:spcBef>
              <a:spcAft>
                <a:spcPts val="0"/>
              </a:spcAft>
              <a:buClrTx/>
              <a:buSzTx/>
              <a:tabLst/>
              <a:defRPr/>
            </a:pPr>
            <a:r>
              <a:rPr kumimoji="0" lang="ko-KR" altLang="en-US" sz="1100" i="0" u="none" strike="noStrike" kern="0" cap="none" spc="0" normalizeH="0" baseline="0" noProof="0" dirty="0">
                <a:ln>
                  <a:noFill/>
                </a:ln>
                <a:effectLst/>
                <a:uLnTx/>
                <a:uFillTx/>
                <a:latin typeface="맑은 고딕"/>
                <a:ea typeface="맑은 고딕" panose="020B0503020000020004" pitchFamily="50" charset="-127"/>
                <a:cs typeface="+mn-cs"/>
              </a:rPr>
              <a:t>   → 토지신탁에서 </a:t>
            </a:r>
            <a:r>
              <a:rPr lang="ko-KR" altLang="en-US" sz="1100" kern="0" dirty="0">
                <a:latin typeface="맑은 고딕"/>
                <a:ea typeface="맑은 고딕" panose="020B0503020000020004" pitchFamily="50" charset="-127"/>
              </a:rPr>
              <a:t>제반 부담금의 납부의무자는 수탁자이므로</a:t>
            </a:r>
            <a:r>
              <a:rPr lang="en-US" altLang="ko-KR" sz="1100" kern="0" dirty="0">
                <a:latin typeface="맑은 고딕"/>
                <a:ea typeface="맑은 고딕" panose="020B0503020000020004" pitchFamily="50" charset="-127"/>
              </a:rPr>
              <a:t>,</a:t>
            </a:r>
            <a:r>
              <a:rPr lang="ko-KR" altLang="en-US" sz="1100" kern="0" dirty="0">
                <a:latin typeface="맑은 고딕"/>
                <a:ea typeface="맑은 고딕" panose="020B0503020000020004" pitchFamily="50" charset="-127"/>
              </a:rPr>
              <a:t> 시행사의 사업수익금에서 제반 부담금 등을 공제 납부한 후 지급</a:t>
            </a:r>
            <a:r>
              <a:rPr lang="en-US" altLang="ko-KR" sz="1100" kern="0" dirty="0">
                <a:latin typeface="맑은 고딕"/>
                <a:ea typeface="맑은 고딕" panose="020B0503020000020004" pitchFamily="50" charset="-127"/>
              </a:rPr>
              <a:t> </a:t>
            </a:r>
            <a:br>
              <a:rPr kumimoji="0" lang="en-US" altLang="ko-KR" sz="1100" i="0" u="none" strike="noStrike" kern="0" cap="none" spc="0" normalizeH="0" baseline="0" noProof="0" dirty="0">
                <a:ln>
                  <a:noFill/>
                </a:ln>
                <a:effectLst/>
                <a:uLnTx/>
                <a:uFillTx/>
                <a:latin typeface="맑은 고딕"/>
                <a:ea typeface="맑은 고딕" panose="020B0503020000020004" pitchFamily="50" charset="-127"/>
                <a:cs typeface="+mn-cs"/>
              </a:rPr>
            </a:br>
            <a:r>
              <a:rPr kumimoji="0" lang="en-US" altLang="ko-KR" sz="1100" i="0" u="none" strike="noStrike" kern="0" cap="none" spc="0" normalizeH="0" baseline="0" noProof="0" dirty="0">
                <a:ln>
                  <a:noFill/>
                </a:ln>
                <a:effectLst/>
                <a:uLnTx/>
                <a:uFillTx/>
                <a:latin typeface="맑은 고딕"/>
                <a:ea typeface="맑은 고딕" panose="020B0503020000020004" pitchFamily="50" charset="-127"/>
                <a:cs typeface="+mn-cs"/>
              </a:rPr>
              <a:t>       (</a:t>
            </a:r>
            <a:r>
              <a:rPr kumimoji="0" lang="ko-KR" altLang="en-US" sz="1100" i="0" u="none" strike="noStrike" kern="0" cap="none" spc="0" normalizeH="0" baseline="0" noProof="0" dirty="0">
                <a:ln>
                  <a:noFill/>
                </a:ln>
                <a:effectLst/>
                <a:uLnTx/>
                <a:uFillTx/>
                <a:latin typeface="맑은 고딕"/>
                <a:ea typeface="맑은 고딕" panose="020B0503020000020004" pitchFamily="50" charset="-127"/>
                <a:cs typeface="+mn-cs"/>
              </a:rPr>
              <a:t>대법원 </a:t>
            </a:r>
            <a:r>
              <a:rPr kumimoji="0" lang="en-US" altLang="ko-KR" sz="1100" i="0" u="none" strike="noStrike" kern="0" cap="none" spc="0" normalizeH="0" baseline="0" noProof="0" dirty="0">
                <a:ln>
                  <a:noFill/>
                </a:ln>
                <a:effectLst/>
                <a:uLnTx/>
                <a:uFillTx/>
                <a:latin typeface="맑은 고딕"/>
                <a:ea typeface="맑은 고딕" panose="020B0503020000020004" pitchFamily="50" charset="-127"/>
                <a:cs typeface="+mn-cs"/>
              </a:rPr>
              <a:t>2014. 9. 4. </a:t>
            </a:r>
            <a:r>
              <a:rPr kumimoji="0" lang="ko-KR" altLang="en-US" sz="1100" i="0" u="none" strike="noStrike" kern="0" cap="none" spc="0" normalizeH="0" baseline="0" noProof="0" dirty="0">
                <a:ln>
                  <a:noFill/>
                </a:ln>
                <a:effectLst/>
                <a:uLnTx/>
                <a:uFillTx/>
                <a:latin typeface="맑은 고딕"/>
                <a:ea typeface="맑은 고딕" panose="020B0503020000020004" pitchFamily="50" charset="-127"/>
                <a:cs typeface="+mn-cs"/>
              </a:rPr>
              <a:t>선고</a:t>
            </a:r>
            <a:r>
              <a:rPr kumimoji="0" lang="en-US" altLang="ko-KR" sz="1100" i="0" u="none" strike="noStrike" kern="0" cap="none" spc="0" normalizeH="0" baseline="0" noProof="0" dirty="0">
                <a:ln>
                  <a:noFill/>
                </a:ln>
                <a:effectLst/>
                <a:uLnTx/>
                <a:uFillTx/>
                <a:latin typeface="맑은 고딕"/>
                <a:ea typeface="맑은 고딕" panose="020B0503020000020004" pitchFamily="50" charset="-127"/>
                <a:cs typeface="+mn-cs"/>
              </a:rPr>
              <a:t> 2012</a:t>
            </a:r>
            <a:r>
              <a:rPr kumimoji="0" lang="ko-KR" altLang="en-US" sz="1100" i="0" u="none" strike="noStrike" kern="0" cap="none" spc="0" normalizeH="0" baseline="0" noProof="0" dirty="0">
                <a:ln>
                  <a:noFill/>
                </a:ln>
                <a:effectLst/>
                <a:uLnTx/>
                <a:uFillTx/>
                <a:latin typeface="맑은 고딕"/>
                <a:ea typeface="맑은 고딕" panose="020B0503020000020004" pitchFamily="50" charset="-127"/>
                <a:cs typeface="+mn-cs"/>
              </a:rPr>
              <a:t>두</a:t>
            </a:r>
            <a:r>
              <a:rPr kumimoji="0" lang="en-US" altLang="ko-KR" sz="1100" i="0" u="none" strike="noStrike" kern="0" cap="none" spc="0" normalizeH="0" baseline="0" noProof="0" dirty="0">
                <a:ln>
                  <a:noFill/>
                </a:ln>
                <a:effectLst/>
                <a:uLnTx/>
                <a:uFillTx/>
                <a:latin typeface="맑은 고딕"/>
                <a:ea typeface="맑은 고딕" panose="020B0503020000020004" pitchFamily="50" charset="-127"/>
                <a:cs typeface="+mn-cs"/>
              </a:rPr>
              <a:t>26166 </a:t>
            </a:r>
            <a:r>
              <a:rPr kumimoji="0" lang="ko-KR" altLang="en-US" sz="1100" i="0" u="none" strike="noStrike" kern="0" cap="none" spc="0" normalizeH="0" baseline="0" noProof="0" dirty="0">
                <a:ln>
                  <a:noFill/>
                </a:ln>
                <a:effectLst/>
                <a:uLnTx/>
                <a:uFillTx/>
                <a:latin typeface="맑은 고딕"/>
                <a:ea typeface="맑은 고딕" panose="020B0503020000020004" pitchFamily="50" charset="-127"/>
                <a:cs typeface="+mn-cs"/>
              </a:rPr>
              <a:t>판결 </a:t>
            </a:r>
            <a:r>
              <a:rPr kumimoji="0" lang="en-US" altLang="ko-KR" sz="1100" i="0" u="none" strike="noStrike" kern="0" cap="none" spc="0" normalizeH="0" baseline="0" noProof="0" dirty="0">
                <a:ln>
                  <a:noFill/>
                </a:ln>
                <a:effectLst/>
                <a:uLnTx/>
                <a:uFillTx/>
                <a:latin typeface="맑은 고딕"/>
                <a:ea typeface="맑은 고딕" panose="020B0503020000020004" pitchFamily="50" charset="-127"/>
                <a:cs typeface="+mn-cs"/>
              </a:rPr>
              <a:t>:</a:t>
            </a:r>
            <a:r>
              <a:rPr kumimoji="0" lang="ko-KR" altLang="en-US" sz="1100" i="0" u="none" strike="noStrike" kern="0" cap="none" spc="0" normalizeH="0" baseline="0" noProof="0" dirty="0">
                <a:ln>
                  <a:noFill/>
                </a:ln>
                <a:effectLst/>
                <a:uLnTx/>
                <a:uFillTx/>
                <a:latin typeface="맑은 고딕"/>
                <a:ea typeface="맑은 고딕" panose="020B0503020000020004" pitchFamily="50" charset="-127"/>
                <a:cs typeface="+mn-cs"/>
              </a:rPr>
              <a:t> 개발부담금 납부의무자는 수탁자임</a:t>
            </a:r>
            <a:r>
              <a:rPr kumimoji="0" lang="en-US" altLang="ko-KR" sz="1100" i="0" u="none" strike="noStrike" kern="0" cap="none" spc="0" normalizeH="0" baseline="0" noProof="0" dirty="0">
                <a:ln>
                  <a:noFill/>
                </a:ln>
                <a:effectLst/>
                <a:uLnTx/>
                <a:uFillTx/>
                <a:latin typeface="맑은 고딕"/>
                <a:ea typeface="맑은 고딕" panose="020B0503020000020004" pitchFamily="50" charset="-127"/>
                <a:cs typeface="+mn-cs"/>
              </a:rPr>
              <a:t>)</a:t>
            </a:r>
          </a:p>
        </p:txBody>
      </p:sp>
      <p:sp>
        <p:nvSpPr>
          <p:cNvPr id="48" name="텍스트 개체 틀 2">
            <a:extLst>
              <a:ext uri="{FF2B5EF4-FFF2-40B4-BE49-F238E27FC236}">
                <a16:creationId xmlns:a16="http://schemas.microsoft.com/office/drawing/2014/main" id="{3DCA7648-6E1E-447C-8DB8-DE1DC1CBEA1A}"/>
              </a:ext>
            </a:extLst>
          </p:cNvPr>
          <p:cNvSpPr txBox="1">
            <a:spLocks/>
          </p:cNvSpPr>
          <p:nvPr/>
        </p:nvSpPr>
        <p:spPr>
          <a:xfrm>
            <a:off x="273000" y="505223"/>
            <a:ext cx="8620175" cy="288147"/>
          </a:xfrm>
          <a:prstGeom prst="rect">
            <a:avLst/>
          </a:prstGeom>
        </p:spPr>
        <p:txBody>
          <a:bodyPr wrap="square" lIns="72000" tIns="36000" rIns="72000" bIns="36000">
            <a:spAutoFit/>
          </a:bodyPr>
          <a:lstStyle>
            <a:lvl1pPr marL="0" indent="0" algn="l" defTabSz="914400" rtl="0" eaLnBrk="1" latinLnBrk="0" hangingPunct="1">
              <a:spcBef>
                <a:spcPct val="20000"/>
              </a:spcBef>
              <a:buSzPct val="70000"/>
              <a:buFontTx/>
              <a:buNone/>
              <a:defRPr kumimoji="1" lang="ko-KR" altLang="en-US" sz="1600" b="1" kern="1200" baseline="0">
                <a:solidFill>
                  <a:schemeClr val="tx1"/>
                </a:solidFill>
                <a:latin typeface="Arial" pitchFamily="34" charset="0"/>
                <a:ea typeface="HY헤드라인M" pitchFamily="18" charset="-127"/>
                <a:cs typeface="Arial" pitchFamily="34" charset="0"/>
              </a:defRPr>
            </a:lvl1pPr>
            <a:lvl2pPr marL="742950" indent="-285750" algn="l" defTabSz="914400" rtl="0" eaLnBrk="1" latinLnBrk="1" hangingPunct="1">
              <a:spcBef>
                <a:spcPct val="20000"/>
              </a:spcBef>
              <a:buFont typeface="Arial" pitchFamily="34" charset="0"/>
              <a:buChar char="–"/>
              <a:defRPr kumimoji="1" lang="ko-KR" altLang="en-US" sz="1100" kern="1200" smtClean="0">
                <a:solidFill>
                  <a:schemeClr val="tx1"/>
                </a:solidFill>
                <a:latin typeface="맑은 고딕" pitchFamily="50" charset="-127"/>
                <a:ea typeface="맑은 고딕" pitchFamily="50" charset="-127"/>
                <a:cs typeface="+mn-cs"/>
              </a:defRPr>
            </a:lvl2pPr>
            <a:lvl3pPr marL="1143000" indent="-228600" algn="l" defTabSz="914400" rtl="0" eaLnBrk="1" latinLnBrk="1" hangingPunct="1">
              <a:spcBef>
                <a:spcPct val="20000"/>
              </a:spcBef>
              <a:buFont typeface="Arial" pitchFamily="34" charset="0"/>
              <a:buChar char="•"/>
              <a:defRPr kumimoji="1" lang="ko-KR" altLang="en-US" sz="1000" kern="1200" smtClean="0">
                <a:solidFill>
                  <a:schemeClr val="tx1"/>
                </a:solidFill>
                <a:latin typeface="맑은 고딕" pitchFamily="50" charset="-127"/>
                <a:ea typeface="맑은 고딕" pitchFamily="50" charset="-127"/>
                <a:cs typeface="+mn-cs"/>
              </a:defRPr>
            </a:lvl3pPr>
            <a:lvl4pPr marL="1600200" indent="-228600" algn="l" defTabSz="914400" rtl="0" eaLnBrk="1" latinLnBrk="1" hangingPunct="1">
              <a:spcBef>
                <a:spcPct val="20000"/>
              </a:spcBef>
              <a:buFont typeface="Arial" pitchFamily="34" charset="0"/>
              <a:buChar char="–"/>
              <a:defRPr kumimoji="1" lang="ko-KR" altLang="en-US" sz="900" kern="1200" smtClean="0">
                <a:solidFill>
                  <a:schemeClr val="tx1"/>
                </a:solidFill>
                <a:latin typeface="맑은 고딕" pitchFamily="50" charset="-127"/>
                <a:ea typeface="맑은 고딕" pitchFamily="50" charset="-127"/>
                <a:cs typeface="+mn-cs"/>
              </a:defRPr>
            </a:lvl4pPr>
            <a:lvl5pPr marL="1828800" indent="0" algn="l" defTabSz="914400" rtl="0" eaLnBrk="1" latinLnBrk="1" hangingPunct="1">
              <a:spcBef>
                <a:spcPct val="20000"/>
              </a:spcBef>
              <a:buFont typeface="Arial" pitchFamily="34" charset="0"/>
              <a:buNone/>
              <a:defRPr kumimoji="1" lang="ko-KR" altLang="en-US" sz="1400" kern="1200">
                <a:solidFill>
                  <a:schemeClr val="tx1"/>
                </a:solidFill>
                <a:latin typeface="+mn-lt"/>
                <a:ea typeface="돋움" pitchFamily="50" charset="-127"/>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Pct val="70000"/>
              <a:buFontTx/>
              <a:buNone/>
              <a:tabLst/>
              <a:defRPr/>
            </a:pPr>
            <a:r>
              <a:rPr kumimoji="1" lang="ko-KR" altLang="en-US" sz="1400" b="1" i="0" u="none" strike="noStrike" kern="1200" cap="none" spc="0" normalizeH="0" baseline="0" noProof="0" dirty="0">
                <a:ln>
                  <a:noFill/>
                </a:ln>
                <a:solidFill>
                  <a:srgbClr val="000000"/>
                </a:solidFill>
                <a:effectLst/>
                <a:uLnTx/>
                <a:uFillTx/>
                <a:latin typeface="Arial" pitchFamily="34" charset="0"/>
                <a:ea typeface="HY헤드라인M" pitchFamily="18" charset="-127"/>
                <a:cs typeface="Arial" pitchFamily="34" charset="0"/>
              </a:rPr>
              <a:t>시행사의 회생 </a:t>
            </a:r>
            <a:r>
              <a:rPr kumimoji="1" lang="en-US" altLang="ko-KR" sz="1400" b="1" i="0" u="none" strike="noStrike" kern="1200" cap="none" spc="0" normalizeH="0" baseline="0" noProof="0" dirty="0">
                <a:ln>
                  <a:noFill/>
                </a:ln>
                <a:solidFill>
                  <a:srgbClr val="000000"/>
                </a:solidFill>
                <a:effectLst/>
                <a:uLnTx/>
                <a:uFillTx/>
                <a:latin typeface="Arial" pitchFamily="34" charset="0"/>
                <a:ea typeface="HY헤드라인M" pitchFamily="18" charset="-127"/>
                <a:cs typeface="Arial" pitchFamily="34" charset="0"/>
              </a:rPr>
              <a:t>/ </a:t>
            </a:r>
            <a:r>
              <a:rPr kumimoji="1" lang="ko-KR" altLang="en-US" sz="1400" b="1" i="0" u="none" strike="noStrike" kern="1200" cap="none" spc="0" normalizeH="0" baseline="0" noProof="0" dirty="0">
                <a:ln>
                  <a:noFill/>
                </a:ln>
                <a:solidFill>
                  <a:srgbClr val="000000"/>
                </a:solidFill>
                <a:effectLst/>
                <a:uLnTx/>
                <a:uFillTx/>
                <a:latin typeface="Arial" pitchFamily="34" charset="0"/>
                <a:ea typeface="HY헤드라인M" pitchFamily="18" charset="-127"/>
                <a:cs typeface="Arial" pitchFamily="34" charset="0"/>
              </a:rPr>
              <a:t>채권 </a:t>
            </a:r>
            <a:r>
              <a:rPr kumimoji="1" lang="en-US" altLang="ko-KR" sz="1400" b="1" i="0" u="none" strike="noStrike" kern="1200" cap="none" spc="0" normalizeH="0" baseline="0" noProof="0" dirty="0">
                <a:ln>
                  <a:noFill/>
                </a:ln>
                <a:solidFill>
                  <a:srgbClr val="000000"/>
                </a:solidFill>
                <a:effectLst/>
                <a:uLnTx/>
                <a:uFillTx/>
                <a:latin typeface="Arial" pitchFamily="34" charset="0"/>
                <a:ea typeface="HY헤드라인M" pitchFamily="18" charset="-127"/>
                <a:cs typeface="Arial" pitchFamily="34" charset="0"/>
              </a:rPr>
              <a:t>(</a:t>
            </a:r>
            <a:r>
              <a:rPr kumimoji="1" lang="ko-KR" altLang="en-US" sz="1400" b="1" i="0" u="none" strike="noStrike" kern="1200" cap="none" spc="0" normalizeH="0" baseline="0" noProof="0" dirty="0">
                <a:ln>
                  <a:noFill/>
                </a:ln>
                <a:solidFill>
                  <a:srgbClr val="000000"/>
                </a:solidFill>
                <a:effectLst/>
                <a:uLnTx/>
                <a:uFillTx/>
                <a:latin typeface="Arial" pitchFamily="34" charset="0"/>
                <a:ea typeface="HY헤드라인M" pitchFamily="18" charset="-127"/>
                <a:cs typeface="Arial" pitchFamily="34" charset="0"/>
              </a:rPr>
              <a:t>가</a:t>
            </a:r>
            <a:r>
              <a:rPr kumimoji="1" lang="en-US" altLang="ko-KR" sz="1400" b="1" i="0" u="none" strike="noStrike" kern="1200" cap="none" spc="0" normalizeH="0" baseline="0" noProof="0" dirty="0">
                <a:ln>
                  <a:noFill/>
                </a:ln>
                <a:solidFill>
                  <a:srgbClr val="000000"/>
                </a:solidFill>
                <a:effectLst/>
                <a:uLnTx/>
                <a:uFillTx/>
                <a:latin typeface="Arial" pitchFamily="34" charset="0"/>
                <a:ea typeface="HY헤드라인M" pitchFamily="18" charset="-127"/>
                <a:cs typeface="Arial" pitchFamily="34" charset="0"/>
              </a:rPr>
              <a:t>)</a:t>
            </a:r>
            <a:r>
              <a:rPr kumimoji="1" lang="ko-KR" altLang="en-US" sz="1400" b="1" i="0" u="none" strike="noStrike" kern="1200" cap="none" spc="0" normalizeH="0" baseline="0" noProof="0" dirty="0">
                <a:ln>
                  <a:noFill/>
                </a:ln>
                <a:solidFill>
                  <a:srgbClr val="000000"/>
                </a:solidFill>
                <a:effectLst/>
                <a:uLnTx/>
                <a:uFillTx/>
                <a:latin typeface="Arial" pitchFamily="34" charset="0"/>
                <a:ea typeface="HY헤드라인M" pitchFamily="18" charset="-127"/>
                <a:cs typeface="Arial" pitchFamily="34" charset="0"/>
              </a:rPr>
              <a:t>압류 등에 의한 손실 리스크 </a:t>
            </a:r>
            <a:r>
              <a:rPr kumimoji="1" lang="ko-KR" altLang="en-US" sz="1400" b="1" i="0" u="none" strike="noStrike" kern="1200" cap="none" spc="0" normalizeH="0" baseline="0" noProof="0" dirty="0" err="1">
                <a:ln>
                  <a:noFill/>
                </a:ln>
                <a:solidFill>
                  <a:srgbClr val="000000"/>
                </a:solidFill>
                <a:effectLst/>
                <a:uLnTx/>
                <a:uFillTx/>
                <a:latin typeface="Arial" pitchFamily="34" charset="0"/>
                <a:ea typeface="HY헤드라인M" pitchFamily="18" charset="-127"/>
                <a:cs typeface="Arial" pitchFamily="34" charset="0"/>
              </a:rPr>
              <a:t>헷지를</a:t>
            </a:r>
            <a:r>
              <a:rPr kumimoji="1" lang="ko-KR" altLang="en-US" sz="1400" b="1" i="0" u="none" strike="noStrike" kern="1200" cap="none" spc="0" normalizeH="0" baseline="0" noProof="0" dirty="0">
                <a:ln>
                  <a:noFill/>
                </a:ln>
                <a:solidFill>
                  <a:srgbClr val="000000"/>
                </a:solidFill>
                <a:effectLst/>
                <a:uLnTx/>
                <a:uFillTx/>
                <a:latin typeface="Arial" pitchFamily="34" charset="0"/>
                <a:ea typeface="HY헤드라인M" pitchFamily="18" charset="-127"/>
                <a:cs typeface="Arial" pitchFamily="34" charset="0"/>
              </a:rPr>
              <a:t> 위해 부가가치세환급금 등 채권신탁 적용</a:t>
            </a:r>
          </a:p>
        </p:txBody>
      </p:sp>
      <p:sp>
        <p:nvSpPr>
          <p:cNvPr id="49" name="직사각형 48">
            <a:extLst>
              <a:ext uri="{FF2B5EF4-FFF2-40B4-BE49-F238E27FC236}">
                <a16:creationId xmlns:a16="http://schemas.microsoft.com/office/drawing/2014/main" id="{78079044-E8A8-49B0-A688-8B472ABAFC00}"/>
              </a:ext>
            </a:extLst>
          </p:cNvPr>
          <p:cNvSpPr/>
          <p:nvPr/>
        </p:nvSpPr>
        <p:spPr bwMode="auto">
          <a:xfrm>
            <a:off x="236476" y="1541667"/>
            <a:ext cx="8656339" cy="3039461"/>
          </a:xfrm>
          <a:prstGeom prst="rect">
            <a:avLst/>
          </a:prstGeom>
          <a:noFill/>
          <a:ln w="9525">
            <a:solidFill>
              <a:srgbClr val="FFFFFF">
                <a:lumMod val="65000"/>
              </a:srgbClr>
            </a:solidFill>
            <a:miter lim="800000"/>
            <a:headEnd/>
            <a:tailEnd/>
          </a:ln>
          <a:effectLst/>
        </p:spPr>
        <p:txBody>
          <a:bodyPr lIns="36000" tIns="36000" rIns="36000" bIns="36000" rtlCol="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ko-KR" altLang="en-US" sz="1200" b="0" i="0" u="none" strike="noStrike" kern="0" cap="none" spc="0" normalizeH="0" baseline="0" noProof="0">
              <a:ln>
                <a:noFill/>
              </a:ln>
              <a:solidFill>
                <a:srgbClr val="000000"/>
              </a:solidFill>
              <a:effectLst/>
              <a:uLnTx/>
              <a:uFillTx/>
              <a:latin typeface="맑은 고딕"/>
              <a:ea typeface="맑은 고딕" panose="020B0503020000020004" pitchFamily="50" charset="-127"/>
              <a:cs typeface="+mn-cs"/>
            </a:endParaRPr>
          </a:p>
        </p:txBody>
      </p:sp>
      <p:sp>
        <p:nvSpPr>
          <p:cNvPr id="51" name="TextBox 8">
            <a:extLst>
              <a:ext uri="{FF2B5EF4-FFF2-40B4-BE49-F238E27FC236}">
                <a16:creationId xmlns:a16="http://schemas.microsoft.com/office/drawing/2014/main" id="{D39ED982-7AB7-41B1-A0F1-74E541C8B226}"/>
              </a:ext>
            </a:extLst>
          </p:cNvPr>
          <p:cNvSpPr txBox="1"/>
          <p:nvPr/>
        </p:nvSpPr>
        <p:spPr>
          <a:xfrm>
            <a:off x="250369" y="44624"/>
            <a:ext cx="6481871" cy="338554"/>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sz="1600" b="1" dirty="0">
                <a:solidFill>
                  <a:prstClr val="white"/>
                </a:solidFill>
                <a:latin typeface="맑은 고딕" panose="020B0503020000020004" pitchFamily="50" charset="-127"/>
                <a:ea typeface="맑은 고딕" panose="020B0503020000020004" pitchFamily="50" charset="-127"/>
              </a:rPr>
              <a:t>4</a:t>
            </a:r>
            <a:r>
              <a:rPr kumimoji="0" lang="en-US" altLang="ko-KR" sz="16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rPr>
              <a:t>. </a:t>
            </a:r>
            <a:r>
              <a:rPr lang="ko-KR" altLang="en-US" sz="1600" b="1" dirty="0">
                <a:solidFill>
                  <a:prstClr val="white"/>
                </a:solidFill>
                <a:latin typeface="맑은 고딕" panose="020B0503020000020004" pitchFamily="50" charset="-127"/>
                <a:ea typeface="맑은 고딕" panose="020B0503020000020004" pitchFamily="50" charset="-127"/>
              </a:rPr>
              <a:t>부가가치세환급금 등 </a:t>
            </a:r>
            <a:r>
              <a:rPr kumimoji="0" lang="ko-KR" altLang="en-US" sz="16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rPr>
              <a:t>채권신탁</a:t>
            </a:r>
            <a:endParaRPr kumimoji="0" lang="en-US" altLang="ko-KR" sz="16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sp>
        <p:nvSpPr>
          <p:cNvPr id="60" name="직사각형 59">
            <a:extLst>
              <a:ext uri="{FF2B5EF4-FFF2-40B4-BE49-F238E27FC236}">
                <a16:creationId xmlns:a16="http://schemas.microsoft.com/office/drawing/2014/main" id="{CABC60B3-F8B9-4229-9402-5F8EF8318CDD}"/>
              </a:ext>
            </a:extLst>
          </p:cNvPr>
          <p:cNvSpPr/>
          <p:nvPr/>
        </p:nvSpPr>
        <p:spPr bwMode="auto">
          <a:xfrm>
            <a:off x="2612955" y="1340768"/>
            <a:ext cx="3759245" cy="51324"/>
          </a:xfrm>
          <a:prstGeom prst="rect">
            <a:avLst/>
          </a:prstGeom>
          <a:solidFill>
            <a:srgbClr val="1B2E5A">
              <a:lumMod val="20000"/>
              <a:lumOff val="80000"/>
            </a:srgbClr>
          </a:solidFill>
          <a:ln w="9525">
            <a:noFill/>
            <a:miter lim="800000"/>
            <a:headEnd/>
            <a:tailEnd/>
          </a:ln>
          <a:effectLst/>
        </p:spPr>
        <p:txBody>
          <a:bodyPr lIns="36000" tIns="36000" rIns="36000" bIns="36000" rtlCol="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ko-KR" altLang="en-US" sz="1200" b="0" i="0" u="none" strike="noStrike" kern="0" cap="none" spc="0" normalizeH="0" baseline="0" noProof="0">
              <a:ln>
                <a:noFill/>
              </a:ln>
              <a:solidFill>
                <a:srgbClr val="000000"/>
              </a:solidFill>
              <a:effectLst/>
              <a:uLnTx/>
              <a:uFillTx/>
              <a:latin typeface="맑은 고딕"/>
              <a:ea typeface="맑은 고딕" panose="020B0503020000020004" pitchFamily="50" charset="-127"/>
              <a:cs typeface="+mn-cs"/>
            </a:endParaRPr>
          </a:p>
        </p:txBody>
      </p:sp>
      <p:sp>
        <p:nvSpPr>
          <p:cNvPr id="61" name="TextBox 60">
            <a:extLst>
              <a:ext uri="{FF2B5EF4-FFF2-40B4-BE49-F238E27FC236}">
                <a16:creationId xmlns:a16="http://schemas.microsoft.com/office/drawing/2014/main" id="{C23DB8D6-F3BE-4D3E-86C9-8A01290CF7F7}"/>
              </a:ext>
            </a:extLst>
          </p:cNvPr>
          <p:cNvSpPr txBox="1"/>
          <p:nvPr/>
        </p:nvSpPr>
        <p:spPr>
          <a:xfrm>
            <a:off x="2699792" y="1038833"/>
            <a:ext cx="3466261" cy="288147"/>
          </a:xfrm>
          <a:prstGeom prst="rect">
            <a:avLst/>
          </a:prstGeom>
        </p:spPr>
        <p:txBody>
          <a:bodyPr wrap="none" lIns="36000" tIns="36000" rIns="36000" bIns="36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ko-KR" altLang="en-US" sz="1400" b="1" kern="0" dirty="0">
                <a:solidFill>
                  <a:srgbClr val="000000"/>
                </a:solidFill>
                <a:latin typeface="맑은 고딕"/>
                <a:ea typeface="맑은 고딕" panose="020B0503020000020004" pitchFamily="50" charset="-127"/>
              </a:rPr>
              <a:t>부가가치세환급금</a:t>
            </a:r>
            <a:r>
              <a:rPr kumimoji="0" lang="ko-KR" altLang="en-US" sz="14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 </a:t>
            </a:r>
            <a:r>
              <a:rPr kumimoji="0" lang="en-US" altLang="ko-KR" sz="14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&amp; </a:t>
            </a:r>
            <a:r>
              <a:rPr kumimoji="0" lang="ko-KR" altLang="en-US" sz="14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사업수익금 채권신탁</a:t>
            </a:r>
          </a:p>
        </p:txBody>
      </p:sp>
      <p:sp>
        <p:nvSpPr>
          <p:cNvPr id="39" name="오각형 33">
            <a:extLst>
              <a:ext uri="{FF2B5EF4-FFF2-40B4-BE49-F238E27FC236}">
                <a16:creationId xmlns:a16="http://schemas.microsoft.com/office/drawing/2014/main" id="{34DEB7C7-EF88-424D-B6D4-CD54D82ABB09}"/>
              </a:ext>
            </a:extLst>
          </p:cNvPr>
          <p:cNvSpPr/>
          <p:nvPr/>
        </p:nvSpPr>
        <p:spPr>
          <a:xfrm>
            <a:off x="6588224" y="86841"/>
            <a:ext cx="740133" cy="296338"/>
          </a:xfrm>
          <a:prstGeom prst="homePlate">
            <a:avLst>
              <a:gd name="adj" fmla="val 27608"/>
            </a:avLst>
          </a:prstGeom>
          <a:noFill/>
          <a:ln w="9525" cap="flat" cmpd="sng" algn="ctr">
            <a:solidFill>
              <a:schemeClr val="bg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900" b="0" i="0" u="none" strike="noStrike" kern="0" cap="none" spc="0" normalizeH="0" baseline="0" noProof="0" dirty="0">
                <a:ln>
                  <a:noFill/>
                </a:ln>
                <a:solidFill>
                  <a:prstClr val="white"/>
                </a:solidFill>
                <a:effectLst/>
                <a:uLnTx/>
                <a:uFillTx/>
                <a:latin typeface="맑은 고딕"/>
                <a:ea typeface="맑은 고딕" panose="020B0503020000020004" pitchFamily="50" charset="-127"/>
                <a:cs typeface="+mn-cs"/>
              </a:rPr>
              <a:t>Define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900" b="0" i="0" u="none" strike="noStrike" kern="0" cap="none" spc="0" normalizeH="0" baseline="0" noProof="0" dirty="0">
                <a:ln>
                  <a:noFill/>
                </a:ln>
                <a:solidFill>
                  <a:prstClr val="white"/>
                </a:solidFill>
                <a:effectLst/>
                <a:uLnTx/>
                <a:uFillTx/>
                <a:latin typeface="맑은 고딕"/>
                <a:ea typeface="맑은 고딕" panose="020B0503020000020004" pitchFamily="50" charset="-127"/>
                <a:cs typeface="+mn-cs"/>
              </a:rPr>
              <a:t>Measure</a:t>
            </a:r>
            <a:endParaRPr kumimoji="0" lang="ko-KR" altLang="en-US" sz="900" b="0" i="0" u="none" strike="noStrike" kern="0" cap="none" spc="0" normalizeH="0" baseline="0" noProof="0" dirty="0">
              <a:ln>
                <a:noFill/>
              </a:ln>
              <a:solidFill>
                <a:prstClr val="white"/>
              </a:solidFill>
              <a:effectLst/>
              <a:uLnTx/>
              <a:uFillTx/>
              <a:latin typeface="맑은 고딕"/>
              <a:ea typeface="맑은 고딕" panose="020B0503020000020004" pitchFamily="50" charset="-127"/>
              <a:cs typeface="+mn-cs"/>
            </a:endParaRPr>
          </a:p>
        </p:txBody>
      </p:sp>
      <p:sp>
        <p:nvSpPr>
          <p:cNvPr id="40" name="갈매기형 수장 39">
            <a:extLst>
              <a:ext uri="{FF2B5EF4-FFF2-40B4-BE49-F238E27FC236}">
                <a16:creationId xmlns:a16="http://schemas.microsoft.com/office/drawing/2014/main" id="{AE78DF41-8DCA-40E6-80CE-BF25B5358A78}"/>
              </a:ext>
            </a:extLst>
          </p:cNvPr>
          <p:cNvSpPr/>
          <p:nvPr/>
        </p:nvSpPr>
        <p:spPr>
          <a:xfrm>
            <a:off x="7308305" y="86841"/>
            <a:ext cx="752203" cy="296338"/>
          </a:xfrm>
          <a:prstGeom prst="chevron">
            <a:avLst>
              <a:gd name="adj" fmla="val 27608"/>
            </a:avLst>
          </a:prstGeom>
          <a:noFill/>
          <a:ln w="9525" cap="flat" cmpd="sng" algn="ctr">
            <a:solidFill>
              <a:schemeClr val="bg1"/>
            </a:solid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900" b="0" i="0" u="none" strike="noStrike" kern="0" cap="none" spc="0" normalizeH="0" baseline="0" noProof="0" dirty="0">
                <a:ln>
                  <a:noFill/>
                </a:ln>
                <a:solidFill>
                  <a:prstClr val="white"/>
                </a:solidFill>
                <a:effectLst/>
                <a:uLnTx/>
                <a:uFillTx/>
                <a:latin typeface="맑은 고딕"/>
                <a:ea typeface="맑은 고딕" panose="020B0503020000020004" pitchFamily="50" charset="-127"/>
                <a:cs typeface="+mn-cs"/>
              </a:rPr>
              <a:t>Analyze</a:t>
            </a:r>
            <a:endParaRPr kumimoji="0" lang="ko-KR" altLang="en-US" sz="900" b="0" i="0" u="none" strike="noStrike" kern="0" cap="none" spc="0" normalizeH="0" baseline="0" noProof="0" dirty="0">
              <a:ln>
                <a:noFill/>
              </a:ln>
              <a:solidFill>
                <a:prstClr val="white"/>
              </a:solidFill>
              <a:effectLst/>
              <a:uLnTx/>
              <a:uFillTx/>
              <a:latin typeface="맑은 고딕"/>
              <a:ea typeface="맑은 고딕" panose="020B0503020000020004" pitchFamily="50" charset="-127"/>
              <a:cs typeface="+mn-cs"/>
            </a:endParaRPr>
          </a:p>
        </p:txBody>
      </p:sp>
      <p:sp>
        <p:nvSpPr>
          <p:cNvPr id="41" name="갈매기형 수장 43">
            <a:extLst>
              <a:ext uri="{FF2B5EF4-FFF2-40B4-BE49-F238E27FC236}">
                <a16:creationId xmlns:a16="http://schemas.microsoft.com/office/drawing/2014/main" id="{DE812B99-239A-4916-B2BE-2424711F5D41}"/>
              </a:ext>
            </a:extLst>
          </p:cNvPr>
          <p:cNvSpPr/>
          <p:nvPr/>
        </p:nvSpPr>
        <p:spPr>
          <a:xfrm>
            <a:off x="8047434" y="86841"/>
            <a:ext cx="752203" cy="296338"/>
          </a:xfrm>
          <a:prstGeom prst="chevron">
            <a:avLst>
              <a:gd name="adj" fmla="val 27608"/>
            </a:avLst>
          </a:prstGeom>
          <a:noFill/>
          <a:ln w="19050" cap="flat" cmpd="sng" algn="ctr">
            <a:solidFill>
              <a:schemeClr val="accent6"/>
            </a:solid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rgbClr val="F79646"/>
                </a:solidFill>
                <a:effectLst/>
                <a:uLnTx/>
                <a:uFillTx/>
                <a:latin typeface="맑은 고딕"/>
                <a:ea typeface="맑은 고딕" panose="020B0503020000020004" pitchFamily="50" charset="-127"/>
                <a:cs typeface="+mn-cs"/>
              </a:rPr>
              <a:t>Improve</a:t>
            </a:r>
            <a:endParaRPr kumimoji="0" lang="ko-KR" altLang="en-US" sz="900" b="1" i="0" u="none" strike="noStrike" kern="0" cap="none" spc="0" normalizeH="0" baseline="0" noProof="0" dirty="0">
              <a:ln>
                <a:noFill/>
              </a:ln>
              <a:solidFill>
                <a:srgbClr val="F79646"/>
              </a:solidFill>
              <a:effectLst/>
              <a:uLnTx/>
              <a:uFillTx/>
              <a:latin typeface="맑은 고딕"/>
              <a:ea typeface="맑은 고딕" panose="020B0503020000020004" pitchFamily="50" charset="-127"/>
              <a:cs typeface="+mn-cs"/>
            </a:endParaRPr>
          </a:p>
        </p:txBody>
      </p:sp>
      <p:sp>
        <p:nvSpPr>
          <p:cNvPr id="50" name="직사각형 49">
            <a:extLst>
              <a:ext uri="{FF2B5EF4-FFF2-40B4-BE49-F238E27FC236}">
                <a16:creationId xmlns:a16="http://schemas.microsoft.com/office/drawing/2014/main" id="{66BEAD23-672B-49AD-A351-6D45F1DBA90E}"/>
              </a:ext>
            </a:extLst>
          </p:cNvPr>
          <p:cNvSpPr/>
          <p:nvPr/>
        </p:nvSpPr>
        <p:spPr bwMode="auto">
          <a:xfrm>
            <a:off x="5197814" y="1764602"/>
            <a:ext cx="3209842" cy="289386"/>
          </a:xfrm>
          <a:prstGeom prst="rect">
            <a:avLst/>
          </a:prstGeom>
          <a:noFill/>
          <a:ln w="3175">
            <a:noFill/>
            <a:miter lim="800000"/>
            <a:headEnd/>
            <a:tailEnd/>
          </a:ln>
          <a:effectLst/>
        </p:spPr>
        <p:txBody>
          <a:bodyPr lIns="108000" tIns="36000" rIns="108000" bIns="36000" rtlCol="0" anchor="ct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ko-KR" altLang="en-US" sz="1100" b="1" i="0" u="none" strike="noStrike" kern="0" cap="none" spc="0" normalizeH="0" baseline="0" noProof="0" dirty="0">
                <a:ln>
                  <a:noFill/>
                </a:ln>
                <a:solidFill>
                  <a:srgbClr val="000000"/>
                </a:solidFill>
                <a:effectLst/>
                <a:uLnTx/>
                <a:uFillTx/>
              </a:rPr>
              <a:t>▶ 사업수익금채권신탁 </a:t>
            </a:r>
            <a:r>
              <a:rPr kumimoji="0" lang="en-US" altLang="ko-KR" sz="1100" b="1" i="0" u="none" strike="noStrike" kern="0" cap="none" spc="0" normalizeH="0" baseline="0" noProof="0" dirty="0">
                <a:ln>
                  <a:noFill/>
                </a:ln>
                <a:solidFill>
                  <a:srgbClr val="000000"/>
                </a:solidFill>
                <a:effectLst/>
                <a:uLnTx/>
                <a:uFillTx/>
              </a:rPr>
              <a:t>: </a:t>
            </a:r>
            <a:r>
              <a:rPr kumimoji="0" lang="ko-KR" altLang="en-US" sz="1100" b="1" i="0" u="none" strike="noStrike" kern="0" cap="none" spc="0" normalizeH="0" baseline="0" noProof="0" dirty="0">
                <a:ln>
                  <a:noFill/>
                </a:ln>
                <a:solidFill>
                  <a:srgbClr val="000000"/>
                </a:solidFill>
                <a:effectLst/>
                <a:uLnTx/>
                <a:uFillTx/>
              </a:rPr>
              <a:t>시행사의 부실 대응</a:t>
            </a:r>
            <a:endParaRPr kumimoji="0" lang="en-US" altLang="ko-KR" sz="1100" b="1" i="0" u="none" strike="noStrike" kern="0" cap="none" spc="0" normalizeH="0" baseline="0" noProof="0" dirty="0">
              <a:ln>
                <a:noFill/>
              </a:ln>
              <a:solidFill>
                <a:srgbClr val="000000"/>
              </a:solidFill>
              <a:effectLst/>
              <a:uLnTx/>
              <a:uFillTx/>
            </a:endParaRPr>
          </a:p>
        </p:txBody>
      </p:sp>
      <p:cxnSp>
        <p:nvCxnSpPr>
          <p:cNvPr id="67" name="직선 연결선 66">
            <a:extLst>
              <a:ext uri="{FF2B5EF4-FFF2-40B4-BE49-F238E27FC236}">
                <a16:creationId xmlns:a16="http://schemas.microsoft.com/office/drawing/2014/main" id="{827F3FBC-4AB4-4166-A1DE-F85440A4C139}"/>
              </a:ext>
            </a:extLst>
          </p:cNvPr>
          <p:cNvCxnSpPr/>
          <p:nvPr/>
        </p:nvCxnSpPr>
        <p:spPr>
          <a:xfrm>
            <a:off x="1247672" y="3287649"/>
            <a:ext cx="2653998" cy="0"/>
          </a:xfrm>
          <a:prstGeom prst="line">
            <a:avLst/>
          </a:prstGeom>
          <a:noFill/>
          <a:ln w="9525" cap="flat" cmpd="sng" algn="ctr">
            <a:solidFill>
              <a:srgbClr val="919191"/>
            </a:solidFill>
            <a:prstDash val="sysDash"/>
          </a:ln>
          <a:effectLst/>
        </p:spPr>
      </p:cxnSp>
      <p:cxnSp>
        <p:nvCxnSpPr>
          <p:cNvPr id="68" name="직선 연결선 67">
            <a:extLst>
              <a:ext uri="{FF2B5EF4-FFF2-40B4-BE49-F238E27FC236}">
                <a16:creationId xmlns:a16="http://schemas.microsoft.com/office/drawing/2014/main" id="{A03C16F6-80CB-4204-9C96-3C24FC536E75}"/>
              </a:ext>
            </a:extLst>
          </p:cNvPr>
          <p:cNvCxnSpPr>
            <a:cxnSpLocks/>
          </p:cNvCxnSpPr>
          <p:nvPr/>
        </p:nvCxnSpPr>
        <p:spPr>
          <a:xfrm>
            <a:off x="4477734" y="1639608"/>
            <a:ext cx="0" cy="2725496"/>
          </a:xfrm>
          <a:prstGeom prst="line">
            <a:avLst/>
          </a:prstGeom>
          <a:noFill/>
          <a:ln w="3175" cap="flat" cmpd="sng" algn="ctr">
            <a:solidFill>
              <a:srgbClr val="FFFFFF">
                <a:lumMod val="50000"/>
              </a:srgbClr>
            </a:solidFill>
            <a:prstDash val="sysDash"/>
          </a:ln>
          <a:effectLst/>
        </p:spPr>
      </p:cxnSp>
      <p:sp>
        <p:nvSpPr>
          <p:cNvPr id="69" name="직사각형 68">
            <a:extLst>
              <a:ext uri="{FF2B5EF4-FFF2-40B4-BE49-F238E27FC236}">
                <a16:creationId xmlns:a16="http://schemas.microsoft.com/office/drawing/2014/main" id="{366FB3E6-03B9-4594-8D13-945EA02B0A92}"/>
              </a:ext>
            </a:extLst>
          </p:cNvPr>
          <p:cNvSpPr/>
          <p:nvPr/>
        </p:nvSpPr>
        <p:spPr bwMode="auto">
          <a:xfrm>
            <a:off x="395536" y="1754848"/>
            <a:ext cx="3578142" cy="289386"/>
          </a:xfrm>
          <a:prstGeom prst="rect">
            <a:avLst/>
          </a:prstGeom>
          <a:noFill/>
          <a:ln w="3175">
            <a:noFill/>
            <a:miter lim="800000"/>
            <a:headEnd/>
            <a:tailEnd/>
          </a:ln>
          <a:effectLst/>
        </p:spPr>
        <p:txBody>
          <a:bodyPr lIns="108000" tIns="36000" rIns="108000" bIns="36000" rtlCol="0" anchor="ct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ko-KR" altLang="en-US" sz="1100" b="1" i="0" u="none" strike="noStrike" kern="0" cap="none" spc="0" normalizeH="0" baseline="0" noProof="0" dirty="0">
                <a:ln>
                  <a:noFill/>
                </a:ln>
                <a:solidFill>
                  <a:srgbClr val="000000"/>
                </a:solidFill>
                <a:effectLst/>
                <a:uLnTx/>
                <a:uFillTx/>
              </a:rPr>
              <a:t>▶ 부가가치세환급금채권신탁 </a:t>
            </a:r>
            <a:r>
              <a:rPr kumimoji="0" lang="en-US" altLang="ko-KR" sz="1100" b="1" i="0" u="none" strike="noStrike" kern="0" cap="none" spc="0" normalizeH="0" baseline="0" noProof="0" dirty="0">
                <a:ln>
                  <a:noFill/>
                </a:ln>
                <a:solidFill>
                  <a:srgbClr val="000000"/>
                </a:solidFill>
                <a:effectLst/>
                <a:uLnTx/>
                <a:uFillTx/>
              </a:rPr>
              <a:t>: </a:t>
            </a:r>
            <a:r>
              <a:rPr kumimoji="0" lang="ko-KR" altLang="en-US" sz="1100" b="1" i="0" u="none" strike="noStrike" kern="0" cap="none" spc="0" normalizeH="0" baseline="0" noProof="0" dirty="0">
                <a:ln>
                  <a:noFill/>
                </a:ln>
                <a:solidFill>
                  <a:srgbClr val="000000"/>
                </a:solidFill>
                <a:effectLst/>
                <a:uLnTx/>
                <a:uFillTx/>
              </a:rPr>
              <a:t>시행사의 부실 대응</a:t>
            </a:r>
            <a:endParaRPr kumimoji="0" lang="en-US" altLang="ko-KR" sz="1100" b="1" i="0" u="none" strike="noStrike" kern="0" cap="none" spc="0" normalizeH="0" baseline="0" noProof="0" dirty="0">
              <a:ln>
                <a:noFill/>
              </a:ln>
              <a:solidFill>
                <a:srgbClr val="000000"/>
              </a:solidFill>
              <a:effectLst/>
              <a:uLnTx/>
              <a:uFillTx/>
            </a:endParaRPr>
          </a:p>
        </p:txBody>
      </p:sp>
      <p:sp>
        <p:nvSpPr>
          <p:cNvPr id="70" name="직사각형 69">
            <a:extLst>
              <a:ext uri="{FF2B5EF4-FFF2-40B4-BE49-F238E27FC236}">
                <a16:creationId xmlns:a16="http://schemas.microsoft.com/office/drawing/2014/main" id="{A5B19B2B-8CFE-4473-ADD9-883B53DCB54C}"/>
              </a:ext>
            </a:extLst>
          </p:cNvPr>
          <p:cNvSpPr/>
          <p:nvPr/>
        </p:nvSpPr>
        <p:spPr>
          <a:xfrm>
            <a:off x="537788" y="2091440"/>
            <a:ext cx="379797" cy="1118942"/>
          </a:xfrm>
          <a:prstGeom prst="rect">
            <a:avLst/>
          </a:prstGeom>
          <a:solidFill>
            <a:srgbClr val="FFFFFF"/>
          </a:solidFill>
          <a:ln w="9525" algn="ctr">
            <a:solidFill>
              <a:srgbClr val="FFFFFF">
                <a:lumMod val="50000"/>
              </a:srgbClr>
            </a:solidFill>
            <a:round/>
            <a:headEnd/>
            <a:tailEnd/>
          </a:ln>
          <a:effectLst/>
        </p:spPr>
        <p:txBody>
          <a:bodyPr wrap="square" lIns="72000" tIns="36000" rIns="72000" bIns="36000" anchor="ctr"/>
          <a:lstStyle/>
          <a:p>
            <a:pPr marL="0" marR="0" lvl="0" indent="0" algn="ctr" defTabSz="623888" eaLnBrk="1" fontAlgn="base" latinLnBrk="0" hangingPunct="1">
              <a:lnSpc>
                <a:spcPct val="110000"/>
              </a:lnSpc>
              <a:spcBef>
                <a:spcPts val="300"/>
              </a:spcBef>
              <a:spcAft>
                <a:spcPts val="0"/>
              </a:spcAft>
              <a:buClrTx/>
              <a:buSzTx/>
              <a:buFontTx/>
              <a:buNone/>
              <a:tabLst>
                <a:tab pos="896938" algn="l"/>
              </a:tabLst>
              <a:defRPr/>
            </a:pPr>
            <a:r>
              <a:rPr kumimoji="0" lang="ko-KR" altLang="en-US" sz="900" b="0" i="0" u="none" strike="noStrike" kern="0" cap="none" spc="0" normalizeH="0" baseline="0" noProof="0" dirty="0">
                <a:ln>
                  <a:noFill/>
                </a:ln>
                <a:solidFill>
                  <a:srgbClr val="000000"/>
                </a:solidFill>
                <a:effectLst/>
                <a:uLnTx/>
                <a:uFillTx/>
              </a:rPr>
              <a:t>프로세스</a:t>
            </a:r>
            <a:endParaRPr kumimoji="0" lang="en-US" altLang="ko-KR" sz="900" b="0" i="0" u="none" strike="noStrike" kern="0" cap="none" spc="0" normalizeH="0" baseline="0" noProof="0" dirty="0">
              <a:ln>
                <a:noFill/>
              </a:ln>
              <a:solidFill>
                <a:srgbClr val="000000"/>
              </a:solidFill>
              <a:effectLst/>
              <a:uLnTx/>
              <a:uFillTx/>
            </a:endParaRPr>
          </a:p>
        </p:txBody>
      </p:sp>
      <p:sp>
        <p:nvSpPr>
          <p:cNvPr id="72" name="타원 71">
            <a:extLst>
              <a:ext uri="{FF2B5EF4-FFF2-40B4-BE49-F238E27FC236}">
                <a16:creationId xmlns:a16="http://schemas.microsoft.com/office/drawing/2014/main" id="{C43CEAE2-B8AE-4D45-90B0-9A690E4868B1}"/>
              </a:ext>
            </a:extLst>
          </p:cNvPr>
          <p:cNvSpPr/>
          <p:nvPr/>
        </p:nvSpPr>
        <p:spPr bwMode="auto">
          <a:xfrm>
            <a:off x="2809308" y="2138321"/>
            <a:ext cx="435730" cy="435730"/>
          </a:xfrm>
          <a:prstGeom prst="ellipse">
            <a:avLst/>
          </a:prstGeom>
          <a:noFill/>
          <a:ln w="50800">
            <a:solidFill>
              <a:srgbClr val="919191"/>
            </a:solidFill>
            <a:miter lim="800000"/>
            <a:headEnd/>
            <a:tailEnd/>
          </a:ln>
          <a:effectLst/>
        </p:spPr>
        <p:txBody>
          <a:bodyPr lIns="0" tIns="36000" rIns="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800" b="1" i="0" u="none" strike="noStrike" kern="0" cap="none" spc="0" normalizeH="0" baseline="0" noProof="0" dirty="0">
                <a:ln>
                  <a:noFill/>
                </a:ln>
                <a:solidFill>
                  <a:srgbClr val="000000"/>
                </a:solidFill>
                <a:effectLst/>
                <a:uLnTx/>
                <a:uFillTx/>
              </a:rPr>
              <a:t>시행사</a:t>
            </a:r>
          </a:p>
        </p:txBody>
      </p:sp>
      <p:sp>
        <p:nvSpPr>
          <p:cNvPr id="73" name="타원 72">
            <a:extLst>
              <a:ext uri="{FF2B5EF4-FFF2-40B4-BE49-F238E27FC236}">
                <a16:creationId xmlns:a16="http://schemas.microsoft.com/office/drawing/2014/main" id="{E2248094-5CEE-4618-998F-29A74CBC1F1C}"/>
              </a:ext>
            </a:extLst>
          </p:cNvPr>
          <p:cNvSpPr/>
          <p:nvPr/>
        </p:nvSpPr>
        <p:spPr bwMode="auto">
          <a:xfrm>
            <a:off x="1192810" y="2138321"/>
            <a:ext cx="435730" cy="435730"/>
          </a:xfrm>
          <a:prstGeom prst="ellipse">
            <a:avLst/>
          </a:prstGeom>
          <a:noFill/>
          <a:ln w="50800">
            <a:solidFill>
              <a:srgbClr val="1B2E5A">
                <a:lumMod val="75000"/>
              </a:srgbClr>
            </a:solidFill>
            <a:miter lim="800000"/>
            <a:headEnd/>
            <a:tailEnd/>
          </a:ln>
          <a:effectLst/>
        </p:spPr>
        <p:txBody>
          <a:bodyPr lIns="0" tIns="36000" rIns="0" bIns="36000" rtlCol="0" anchor="ctr"/>
          <a:lstStyle/>
          <a:p>
            <a:pPr marL="0" marR="0" lvl="0" indent="0" algn="ctr" defTabSz="914400" eaLnBrk="1" fontAlgn="auto" latinLnBrk="0" hangingPunct="1">
              <a:lnSpc>
                <a:spcPts val="800"/>
              </a:lnSpc>
              <a:spcBef>
                <a:spcPct val="50000"/>
              </a:spcBef>
              <a:spcAft>
                <a:spcPts val="0"/>
              </a:spcAft>
              <a:buClrTx/>
              <a:buSzTx/>
              <a:buFontTx/>
              <a:buNone/>
              <a:tabLst/>
              <a:defRPr/>
            </a:pPr>
            <a:r>
              <a:rPr kumimoji="0" lang="ko-KR" altLang="en-US" sz="800" b="1" i="0" u="none" strike="noStrike" kern="0" cap="none" spc="0" normalizeH="0" baseline="0" noProof="0" dirty="0">
                <a:ln>
                  <a:noFill/>
                </a:ln>
                <a:solidFill>
                  <a:srgbClr val="000000"/>
                </a:solidFill>
                <a:effectLst/>
                <a:uLnTx/>
                <a:uFillTx/>
              </a:rPr>
              <a:t>국세청</a:t>
            </a:r>
            <a:endParaRPr kumimoji="0" lang="en-US" altLang="ko-KR" sz="800" b="1" i="0" u="none" strike="noStrike" kern="0" cap="none" spc="0" normalizeH="0" baseline="0" noProof="0" dirty="0">
              <a:ln>
                <a:noFill/>
              </a:ln>
              <a:solidFill>
                <a:srgbClr val="000000"/>
              </a:solidFill>
              <a:effectLst/>
              <a:uLnTx/>
              <a:uFillTx/>
            </a:endParaRPr>
          </a:p>
        </p:txBody>
      </p:sp>
      <p:cxnSp>
        <p:nvCxnSpPr>
          <p:cNvPr id="74" name="직선 화살표 연결선 73">
            <a:extLst>
              <a:ext uri="{FF2B5EF4-FFF2-40B4-BE49-F238E27FC236}">
                <a16:creationId xmlns:a16="http://schemas.microsoft.com/office/drawing/2014/main" id="{2AE01000-BF80-419A-B28C-9D0A3D7DF644}"/>
              </a:ext>
            </a:extLst>
          </p:cNvPr>
          <p:cNvCxnSpPr>
            <a:cxnSpLocks/>
            <a:stCxn id="73" idx="6"/>
            <a:endCxn id="72" idx="2"/>
          </p:cNvCxnSpPr>
          <p:nvPr/>
        </p:nvCxnSpPr>
        <p:spPr>
          <a:xfrm>
            <a:off x="1628540" y="2356186"/>
            <a:ext cx="1180768" cy="0"/>
          </a:xfrm>
          <a:prstGeom prst="straightConnector1">
            <a:avLst/>
          </a:prstGeom>
          <a:noFill/>
          <a:ln w="9525" cap="flat" cmpd="sng" algn="ctr">
            <a:solidFill>
              <a:srgbClr val="F79646">
                <a:shade val="95000"/>
                <a:satMod val="105000"/>
              </a:srgbClr>
            </a:solidFill>
            <a:prstDash val="solid"/>
            <a:headEnd type="triangle"/>
            <a:tailEnd type="oval"/>
          </a:ln>
          <a:effectLst/>
        </p:spPr>
      </p:cxnSp>
      <p:sp>
        <p:nvSpPr>
          <p:cNvPr id="76" name="TextBox 75">
            <a:extLst>
              <a:ext uri="{FF2B5EF4-FFF2-40B4-BE49-F238E27FC236}">
                <a16:creationId xmlns:a16="http://schemas.microsoft.com/office/drawing/2014/main" id="{743EE9C7-25B8-4FAE-A5DC-2A71FF6FD8D4}"/>
              </a:ext>
            </a:extLst>
          </p:cNvPr>
          <p:cNvSpPr txBox="1"/>
          <p:nvPr/>
        </p:nvSpPr>
        <p:spPr>
          <a:xfrm>
            <a:off x="1666607" y="2181515"/>
            <a:ext cx="1098626" cy="195814"/>
          </a:xfrm>
          <a:prstGeom prst="rect">
            <a:avLst/>
          </a:prstGeom>
        </p:spPr>
        <p:txBody>
          <a:bodyPr wrap="non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ko-KR" altLang="en-US" sz="800" b="1" i="0" u="none" strike="noStrike" kern="0" cap="none" spc="0" normalizeH="0" baseline="0" noProof="0" dirty="0">
                <a:ln>
                  <a:noFill/>
                </a:ln>
                <a:solidFill>
                  <a:srgbClr val="000000"/>
                </a:solidFill>
                <a:effectLst/>
                <a:uLnTx/>
                <a:uFillTx/>
              </a:rPr>
              <a:t>부가가치세환급금채권</a:t>
            </a:r>
          </a:p>
        </p:txBody>
      </p:sp>
      <p:sp>
        <p:nvSpPr>
          <p:cNvPr id="90" name="직사각형 89">
            <a:extLst>
              <a:ext uri="{FF2B5EF4-FFF2-40B4-BE49-F238E27FC236}">
                <a16:creationId xmlns:a16="http://schemas.microsoft.com/office/drawing/2014/main" id="{091F0D96-A107-447C-A0B2-8769EDE05731}"/>
              </a:ext>
            </a:extLst>
          </p:cNvPr>
          <p:cNvSpPr/>
          <p:nvPr/>
        </p:nvSpPr>
        <p:spPr>
          <a:xfrm>
            <a:off x="547644" y="3354398"/>
            <a:ext cx="379797" cy="994831"/>
          </a:xfrm>
          <a:prstGeom prst="rect">
            <a:avLst/>
          </a:prstGeom>
          <a:solidFill>
            <a:srgbClr val="FFFFFF"/>
          </a:solidFill>
          <a:ln w="9525" algn="ctr">
            <a:solidFill>
              <a:srgbClr val="FFFFFF">
                <a:lumMod val="50000"/>
              </a:srgbClr>
            </a:solidFill>
            <a:round/>
            <a:headEnd/>
            <a:tailEnd/>
          </a:ln>
          <a:effectLst/>
        </p:spPr>
        <p:txBody>
          <a:bodyPr wrap="square" lIns="72000" tIns="36000" rIns="72000" bIns="36000" anchor="ctr"/>
          <a:lstStyle/>
          <a:p>
            <a:pPr marL="0" marR="0" lvl="0" indent="0" algn="ctr" defTabSz="623888" eaLnBrk="1" fontAlgn="base" latinLnBrk="0" hangingPunct="1">
              <a:lnSpc>
                <a:spcPct val="110000"/>
              </a:lnSpc>
              <a:spcBef>
                <a:spcPts val="300"/>
              </a:spcBef>
              <a:spcAft>
                <a:spcPts val="0"/>
              </a:spcAft>
              <a:buClrTx/>
              <a:buSzTx/>
              <a:buFontTx/>
              <a:buNone/>
              <a:tabLst>
                <a:tab pos="896938" algn="l"/>
              </a:tabLst>
              <a:defRPr/>
            </a:pPr>
            <a:r>
              <a:rPr kumimoji="0" lang="ko-KR" altLang="en-US" sz="900" b="0" i="0" u="none" strike="noStrike" kern="0" cap="none" spc="0" normalizeH="0" baseline="0" noProof="0" dirty="0">
                <a:ln>
                  <a:noFill/>
                </a:ln>
                <a:solidFill>
                  <a:srgbClr val="000000"/>
                </a:solidFill>
                <a:effectLst/>
                <a:uLnTx/>
                <a:uFillTx/>
              </a:rPr>
              <a:t>기대효과</a:t>
            </a:r>
            <a:endParaRPr kumimoji="0" lang="en-US" altLang="ko-KR" sz="900" b="0" i="0" u="none" strike="noStrike" kern="0" cap="none" spc="0" normalizeH="0" baseline="0" noProof="0" dirty="0">
              <a:ln>
                <a:noFill/>
              </a:ln>
              <a:solidFill>
                <a:srgbClr val="000000"/>
              </a:solidFill>
              <a:effectLst/>
              <a:uLnTx/>
              <a:uFillTx/>
            </a:endParaRPr>
          </a:p>
        </p:txBody>
      </p:sp>
      <p:sp>
        <p:nvSpPr>
          <p:cNvPr id="91" name="TextBox 90">
            <a:extLst>
              <a:ext uri="{FF2B5EF4-FFF2-40B4-BE49-F238E27FC236}">
                <a16:creationId xmlns:a16="http://schemas.microsoft.com/office/drawing/2014/main" id="{DFE5F3B8-6527-44FC-97F7-019AFD1FAA82}"/>
              </a:ext>
            </a:extLst>
          </p:cNvPr>
          <p:cNvSpPr txBox="1"/>
          <p:nvPr/>
        </p:nvSpPr>
        <p:spPr>
          <a:xfrm>
            <a:off x="1578308" y="4041771"/>
            <a:ext cx="2012337" cy="241980"/>
          </a:xfrm>
          <a:prstGeom prst="rect">
            <a:avLst/>
          </a:prstGeom>
          <a:gradFill rotWithShape="1">
            <a:gsLst>
              <a:gs pos="0">
                <a:srgbClr val="F79646">
                  <a:tint val="50000"/>
                  <a:satMod val="300000"/>
                </a:srgbClr>
              </a:gs>
              <a:gs pos="35000">
                <a:srgbClr val="F79646">
                  <a:tint val="37000"/>
                  <a:satMod val="300000"/>
                </a:srgbClr>
              </a:gs>
              <a:gs pos="100000">
                <a:srgbClr val="F79646">
                  <a:tint val="15000"/>
                  <a:satMod val="350000"/>
                </a:srgbClr>
              </a:gs>
            </a:gsLst>
            <a:lin ang="16200000" scaled="1"/>
          </a:gradFill>
          <a:ln w="9525" cap="flat" cmpd="sng" algn="ctr">
            <a:solidFill>
              <a:srgbClr val="F79646">
                <a:shade val="95000"/>
                <a:satMod val="105000"/>
              </a:srgbClr>
            </a:solidFill>
            <a:prstDash val="solid"/>
          </a:ln>
          <a:effectLst>
            <a:outerShdw blurRad="40000" dist="20000" dir="5400000" rotWithShape="0">
              <a:srgbClr val="000000">
                <a:alpha val="38000"/>
              </a:srgbClr>
            </a:outerShdw>
          </a:effectLst>
        </p:spPr>
        <p:txBody>
          <a:bodyPr wrap="non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100" b="1" i="0" u="none" strike="noStrike" kern="0" cap="none" spc="0" normalizeH="0" baseline="0" noProof="0" dirty="0">
                <a:ln>
                  <a:noFill/>
                </a:ln>
                <a:solidFill>
                  <a:srgbClr val="000000"/>
                </a:solidFill>
                <a:effectLst/>
                <a:uLnTx/>
                <a:uFillTx/>
              </a:rPr>
              <a:t>【</a:t>
            </a:r>
            <a:r>
              <a:rPr kumimoji="0" lang="ko-KR" altLang="en-US" sz="1100" b="1" i="0" u="none" strike="noStrike" kern="0" cap="none" spc="0" normalizeH="0" baseline="0" noProof="0" dirty="0">
                <a:ln>
                  <a:noFill/>
                </a:ln>
                <a:solidFill>
                  <a:srgbClr val="000000"/>
                </a:solidFill>
                <a:effectLst/>
                <a:uLnTx/>
                <a:uFillTx/>
              </a:rPr>
              <a:t>부가가치세환급금 횡령 예방</a:t>
            </a:r>
            <a:r>
              <a:rPr kumimoji="0" lang="en-US" altLang="ko-KR" sz="1100" b="1" i="0" u="none" strike="noStrike" kern="0" cap="none" spc="0" normalizeH="0" baseline="0" noProof="0" dirty="0">
                <a:ln>
                  <a:noFill/>
                </a:ln>
                <a:solidFill>
                  <a:srgbClr val="000000"/>
                </a:solidFill>
                <a:effectLst/>
                <a:uLnTx/>
                <a:uFillTx/>
              </a:rPr>
              <a:t>】</a:t>
            </a:r>
            <a:endParaRPr kumimoji="0" lang="ko-KR" altLang="en-US" sz="1100" b="1" i="0" u="none" strike="noStrike" kern="0" cap="none" spc="0" normalizeH="0" baseline="0" noProof="0" dirty="0">
              <a:ln>
                <a:noFill/>
              </a:ln>
              <a:solidFill>
                <a:srgbClr val="000000"/>
              </a:solidFill>
              <a:effectLst/>
              <a:uLnTx/>
              <a:uFillTx/>
            </a:endParaRPr>
          </a:p>
        </p:txBody>
      </p:sp>
      <p:sp>
        <p:nvSpPr>
          <p:cNvPr id="92" name="TextBox 91">
            <a:extLst>
              <a:ext uri="{FF2B5EF4-FFF2-40B4-BE49-F238E27FC236}">
                <a16:creationId xmlns:a16="http://schemas.microsoft.com/office/drawing/2014/main" id="{51D875E9-6828-44D7-92B8-0FCF5B173C7C}"/>
              </a:ext>
            </a:extLst>
          </p:cNvPr>
          <p:cNvSpPr txBox="1"/>
          <p:nvPr/>
        </p:nvSpPr>
        <p:spPr>
          <a:xfrm>
            <a:off x="1309382" y="3338523"/>
            <a:ext cx="2241567" cy="226591"/>
          </a:xfrm>
          <a:prstGeom prst="rect">
            <a:avLst/>
          </a:prstGeom>
        </p:spPr>
        <p:txBody>
          <a:bodyPr wrap="none" lIns="36000" tIns="36000" rIns="36000" bIns="36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ko-KR" altLang="en-US" sz="1000" b="1" i="0" u="none" strike="noStrike" kern="0" cap="none" spc="0" normalizeH="0" baseline="0" noProof="0" dirty="0">
                <a:ln>
                  <a:noFill/>
                </a:ln>
                <a:solidFill>
                  <a:srgbClr val="000000"/>
                </a:solidFill>
                <a:effectLst/>
                <a:uLnTx/>
                <a:uFillTx/>
              </a:rPr>
              <a:t>시행사의 회생 </a:t>
            </a:r>
            <a:r>
              <a:rPr kumimoji="0" lang="en-US" altLang="ko-KR" sz="1000" b="1" i="0" u="none" strike="noStrike" kern="0" cap="none" spc="0" normalizeH="0" baseline="0" noProof="0" dirty="0">
                <a:ln>
                  <a:noFill/>
                </a:ln>
                <a:solidFill>
                  <a:srgbClr val="000000"/>
                </a:solidFill>
                <a:effectLst/>
                <a:uLnTx/>
                <a:uFillTx/>
              </a:rPr>
              <a:t>/ </a:t>
            </a:r>
            <a:r>
              <a:rPr kumimoji="0" lang="ko-KR" altLang="en-US" sz="1000" b="1" i="0" u="none" strike="noStrike" kern="0" cap="none" spc="0" normalizeH="0" baseline="0" noProof="0" dirty="0">
                <a:ln>
                  <a:noFill/>
                </a:ln>
                <a:solidFill>
                  <a:srgbClr val="000000"/>
                </a:solidFill>
                <a:effectLst/>
                <a:uLnTx/>
                <a:uFillTx/>
              </a:rPr>
              <a:t>채권 </a:t>
            </a:r>
            <a:r>
              <a:rPr kumimoji="0" lang="en-US" altLang="ko-KR" sz="1000" b="1" i="0" u="none" strike="noStrike" kern="0" cap="none" spc="0" normalizeH="0" baseline="0" noProof="0" dirty="0">
                <a:ln>
                  <a:noFill/>
                </a:ln>
                <a:solidFill>
                  <a:srgbClr val="000000"/>
                </a:solidFill>
                <a:effectLst/>
                <a:uLnTx/>
                <a:uFillTx/>
              </a:rPr>
              <a:t>(</a:t>
            </a:r>
            <a:r>
              <a:rPr kumimoji="0" lang="ko-KR" altLang="en-US" sz="1000" b="1" i="0" u="none" strike="noStrike" kern="0" cap="none" spc="0" normalizeH="0" baseline="0" noProof="0" dirty="0">
                <a:ln>
                  <a:noFill/>
                </a:ln>
                <a:solidFill>
                  <a:srgbClr val="000000"/>
                </a:solidFill>
                <a:effectLst/>
                <a:uLnTx/>
                <a:uFillTx/>
              </a:rPr>
              <a:t>가</a:t>
            </a:r>
            <a:r>
              <a:rPr kumimoji="0" lang="en-US" altLang="ko-KR" sz="1000" b="1" i="0" u="none" strike="noStrike" kern="0" cap="none" spc="0" normalizeH="0" baseline="0" noProof="0" dirty="0">
                <a:ln>
                  <a:noFill/>
                </a:ln>
                <a:solidFill>
                  <a:srgbClr val="000000"/>
                </a:solidFill>
                <a:effectLst/>
                <a:uLnTx/>
                <a:uFillTx/>
              </a:rPr>
              <a:t>)</a:t>
            </a:r>
            <a:r>
              <a:rPr kumimoji="0" lang="ko-KR" altLang="en-US" sz="1000" b="1" i="0" u="none" strike="noStrike" kern="0" cap="none" spc="0" normalizeH="0" baseline="0" noProof="0" dirty="0">
                <a:ln>
                  <a:noFill/>
                </a:ln>
                <a:solidFill>
                  <a:srgbClr val="000000"/>
                </a:solidFill>
                <a:effectLst/>
                <a:uLnTx/>
                <a:uFillTx/>
              </a:rPr>
              <a:t>압류 발생시</a:t>
            </a:r>
          </a:p>
        </p:txBody>
      </p:sp>
      <p:sp>
        <p:nvSpPr>
          <p:cNvPr id="94" name="TextBox 93">
            <a:extLst>
              <a:ext uri="{FF2B5EF4-FFF2-40B4-BE49-F238E27FC236}">
                <a16:creationId xmlns:a16="http://schemas.microsoft.com/office/drawing/2014/main" id="{4636CA38-5308-41DD-8B95-C37D8AD9A4E1}"/>
              </a:ext>
            </a:extLst>
          </p:cNvPr>
          <p:cNvSpPr txBox="1"/>
          <p:nvPr/>
        </p:nvSpPr>
        <p:spPr>
          <a:xfrm>
            <a:off x="1316218" y="3565114"/>
            <a:ext cx="2259199" cy="226591"/>
          </a:xfrm>
          <a:prstGeom prst="rect">
            <a:avLst/>
          </a:prstGeom>
        </p:spPr>
        <p:txBody>
          <a:bodyPr wrap="none" lIns="36000" tIns="36000" rIns="36000" bIns="36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ko-KR" altLang="en-US" sz="1000" b="1" i="0" u="none" strike="noStrike" kern="0" cap="none" spc="0" normalizeH="0" baseline="0" noProof="0" dirty="0">
                <a:ln>
                  <a:noFill/>
                </a:ln>
                <a:solidFill>
                  <a:srgbClr val="000000"/>
                </a:solidFill>
                <a:effectLst/>
                <a:uLnTx/>
                <a:uFillTx/>
              </a:rPr>
              <a:t>국세청이 채권신탁계좌에 수익금 지급</a:t>
            </a:r>
          </a:p>
        </p:txBody>
      </p:sp>
      <p:sp>
        <p:nvSpPr>
          <p:cNvPr id="95" name="TextBox 94">
            <a:extLst>
              <a:ext uri="{FF2B5EF4-FFF2-40B4-BE49-F238E27FC236}">
                <a16:creationId xmlns:a16="http://schemas.microsoft.com/office/drawing/2014/main" id="{1E95CD9D-338B-48A6-8C77-CA24108BCBF4}"/>
              </a:ext>
            </a:extLst>
          </p:cNvPr>
          <p:cNvSpPr txBox="1"/>
          <p:nvPr/>
        </p:nvSpPr>
        <p:spPr>
          <a:xfrm>
            <a:off x="2471182" y="3750360"/>
            <a:ext cx="226591" cy="257369"/>
          </a:xfrm>
          <a:prstGeom prst="rect">
            <a:avLst/>
          </a:prstGeom>
        </p:spPr>
        <p:txBody>
          <a:bodyPr wrap="non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ko-KR" altLang="en-US" sz="1200" b="0" i="0" u="none" strike="noStrike" kern="0" cap="none" spc="0" normalizeH="0" baseline="0" noProof="0" dirty="0">
                <a:ln>
                  <a:noFill/>
                </a:ln>
                <a:solidFill>
                  <a:srgbClr val="000000"/>
                </a:solidFill>
                <a:effectLst/>
                <a:uLnTx/>
                <a:uFillTx/>
              </a:rPr>
              <a:t>▼</a:t>
            </a:r>
          </a:p>
        </p:txBody>
      </p:sp>
      <p:sp>
        <p:nvSpPr>
          <p:cNvPr id="96" name="타원 95">
            <a:extLst>
              <a:ext uri="{FF2B5EF4-FFF2-40B4-BE49-F238E27FC236}">
                <a16:creationId xmlns:a16="http://schemas.microsoft.com/office/drawing/2014/main" id="{A671B100-C3D4-43C9-BC8B-7B41D5C21457}"/>
              </a:ext>
            </a:extLst>
          </p:cNvPr>
          <p:cNvSpPr/>
          <p:nvPr/>
        </p:nvSpPr>
        <p:spPr bwMode="auto">
          <a:xfrm>
            <a:off x="1988559" y="2783593"/>
            <a:ext cx="435730" cy="435730"/>
          </a:xfrm>
          <a:prstGeom prst="ellipse">
            <a:avLst/>
          </a:prstGeom>
          <a:solidFill>
            <a:sysClr val="window" lastClr="FFFFFF"/>
          </a:solidFill>
          <a:ln w="25400" cap="flat" cmpd="sng" algn="ctr">
            <a:solidFill>
              <a:srgbClr val="9BBB59"/>
            </a:solidFill>
            <a:prstDash val="solid"/>
            <a:headEnd/>
            <a:tailEnd/>
          </a:ln>
          <a:effectLst/>
        </p:spPr>
        <p:txBody>
          <a:bodyPr lIns="0" tIns="36000" rIns="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800" b="1" i="0" u="none" strike="noStrike" kern="0" cap="none" spc="0" normalizeH="0" baseline="0" noProof="0" dirty="0">
                <a:ln>
                  <a:noFill/>
                </a:ln>
                <a:solidFill>
                  <a:srgbClr val="000000"/>
                </a:solidFill>
                <a:effectLst/>
                <a:uLnTx/>
                <a:uFillTx/>
              </a:rPr>
              <a:t>채권</a:t>
            </a:r>
            <a:br>
              <a:rPr kumimoji="0" lang="en-US" altLang="ko-KR" sz="800" b="1" i="0" u="none" strike="noStrike" kern="0" cap="none" spc="0" normalizeH="0" baseline="0" noProof="0" dirty="0">
                <a:ln>
                  <a:noFill/>
                </a:ln>
                <a:solidFill>
                  <a:srgbClr val="000000"/>
                </a:solidFill>
                <a:effectLst/>
                <a:uLnTx/>
                <a:uFillTx/>
              </a:rPr>
            </a:br>
            <a:r>
              <a:rPr kumimoji="0" lang="ko-KR" altLang="en-US" sz="800" b="1" i="0" u="none" strike="noStrike" kern="0" cap="none" spc="0" normalizeH="0" baseline="0" noProof="0" dirty="0" err="1">
                <a:ln>
                  <a:noFill/>
                </a:ln>
                <a:solidFill>
                  <a:srgbClr val="000000"/>
                </a:solidFill>
                <a:effectLst/>
                <a:uLnTx/>
                <a:uFillTx/>
              </a:rPr>
              <a:t>신탁사</a:t>
            </a:r>
            <a:endParaRPr kumimoji="0" lang="ko-KR" altLang="en-US" sz="800" b="1" i="0" u="none" strike="noStrike" kern="0" cap="none" spc="0" normalizeH="0" baseline="0" noProof="0" dirty="0">
              <a:ln>
                <a:noFill/>
              </a:ln>
              <a:solidFill>
                <a:srgbClr val="000000"/>
              </a:solidFill>
              <a:effectLst/>
              <a:uLnTx/>
              <a:uFillTx/>
            </a:endParaRPr>
          </a:p>
        </p:txBody>
      </p:sp>
      <p:cxnSp>
        <p:nvCxnSpPr>
          <p:cNvPr id="97" name="직선 화살표 연결선 96">
            <a:extLst>
              <a:ext uri="{FF2B5EF4-FFF2-40B4-BE49-F238E27FC236}">
                <a16:creationId xmlns:a16="http://schemas.microsoft.com/office/drawing/2014/main" id="{049032BB-9E69-4B46-896A-963C7B10A1C3}"/>
              </a:ext>
            </a:extLst>
          </p:cNvPr>
          <p:cNvCxnSpPr>
            <a:cxnSpLocks/>
            <a:stCxn id="96" idx="6"/>
            <a:endCxn id="72" idx="3"/>
          </p:cNvCxnSpPr>
          <p:nvPr/>
        </p:nvCxnSpPr>
        <p:spPr>
          <a:xfrm flipV="1">
            <a:off x="2424289" y="2510240"/>
            <a:ext cx="448830" cy="491218"/>
          </a:xfrm>
          <a:prstGeom prst="straightConnector1">
            <a:avLst/>
          </a:prstGeom>
          <a:noFill/>
          <a:ln w="9525" cap="flat" cmpd="sng" algn="ctr">
            <a:solidFill>
              <a:srgbClr val="F79646">
                <a:shade val="95000"/>
                <a:satMod val="105000"/>
              </a:srgbClr>
            </a:solidFill>
            <a:prstDash val="solid"/>
            <a:headEnd type="triangle"/>
            <a:tailEnd type="oval"/>
          </a:ln>
          <a:effectLst/>
        </p:spPr>
      </p:cxnSp>
      <p:sp>
        <p:nvSpPr>
          <p:cNvPr id="103" name="TextBox 102">
            <a:extLst>
              <a:ext uri="{FF2B5EF4-FFF2-40B4-BE49-F238E27FC236}">
                <a16:creationId xmlns:a16="http://schemas.microsoft.com/office/drawing/2014/main" id="{4D4108F9-AB85-4CAF-9918-2F69544E98BD}"/>
              </a:ext>
            </a:extLst>
          </p:cNvPr>
          <p:cNvSpPr txBox="1"/>
          <p:nvPr/>
        </p:nvSpPr>
        <p:spPr>
          <a:xfrm rot="18641528">
            <a:off x="2525386" y="2695040"/>
            <a:ext cx="523147" cy="211203"/>
          </a:xfrm>
          <a:prstGeom prst="rect">
            <a:avLst/>
          </a:prstGeom>
        </p:spPr>
        <p:txBody>
          <a:bodyPr wrap="non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ko-KR" altLang="en-US" sz="800" b="1" i="0" u="none" strike="noStrike" kern="0" cap="none" spc="0" normalizeH="0" baseline="0" noProof="0" dirty="0">
                <a:ln>
                  <a:noFill/>
                </a:ln>
                <a:solidFill>
                  <a:srgbClr val="000000"/>
                </a:solidFill>
                <a:effectLst/>
                <a:uLnTx/>
                <a:uFillTx/>
              </a:rPr>
              <a:t>채권신탁</a:t>
            </a:r>
            <a:r>
              <a:rPr kumimoji="0" lang="ko-KR" altLang="en-US" sz="900" b="1" i="0" u="none" strike="noStrike" kern="0" cap="none" spc="0" normalizeH="0" baseline="0" noProof="0" dirty="0">
                <a:ln>
                  <a:noFill/>
                </a:ln>
                <a:solidFill>
                  <a:srgbClr val="000000"/>
                </a:solidFill>
                <a:effectLst/>
                <a:uLnTx/>
                <a:uFillTx/>
              </a:rPr>
              <a:t> </a:t>
            </a:r>
          </a:p>
        </p:txBody>
      </p:sp>
      <p:sp>
        <p:nvSpPr>
          <p:cNvPr id="104" name="직사각형 103">
            <a:extLst>
              <a:ext uri="{FF2B5EF4-FFF2-40B4-BE49-F238E27FC236}">
                <a16:creationId xmlns:a16="http://schemas.microsoft.com/office/drawing/2014/main" id="{53A36980-1980-4BE1-B17C-5161A5B93CAD}"/>
              </a:ext>
            </a:extLst>
          </p:cNvPr>
          <p:cNvSpPr/>
          <p:nvPr/>
        </p:nvSpPr>
        <p:spPr>
          <a:xfrm>
            <a:off x="5369645" y="2107314"/>
            <a:ext cx="379797" cy="1103068"/>
          </a:xfrm>
          <a:prstGeom prst="rect">
            <a:avLst/>
          </a:prstGeom>
          <a:solidFill>
            <a:srgbClr val="FFFFFF"/>
          </a:solidFill>
          <a:ln w="9525" algn="ctr">
            <a:solidFill>
              <a:srgbClr val="FFFFFF">
                <a:lumMod val="50000"/>
              </a:srgbClr>
            </a:solidFill>
            <a:round/>
            <a:headEnd/>
            <a:tailEnd/>
          </a:ln>
          <a:effectLst/>
        </p:spPr>
        <p:txBody>
          <a:bodyPr wrap="square" lIns="72000" tIns="36000" rIns="72000" bIns="36000" anchor="ctr"/>
          <a:lstStyle/>
          <a:p>
            <a:pPr marL="0" marR="0" lvl="0" indent="0" algn="ctr" defTabSz="623888" eaLnBrk="1" fontAlgn="base" latinLnBrk="0" hangingPunct="1">
              <a:lnSpc>
                <a:spcPct val="110000"/>
              </a:lnSpc>
              <a:spcBef>
                <a:spcPts val="300"/>
              </a:spcBef>
              <a:spcAft>
                <a:spcPts val="0"/>
              </a:spcAft>
              <a:buClrTx/>
              <a:buSzTx/>
              <a:buFontTx/>
              <a:buNone/>
              <a:tabLst>
                <a:tab pos="896938" algn="l"/>
              </a:tabLst>
              <a:defRPr/>
            </a:pPr>
            <a:r>
              <a:rPr kumimoji="0" lang="ko-KR" altLang="en-US" sz="900" b="0" i="0" u="none" strike="noStrike" kern="0" cap="none" spc="0" normalizeH="0" baseline="0" noProof="0" dirty="0">
                <a:ln>
                  <a:noFill/>
                </a:ln>
                <a:solidFill>
                  <a:srgbClr val="000000"/>
                </a:solidFill>
                <a:effectLst/>
                <a:uLnTx/>
                <a:uFillTx/>
              </a:rPr>
              <a:t>프로세스</a:t>
            </a:r>
            <a:endParaRPr kumimoji="0" lang="en-US" altLang="ko-KR" sz="900" b="0" i="0" u="none" strike="noStrike" kern="0" cap="none" spc="0" normalizeH="0" baseline="0" noProof="0" dirty="0">
              <a:ln>
                <a:noFill/>
              </a:ln>
              <a:solidFill>
                <a:srgbClr val="000000"/>
              </a:solidFill>
              <a:effectLst/>
              <a:uLnTx/>
              <a:uFillTx/>
            </a:endParaRPr>
          </a:p>
        </p:txBody>
      </p:sp>
      <p:sp>
        <p:nvSpPr>
          <p:cNvPr id="105" name="직사각형 104">
            <a:extLst>
              <a:ext uri="{FF2B5EF4-FFF2-40B4-BE49-F238E27FC236}">
                <a16:creationId xmlns:a16="http://schemas.microsoft.com/office/drawing/2014/main" id="{66FBF644-FB89-4AD4-A56B-8FCF067F7468}"/>
              </a:ext>
            </a:extLst>
          </p:cNvPr>
          <p:cNvSpPr/>
          <p:nvPr/>
        </p:nvSpPr>
        <p:spPr>
          <a:xfrm>
            <a:off x="5379501" y="3354398"/>
            <a:ext cx="379797" cy="1010706"/>
          </a:xfrm>
          <a:prstGeom prst="rect">
            <a:avLst/>
          </a:prstGeom>
          <a:solidFill>
            <a:srgbClr val="FFFFFF"/>
          </a:solidFill>
          <a:ln w="9525" algn="ctr">
            <a:solidFill>
              <a:srgbClr val="FFFFFF">
                <a:lumMod val="50000"/>
              </a:srgbClr>
            </a:solidFill>
            <a:round/>
            <a:headEnd/>
            <a:tailEnd/>
          </a:ln>
          <a:effectLst/>
        </p:spPr>
        <p:txBody>
          <a:bodyPr wrap="square" lIns="72000" tIns="36000" rIns="72000" bIns="36000" anchor="ctr"/>
          <a:lstStyle/>
          <a:p>
            <a:pPr marL="0" marR="0" lvl="0" indent="0" algn="ctr" defTabSz="623888" eaLnBrk="1" fontAlgn="base" latinLnBrk="0" hangingPunct="1">
              <a:lnSpc>
                <a:spcPct val="110000"/>
              </a:lnSpc>
              <a:spcBef>
                <a:spcPts val="300"/>
              </a:spcBef>
              <a:spcAft>
                <a:spcPts val="0"/>
              </a:spcAft>
              <a:buClrTx/>
              <a:buSzTx/>
              <a:buFontTx/>
              <a:buNone/>
              <a:tabLst>
                <a:tab pos="896938" algn="l"/>
              </a:tabLst>
              <a:defRPr/>
            </a:pPr>
            <a:r>
              <a:rPr kumimoji="0" lang="ko-KR" altLang="en-US" sz="900" b="0" i="0" u="none" strike="noStrike" kern="0" cap="none" spc="0" normalizeH="0" baseline="0" noProof="0" dirty="0">
                <a:ln>
                  <a:noFill/>
                </a:ln>
                <a:solidFill>
                  <a:srgbClr val="000000"/>
                </a:solidFill>
                <a:effectLst/>
                <a:uLnTx/>
                <a:uFillTx/>
              </a:rPr>
              <a:t>기대효과</a:t>
            </a:r>
            <a:endParaRPr kumimoji="0" lang="en-US" altLang="ko-KR" sz="900" b="0" i="0" u="none" strike="noStrike" kern="0" cap="none" spc="0" normalizeH="0" baseline="0" noProof="0" dirty="0">
              <a:ln>
                <a:noFill/>
              </a:ln>
              <a:solidFill>
                <a:srgbClr val="000000"/>
              </a:solidFill>
              <a:effectLst/>
              <a:uLnTx/>
              <a:uFillTx/>
            </a:endParaRPr>
          </a:p>
        </p:txBody>
      </p:sp>
      <p:sp>
        <p:nvSpPr>
          <p:cNvPr id="106" name="TextBox 105">
            <a:extLst>
              <a:ext uri="{FF2B5EF4-FFF2-40B4-BE49-F238E27FC236}">
                <a16:creationId xmlns:a16="http://schemas.microsoft.com/office/drawing/2014/main" id="{7EF70CC1-6C91-431A-AE7D-FA92B088AA49}"/>
              </a:ext>
            </a:extLst>
          </p:cNvPr>
          <p:cNvSpPr txBox="1"/>
          <p:nvPr/>
        </p:nvSpPr>
        <p:spPr>
          <a:xfrm>
            <a:off x="6210608" y="4057646"/>
            <a:ext cx="2252787" cy="241980"/>
          </a:xfrm>
          <a:prstGeom prst="rect">
            <a:avLst/>
          </a:prstGeom>
          <a:gradFill rotWithShape="1">
            <a:gsLst>
              <a:gs pos="0">
                <a:srgbClr val="F79646">
                  <a:tint val="50000"/>
                  <a:satMod val="300000"/>
                </a:srgbClr>
              </a:gs>
              <a:gs pos="35000">
                <a:srgbClr val="F79646">
                  <a:tint val="37000"/>
                  <a:satMod val="300000"/>
                </a:srgbClr>
              </a:gs>
              <a:gs pos="100000">
                <a:srgbClr val="F79646">
                  <a:tint val="15000"/>
                  <a:satMod val="350000"/>
                </a:srgbClr>
              </a:gs>
            </a:gsLst>
            <a:lin ang="16200000" scaled="1"/>
          </a:gradFill>
          <a:ln w="9525" cap="flat" cmpd="sng" algn="ctr">
            <a:solidFill>
              <a:srgbClr val="F79646">
                <a:shade val="95000"/>
                <a:satMod val="105000"/>
              </a:srgbClr>
            </a:solidFill>
            <a:prstDash val="solid"/>
          </a:ln>
          <a:effectLst>
            <a:outerShdw blurRad="40000" dist="20000" dir="5400000" rotWithShape="0">
              <a:srgbClr val="000000">
                <a:alpha val="38000"/>
              </a:srgbClr>
            </a:outerShdw>
          </a:effectLst>
        </p:spPr>
        <p:txBody>
          <a:bodyPr wrap="non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100" b="1" i="0" u="none" strike="noStrike" kern="0" cap="none" spc="0" normalizeH="0" baseline="0" noProof="0" dirty="0">
                <a:ln>
                  <a:noFill/>
                </a:ln>
                <a:solidFill>
                  <a:srgbClr val="000000"/>
                </a:solidFill>
                <a:effectLst/>
                <a:uLnTx/>
                <a:uFillTx/>
              </a:rPr>
              <a:t>【</a:t>
            </a:r>
            <a:r>
              <a:rPr kumimoji="0" lang="ko-KR" altLang="en-US" sz="1100" b="1" i="0" u="none" strike="noStrike" kern="0" cap="none" spc="0" normalizeH="0" baseline="0" noProof="0" dirty="0">
                <a:ln>
                  <a:noFill/>
                </a:ln>
                <a:solidFill>
                  <a:srgbClr val="000000"/>
                </a:solidFill>
                <a:effectLst/>
                <a:uLnTx/>
                <a:uFillTx/>
              </a:rPr>
              <a:t>시행사의 제반 부담금 납부 담보</a:t>
            </a:r>
            <a:r>
              <a:rPr kumimoji="0" lang="en-US" altLang="ko-KR" sz="1100" b="1" i="0" u="none" strike="noStrike" kern="0" cap="none" spc="0" normalizeH="0" baseline="0" noProof="0" dirty="0">
                <a:ln>
                  <a:noFill/>
                </a:ln>
                <a:solidFill>
                  <a:srgbClr val="000000"/>
                </a:solidFill>
                <a:effectLst/>
                <a:uLnTx/>
                <a:uFillTx/>
              </a:rPr>
              <a:t>】</a:t>
            </a:r>
            <a:endParaRPr kumimoji="0" lang="ko-KR" altLang="en-US" sz="1100" b="1" i="0" u="none" strike="noStrike" kern="0" cap="none" spc="0" normalizeH="0" baseline="0" noProof="0" dirty="0">
              <a:ln>
                <a:noFill/>
              </a:ln>
              <a:solidFill>
                <a:srgbClr val="000000"/>
              </a:solidFill>
              <a:effectLst/>
              <a:uLnTx/>
              <a:uFillTx/>
            </a:endParaRPr>
          </a:p>
        </p:txBody>
      </p:sp>
      <p:sp>
        <p:nvSpPr>
          <p:cNvPr id="107" name="TextBox 106">
            <a:extLst>
              <a:ext uri="{FF2B5EF4-FFF2-40B4-BE49-F238E27FC236}">
                <a16:creationId xmlns:a16="http://schemas.microsoft.com/office/drawing/2014/main" id="{D8C49D57-C8B7-4658-91A9-EE80F1E512E5}"/>
              </a:ext>
            </a:extLst>
          </p:cNvPr>
          <p:cNvSpPr txBox="1"/>
          <p:nvPr/>
        </p:nvSpPr>
        <p:spPr>
          <a:xfrm>
            <a:off x="6061910" y="3354398"/>
            <a:ext cx="2241567" cy="226591"/>
          </a:xfrm>
          <a:prstGeom prst="rect">
            <a:avLst/>
          </a:prstGeom>
        </p:spPr>
        <p:txBody>
          <a:bodyPr wrap="none" lIns="36000" tIns="36000" rIns="36000" bIns="36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ko-KR" altLang="en-US" sz="1000" b="1" i="0" u="none" strike="noStrike" kern="0" cap="none" spc="0" normalizeH="0" baseline="0" noProof="0" dirty="0">
                <a:ln>
                  <a:noFill/>
                </a:ln>
                <a:solidFill>
                  <a:srgbClr val="000000"/>
                </a:solidFill>
                <a:effectLst/>
                <a:uLnTx/>
                <a:uFillTx/>
              </a:rPr>
              <a:t>시행사의 회생 </a:t>
            </a:r>
            <a:r>
              <a:rPr kumimoji="0" lang="en-US" altLang="ko-KR" sz="1000" b="1" i="0" u="none" strike="noStrike" kern="0" cap="none" spc="0" normalizeH="0" baseline="0" noProof="0" dirty="0">
                <a:ln>
                  <a:noFill/>
                </a:ln>
                <a:solidFill>
                  <a:srgbClr val="000000"/>
                </a:solidFill>
                <a:effectLst/>
                <a:uLnTx/>
                <a:uFillTx/>
              </a:rPr>
              <a:t>/ </a:t>
            </a:r>
            <a:r>
              <a:rPr kumimoji="0" lang="ko-KR" altLang="en-US" sz="1000" b="1" i="0" u="none" strike="noStrike" kern="0" cap="none" spc="0" normalizeH="0" baseline="0" noProof="0" dirty="0">
                <a:ln>
                  <a:noFill/>
                </a:ln>
                <a:solidFill>
                  <a:srgbClr val="000000"/>
                </a:solidFill>
                <a:effectLst/>
                <a:uLnTx/>
                <a:uFillTx/>
              </a:rPr>
              <a:t>채권 </a:t>
            </a:r>
            <a:r>
              <a:rPr kumimoji="0" lang="en-US" altLang="ko-KR" sz="1000" b="1" i="0" u="none" strike="noStrike" kern="0" cap="none" spc="0" normalizeH="0" baseline="0" noProof="0" dirty="0">
                <a:ln>
                  <a:noFill/>
                </a:ln>
                <a:solidFill>
                  <a:srgbClr val="000000"/>
                </a:solidFill>
                <a:effectLst/>
                <a:uLnTx/>
                <a:uFillTx/>
              </a:rPr>
              <a:t>(</a:t>
            </a:r>
            <a:r>
              <a:rPr kumimoji="0" lang="ko-KR" altLang="en-US" sz="1000" b="1" i="0" u="none" strike="noStrike" kern="0" cap="none" spc="0" normalizeH="0" baseline="0" noProof="0" dirty="0">
                <a:ln>
                  <a:noFill/>
                </a:ln>
                <a:solidFill>
                  <a:srgbClr val="000000"/>
                </a:solidFill>
                <a:effectLst/>
                <a:uLnTx/>
                <a:uFillTx/>
              </a:rPr>
              <a:t>가</a:t>
            </a:r>
            <a:r>
              <a:rPr kumimoji="0" lang="en-US" altLang="ko-KR" sz="1000" b="1" i="0" u="none" strike="noStrike" kern="0" cap="none" spc="0" normalizeH="0" baseline="0" noProof="0" dirty="0">
                <a:ln>
                  <a:noFill/>
                </a:ln>
                <a:solidFill>
                  <a:srgbClr val="000000"/>
                </a:solidFill>
                <a:effectLst/>
                <a:uLnTx/>
                <a:uFillTx/>
              </a:rPr>
              <a:t>)</a:t>
            </a:r>
            <a:r>
              <a:rPr kumimoji="0" lang="ko-KR" altLang="en-US" sz="1000" b="1" i="0" u="none" strike="noStrike" kern="0" cap="none" spc="0" normalizeH="0" baseline="0" noProof="0" dirty="0">
                <a:ln>
                  <a:noFill/>
                </a:ln>
                <a:solidFill>
                  <a:srgbClr val="000000"/>
                </a:solidFill>
                <a:effectLst/>
                <a:uLnTx/>
                <a:uFillTx/>
              </a:rPr>
              <a:t>압류 발생시</a:t>
            </a:r>
          </a:p>
        </p:txBody>
      </p:sp>
      <p:sp>
        <p:nvSpPr>
          <p:cNvPr id="108" name="TextBox 107">
            <a:extLst>
              <a:ext uri="{FF2B5EF4-FFF2-40B4-BE49-F238E27FC236}">
                <a16:creationId xmlns:a16="http://schemas.microsoft.com/office/drawing/2014/main" id="{1F59689E-42F2-4B2B-96E2-819766DF1152}"/>
              </a:ext>
            </a:extLst>
          </p:cNvPr>
          <p:cNvSpPr txBox="1"/>
          <p:nvPr/>
        </p:nvSpPr>
        <p:spPr>
          <a:xfrm>
            <a:off x="6068746" y="3580989"/>
            <a:ext cx="2688804" cy="226591"/>
          </a:xfrm>
          <a:prstGeom prst="rect">
            <a:avLst/>
          </a:prstGeom>
        </p:spPr>
        <p:txBody>
          <a:bodyPr wrap="none" lIns="36000" tIns="36000" rIns="36000" bIns="36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ko-KR" altLang="en-US" sz="1000" b="1" i="0" u="none" strike="noStrike" kern="0" cap="none" spc="0" normalizeH="0" baseline="0" noProof="0" dirty="0">
                <a:ln>
                  <a:noFill/>
                </a:ln>
                <a:solidFill>
                  <a:srgbClr val="000000"/>
                </a:solidFill>
                <a:effectLst/>
                <a:uLnTx/>
                <a:uFillTx/>
              </a:rPr>
              <a:t>부동산신탁사가 신탁계좌를 </a:t>
            </a:r>
            <a:r>
              <a:rPr kumimoji="0" lang="ko-KR" altLang="en-US" sz="1000" b="1" i="0" u="none" strike="noStrike" kern="0" cap="none" spc="0" normalizeH="0" baseline="0" noProof="0" dirty="0" err="1">
                <a:ln>
                  <a:noFill/>
                </a:ln>
                <a:solidFill>
                  <a:srgbClr val="000000"/>
                </a:solidFill>
                <a:effectLst/>
                <a:uLnTx/>
                <a:uFillTx/>
              </a:rPr>
              <a:t>톻해</a:t>
            </a:r>
            <a:r>
              <a:rPr kumimoji="0" lang="ko-KR" altLang="en-US" sz="1000" b="1" i="0" u="none" strike="noStrike" kern="0" cap="none" spc="0" normalizeH="0" baseline="0" noProof="0" dirty="0">
                <a:ln>
                  <a:noFill/>
                </a:ln>
                <a:solidFill>
                  <a:srgbClr val="000000"/>
                </a:solidFill>
                <a:effectLst/>
                <a:uLnTx/>
                <a:uFillTx/>
              </a:rPr>
              <a:t> 부담금 납부</a:t>
            </a:r>
          </a:p>
        </p:txBody>
      </p:sp>
      <p:sp>
        <p:nvSpPr>
          <p:cNvPr id="109" name="TextBox 108">
            <a:extLst>
              <a:ext uri="{FF2B5EF4-FFF2-40B4-BE49-F238E27FC236}">
                <a16:creationId xmlns:a16="http://schemas.microsoft.com/office/drawing/2014/main" id="{E6B5F428-1C43-43EF-AB17-77867B47063F}"/>
              </a:ext>
            </a:extLst>
          </p:cNvPr>
          <p:cNvSpPr txBox="1"/>
          <p:nvPr/>
        </p:nvSpPr>
        <p:spPr>
          <a:xfrm>
            <a:off x="7223710" y="3766235"/>
            <a:ext cx="226591" cy="257369"/>
          </a:xfrm>
          <a:prstGeom prst="rect">
            <a:avLst/>
          </a:prstGeom>
        </p:spPr>
        <p:txBody>
          <a:bodyPr wrap="non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ko-KR" altLang="en-US" sz="1200" b="0" i="0" u="none" strike="noStrike" kern="0" cap="none" spc="0" normalizeH="0" baseline="0" noProof="0" dirty="0">
                <a:ln>
                  <a:noFill/>
                </a:ln>
                <a:solidFill>
                  <a:srgbClr val="000000"/>
                </a:solidFill>
                <a:effectLst/>
                <a:uLnTx/>
                <a:uFillTx/>
              </a:rPr>
              <a:t>▼</a:t>
            </a:r>
          </a:p>
        </p:txBody>
      </p:sp>
      <p:sp>
        <p:nvSpPr>
          <p:cNvPr id="110" name="타원 109">
            <a:extLst>
              <a:ext uri="{FF2B5EF4-FFF2-40B4-BE49-F238E27FC236}">
                <a16:creationId xmlns:a16="http://schemas.microsoft.com/office/drawing/2014/main" id="{D9F8A3A0-F2D5-4463-9EA2-EBF5CB959DA7}"/>
              </a:ext>
            </a:extLst>
          </p:cNvPr>
          <p:cNvSpPr/>
          <p:nvPr/>
        </p:nvSpPr>
        <p:spPr bwMode="auto">
          <a:xfrm>
            <a:off x="3591121" y="2755849"/>
            <a:ext cx="435730" cy="435730"/>
          </a:xfrm>
          <a:prstGeom prst="ellipse">
            <a:avLst/>
          </a:prstGeom>
          <a:solidFill>
            <a:srgbClr val="F79646"/>
          </a:solidFill>
          <a:ln w="38100" cap="flat" cmpd="sng" algn="ctr">
            <a:solidFill>
              <a:sysClr val="window" lastClr="FFFFFF"/>
            </a:solidFill>
            <a:prstDash val="solid"/>
            <a:headEnd/>
            <a:tailEnd/>
          </a:ln>
          <a:effectLst>
            <a:outerShdw blurRad="40000" dist="20000" dir="5400000" rotWithShape="0">
              <a:srgbClr val="000000">
                <a:alpha val="38000"/>
              </a:srgbClr>
            </a:outerShdw>
          </a:effectLst>
        </p:spPr>
        <p:txBody>
          <a:bodyPr lIns="0" tIns="36000" rIns="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800" b="1" i="0" u="none" strike="noStrike" kern="0" cap="none" spc="0" normalizeH="0" baseline="0" noProof="0" dirty="0">
                <a:ln>
                  <a:noFill/>
                </a:ln>
                <a:solidFill>
                  <a:srgbClr val="000000"/>
                </a:solidFill>
                <a:effectLst/>
                <a:uLnTx/>
                <a:uFillTx/>
              </a:rPr>
              <a:t>부동산</a:t>
            </a:r>
            <a:br>
              <a:rPr kumimoji="0" lang="en-US" altLang="ko-KR" sz="800" b="1" i="0" u="none" strike="noStrike" kern="0" cap="none" spc="0" normalizeH="0" baseline="0" noProof="0" dirty="0">
                <a:ln>
                  <a:noFill/>
                </a:ln>
                <a:solidFill>
                  <a:srgbClr val="000000"/>
                </a:solidFill>
                <a:effectLst/>
                <a:uLnTx/>
                <a:uFillTx/>
              </a:rPr>
            </a:br>
            <a:r>
              <a:rPr kumimoji="0" lang="ko-KR" altLang="en-US" sz="800" b="1" i="0" u="none" strike="noStrike" kern="0" cap="none" spc="0" normalizeH="0" baseline="0" noProof="0" dirty="0" err="1">
                <a:ln>
                  <a:noFill/>
                </a:ln>
                <a:solidFill>
                  <a:srgbClr val="000000"/>
                </a:solidFill>
                <a:effectLst/>
                <a:uLnTx/>
                <a:uFillTx/>
              </a:rPr>
              <a:t>신탁사</a:t>
            </a:r>
            <a:endParaRPr kumimoji="0" lang="ko-KR" altLang="en-US" sz="800" b="1" i="0" u="none" strike="noStrike" kern="0" cap="none" spc="0" normalizeH="0" baseline="0" noProof="0" dirty="0">
              <a:ln>
                <a:noFill/>
              </a:ln>
              <a:solidFill>
                <a:srgbClr val="000000"/>
              </a:solidFill>
              <a:effectLst/>
              <a:uLnTx/>
              <a:uFillTx/>
            </a:endParaRPr>
          </a:p>
        </p:txBody>
      </p:sp>
      <p:cxnSp>
        <p:nvCxnSpPr>
          <p:cNvPr id="111" name="직선 화살표 연결선 110">
            <a:extLst>
              <a:ext uri="{FF2B5EF4-FFF2-40B4-BE49-F238E27FC236}">
                <a16:creationId xmlns:a16="http://schemas.microsoft.com/office/drawing/2014/main" id="{6973F8DA-7339-429B-A95B-967D340CDFE8}"/>
              </a:ext>
            </a:extLst>
          </p:cNvPr>
          <p:cNvCxnSpPr>
            <a:cxnSpLocks/>
          </p:cNvCxnSpPr>
          <p:nvPr/>
        </p:nvCxnSpPr>
        <p:spPr>
          <a:xfrm>
            <a:off x="2424289" y="3035431"/>
            <a:ext cx="1180768" cy="0"/>
          </a:xfrm>
          <a:prstGeom prst="straightConnector1">
            <a:avLst/>
          </a:prstGeom>
          <a:noFill/>
          <a:ln w="9525" cap="flat" cmpd="sng" algn="ctr">
            <a:solidFill>
              <a:srgbClr val="F79646">
                <a:shade val="95000"/>
                <a:satMod val="105000"/>
              </a:srgbClr>
            </a:solidFill>
            <a:prstDash val="solid"/>
            <a:headEnd type="oval"/>
            <a:tailEnd type="triangle"/>
          </a:ln>
          <a:effectLst/>
        </p:spPr>
      </p:cxnSp>
      <p:sp>
        <p:nvSpPr>
          <p:cNvPr id="112" name="TextBox 111">
            <a:extLst>
              <a:ext uri="{FF2B5EF4-FFF2-40B4-BE49-F238E27FC236}">
                <a16:creationId xmlns:a16="http://schemas.microsoft.com/office/drawing/2014/main" id="{D4CBBFBB-D058-4B86-9A4E-25A4CA5EF08B}"/>
              </a:ext>
            </a:extLst>
          </p:cNvPr>
          <p:cNvSpPr txBox="1"/>
          <p:nvPr/>
        </p:nvSpPr>
        <p:spPr>
          <a:xfrm>
            <a:off x="2674462" y="3085324"/>
            <a:ext cx="622534" cy="195814"/>
          </a:xfrm>
          <a:prstGeom prst="rect">
            <a:avLst/>
          </a:prstGeom>
        </p:spPr>
        <p:txBody>
          <a:bodyPr wrap="non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ko-KR" altLang="en-US" sz="800" b="1" i="0" u="none" strike="noStrike" kern="0" cap="none" spc="0" normalizeH="0" baseline="0" noProof="0" dirty="0">
                <a:ln>
                  <a:noFill/>
                </a:ln>
                <a:solidFill>
                  <a:srgbClr val="000000"/>
                </a:solidFill>
                <a:effectLst/>
                <a:uLnTx/>
                <a:uFillTx/>
              </a:rPr>
              <a:t>수익금 직불</a:t>
            </a:r>
          </a:p>
        </p:txBody>
      </p:sp>
      <p:cxnSp>
        <p:nvCxnSpPr>
          <p:cNvPr id="113" name="직선 연결선 112">
            <a:extLst>
              <a:ext uri="{FF2B5EF4-FFF2-40B4-BE49-F238E27FC236}">
                <a16:creationId xmlns:a16="http://schemas.microsoft.com/office/drawing/2014/main" id="{CD878AB5-6790-437A-B6B2-D45E1FBEC4DD}"/>
              </a:ext>
            </a:extLst>
          </p:cNvPr>
          <p:cNvCxnSpPr/>
          <p:nvPr/>
        </p:nvCxnSpPr>
        <p:spPr>
          <a:xfrm>
            <a:off x="5914722" y="3282112"/>
            <a:ext cx="2653998" cy="0"/>
          </a:xfrm>
          <a:prstGeom prst="line">
            <a:avLst/>
          </a:prstGeom>
          <a:noFill/>
          <a:ln w="9525" cap="flat" cmpd="sng" algn="ctr">
            <a:solidFill>
              <a:srgbClr val="919191"/>
            </a:solidFill>
            <a:prstDash val="sysDash"/>
          </a:ln>
          <a:effectLst/>
        </p:spPr>
      </p:cxnSp>
      <p:sp>
        <p:nvSpPr>
          <p:cNvPr id="114" name="타원 113">
            <a:extLst>
              <a:ext uri="{FF2B5EF4-FFF2-40B4-BE49-F238E27FC236}">
                <a16:creationId xmlns:a16="http://schemas.microsoft.com/office/drawing/2014/main" id="{AA479FAC-A83F-44E3-A912-4DD88F822590}"/>
              </a:ext>
            </a:extLst>
          </p:cNvPr>
          <p:cNvSpPr/>
          <p:nvPr/>
        </p:nvSpPr>
        <p:spPr bwMode="auto">
          <a:xfrm>
            <a:off x="7476358" y="2132784"/>
            <a:ext cx="435730" cy="435730"/>
          </a:xfrm>
          <a:prstGeom prst="ellipse">
            <a:avLst/>
          </a:prstGeom>
          <a:noFill/>
          <a:ln w="50800">
            <a:solidFill>
              <a:srgbClr val="919191"/>
            </a:solidFill>
            <a:miter lim="800000"/>
            <a:headEnd/>
            <a:tailEnd/>
          </a:ln>
          <a:effectLst/>
        </p:spPr>
        <p:txBody>
          <a:bodyPr lIns="0" tIns="36000" rIns="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800" b="1" i="0" u="none" strike="noStrike" kern="0" cap="none" spc="0" normalizeH="0" baseline="0" noProof="0" dirty="0">
                <a:ln>
                  <a:noFill/>
                </a:ln>
                <a:solidFill>
                  <a:srgbClr val="000000"/>
                </a:solidFill>
                <a:effectLst/>
                <a:uLnTx/>
                <a:uFillTx/>
              </a:rPr>
              <a:t>시행사</a:t>
            </a:r>
          </a:p>
        </p:txBody>
      </p:sp>
      <p:sp>
        <p:nvSpPr>
          <p:cNvPr id="115" name="타원 114">
            <a:extLst>
              <a:ext uri="{FF2B5EF4-FFF2-40B4-BE49-F238E27FC236}">
                <a16:creationId xmlns:a16="http://schemas.microsoft.com/office/drawing/2014/main" id="{424C4E2B-5333-484B-A2F1-CB8335C69C99}"/>
              </a:ext>
            </a:extLst>
          </p:cNvPr>
          <p:cNvSpPr/>
          <p:nvPr/>
        </p:nvSpPr>
        <p:spPr bwMode="auto">
          <a:xfrm>
            <a:off x="5859860" y="2132784"/>
            <a:ext cx="435730" cy="435730"/>
          </a:xfrm>
          <a:prstGeom prst="ellipse">
            <a:avLst/>
          </a:prstGeom>
          <a:noFill/>
          <a:ln w="50800">
            <a:solidFill>
              <a:srgbClr val="1B2E5A">
                <a:lumMod val="75000"/>
              </a:srgbClr>
            </a:solidFill>
            <a:miter lim="800000"/>
            <a:headEnd/>
            <a:tailEnd/>
          </a:ln>
          <a:effectLst/>
        </p:spPr>
        <p:txBody>
          <a:bodyPr lIns="0" tIns="36000" rIns="0" bIns="36000" rtlCol="0" anchor="ctr"/>
          <a:lstStyle/>
          <a:p>
            <a:pPr marL="0" marR="0" lvl="0" indent="0" algn="ctr" defTabSz="914400" eaLnBrk="1" fontAlgn="auto" latinLnBrk="0" hangingPunct="1">
              <a:lnSpc>
                <a:spcPts val="800"/>
              </a:lnSpc>
              <a:spcBef>
                <a:spcPct val="50000"/>
              </a:spcBef>
              <a:spcAft>
                <a:spcPts val="0"/>
              </a:spcAft>
              <a:buClrTx/>
              <a:buSzTx/>
              <a:buFontTx/>
              <a:buNone/>
              <a:tabLst/>
              <a:defRPr/>
            </a:pPr>
            <a:r>
              <a:rPr kumimoji="0" lang="ko-KR" altLang="en-US" sz="800" b="1" i="0" u="none" strike="noStrike" kern="0" cap="none" spc="0" normalizeH="0" baseline="0" noProof="0" dirty="0">
                <a:ln>
                  <a:noFill/>
                </a:ln>
                <a:solidFill>
                  <a:srgbClr val="000000"/>
                </a:solidFill>
                <a:effectLst/>
                <a:uLnTx/>
                <a:uFillTx/>
              </a:rPr>
              <a:t>부동산</a:t>
            </a:r>
            <a:br>
              <a:rPr kumimoji="0" lang="en-US" altLang="ko-KR" sz="800" b="1" i="0" u="none" strike="noStrike" kern="0" cap="none" spc="0" normalizeH="0" baseline="0" noProof="0" dirty="0">
                <a:ln>
                  <a:noFill/>
                </a:ln>
                <a:solidFill>
                  <a:srgbClr val="000000"/>
                </a:solidFill>
                <a:effectLst/>
                <a:uLnTx/>
                <a:uFillTx/>
              </a:rPr>
            </a:br>
            <a:r>
              <a:rPr kumimoji="0" lang="ko-KR" altLang="en-US" sz="800" b="1" i="0" u="none" strike="noStrike" kern="0" cap="none" spc="0" normalizeH="0" baseline="0" noProof="0" dirty="0" err="1">
                <a:ln>
                  <a:noFill/>
                </a:ln>
                <a:solidFill>
                  <a:srgbClr val="000000"/>
                </a:solidFill>
                <a:effectLst/>
                <a:uLnTx/>
                <a:uFillTx/>
              </a:rPr>
              <a:t>신탁사</a:t>
            </a:r>
            <a:endParaRPr kumimoji="0" lang="en-US" altLang="ko-KR" sz="800" b="1" i="0" u="none" strike="noStrike" kern="0" cap="none" spc="0" normalizeH="0" baseline="0" noProof="0" dirty="0">
              <a:ln>
                <a:noFill/>
              </a:ln>
              <a:solidFill>
                <a:srgbClr val="000000"/>
              </a:solidFill>
              <a:effectLst/>
              <a:uLnTx/>
              <a:uFillTx/>
            </a:endParaRPr>
          </a:p>
        </p:txBody>
      </p:sp>
      <p:cxnSp>
        <p:nvCxnSpPr>
          <p:cNvPr id="116" name="직선 화살표 연결선 115">
            <a:extLst>
              <a:ext uri="{FF2B5EF4-FFF2-40B4-BE49-F238E27FC236}">
                <a16:creationId xmlns:a16="http://schemas.microsoft.com/office/drawing/2014/main" id="{43C865D2-CB4E-44EC-B0C3-D37C1F3171FD}"/>
              </a:ext>
            </a:extLst>
          </p:cNvPr>
          <p:cNvCxnSpPr>
            <a:cxnSpLocks/>
            <a:stCxn id="115" idx="6"/>
            <a:endCxn id="114" idx="2"/>
          </p:cNvCxnSpPr>
          <p:nvPr/>
        </p:nvCxnSpPr>
        <p:spPr>
          <a:xfrm>
            <a:off x="6295590" y="2350649"/>
            <a:ext cx="1180768" cy="0"/>
          </a:xfrm>
          <a:prstGeom prst="straightConnector1">
            <a:avLst/>
          </a:prstGeom>
          <a:noFill/>
          <a:ln w="9525" cap="flat" cmpd="sng" algn="ctr">
            <a:solidFill>
              <a:srgbClr val="F79646">
                <a:shade val="95000"/>
                <a:satMod val="105000"/>
              </a:srgbClr>
            </a:solidFill>
            <a:prstDash val="solid"/>
            <a:headEnd type="triangle"/>
            <a:tailEnd type="oval"/>
          </a:ln>
          <a:effectLst/>
        </p:spPr>
      </p:cxnSp>
      <p:sp>
        <p:nvSpPr>
          <p:cNvPr id="117" name="TextBox 116">
            <a:extLst>
              <a:ext uri="{FF2B5EF4-FFF2-40B4-BE49-F238E27FC236}">
                <a16:creationId xmlns:a16="http://schemas.microsoft.com/office/drawing/2014/main" id="{B53940D8-D991-47B9-84CF-AA75A833A62F}"/>
              </a:ext>
            </a:extLst>
          </p:cNvPr>
          <p:cNvSpPr txBox="1"/>
          <p:nvPr/>
        </p:nvSpPr>
        <p:spPr>
          <a:xfrm>
            <a:off x="6487545" y="2175978"/>
            <a:ext cx="790848" cy="195814"/>
          </a:xfrm>
          <a:prstGeom prst="rect">
            <a:avLst/>
          </a:prstGeom>
        </p:spPr>
        <p:txBody>
          <a:bodyPr wrap="non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ko-KR" altLang="en-US" sz="800" b="1" i="0" u="none" strike="noStrike" kern="0" cap="none" spc="0" normalizeH="0" baseline="0" noProof="0" dirty="0">
                <a:ln>
                  <a:noFill/>
                </a:ln>
                <a:solidFill>
                  <a:srgbClr val="000000"/>
                </a:solidFill>
                <a:effectLst/>
                <a:uLnTx/>
                <a:uFillTx/>
              </a:rPr>
              <a:t>사업수익금채권</a:t>
            </a:r>
          </a:p>
        </p:txBody>
      </p:sp>
      <p:sp>
        <p:nvSpPr>
          <p:cNvPr id="118" name="타원 117">
            <a:extLst>
              <a:ext uri="{FF2B5EF4-FFF2-40B4-BE49-F238E27FC236}">
                <a16:creationId xmlns:a16="http://schemas.microsoft.com/office/drawing/2014/main" id="{6BACF08A-70C1-487B-A266-B1253CDDC222}"/>
              </a:ext>
            </a:extLst>
          </p:cNvPr>
          <p:cNvSpPr/>
          <p:nvPr/>
        </p:nvSpPr>
        <p:spPr bwMode="auto">
          <a:xfrm>
            <a:off x="6655609" y="2778056"/>
            <a:ext cx="435730" cy="435730"/>
          </a:xfrm>
          <a:prstGeom prst="ellipse">
            <a:avLst/>
          </a:prstGeom>
          <a:solidFill>
            <a:sysClr val="window" lastClr="FFFFFF"/>
          </a:solidFill>
          <a:ln w="25400" cap="flat" cmpd="sng" algn="ctr">
            <a:solidFill>
              <a:srgbClr val="9BBB59"/>
            </a:solidFill>
            <a:prstDash val="solid"/>
            <a:headEnd/>
            <a:tailEnd/>
          </a:ln>
          <a:effectLst/>
        </p:spPr>
        <p:txBody>
          <a:bodyPr lIns="0" tIns="36000" rIns="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800" b="1" i="0" u="none" strike="noStrike" kern="0" cap="none" spc="0" normalizeH="0" baseline="0" noProof="0" dirty="0">
                <a:ln>
                  <a:noFill/>
                </a:ln>
                <a:solidFill>
                  <a:srgbClr val="000000"/>
                </a:solidFill>
                <a:effectLst/>
                <a:uLnTx/>
                <a:uFillTx/>
              </a:rPr>
              <a:t>채권</a:t>
            </a:r>
            <a:br>
              <a:rPr kumimoji="0" lang="en-US" altLang="ko-KR" sz="800" b="1" i="0" u="none" strike="noStrike" kern="0" cap="none" spc="0" normalizeH="0" baseline="0" noProof="0" dirty="0">
                <a:ln>
                  <a:noFill/>
                </a:ln>
                <a:solidFill>
                  <a:srgbClr val="000000"/>
                </a:solidFill>
                <a:effectLst/>
                <a:uLnTx/>
                <a:uFillTx/>
              </a:rPr>
            </a:br>
            <a:r>
              <a:rPr kumimoji="0" lang="ko-KR" altLang="en-US" sz="800" b="1" i="0" u="none" strike="noStrike" kern="0" cap="none" spc="0" normalizeH="0" baseline="0" noProof="0" dirty="0" err="1">
                <a:ln>
                  <a:noFill/>
                </a:ln>
                <a:solidFill>
                  <a:srgbClr val="000000"/>
                </a:solidFill>
                <a:effectLst/>
                <a:uLnTx/>
                <a:uFillTx/>
              </a:rPr>
              <a:t>신탁사</a:t>
            </a:r>
            <a:endParaRPr kumimoji="0" lang="ko-KR" altLang="en-US" sz="800" b="1" i="0" u="none" strike="noStrike" kern="0" cap="none" spc="0" normalizeH="0" baseline="0" noProof="0" dirty="0">
              <a:ln>
                <a:noFill/>
              </a:ln>
              <a:solidFill>
                <a:srgbClr val="000000"/>
              </a:solidFill>
              <a:effectLst/>
              <a:uLnTx/>
              <a:uFillTx/>
            </a:endParaRPr>
          </a:p>
        </p:txBody>
      </p:sp>
      <p:cxnSp>
        <p:nvCxnSpPr>
          <p:cNvPr id="119" name="직선 화살표 연결선 118">
            <a:extLst>
              <a:ext uri="{FF2B5EF4-FFF2-40B4-BE49-F238E27FC236}">
                <a16:creationId xmlns:a16="http://schemas.microsoft.com/office/drawing/2014/main" id="{89D054E4-724D-438C-9A30-D2217E513239}"/>
              </a:ext>
            </a:extLst>
          </p:cNvPr>
          <p:cNvCxnSpPr>
            <a:cxnSpLocks/>
            <a:stCxn id="118" idx="6"/>
            <a:endCxn id="114" idx="3"/>
          </p:cNvCxnSpPr>
          <p:nvPr/>
        </p:nvCxnSpPr>
        <p:spPr>
          <a:xfrm flipV="1">
            <a:off x="7091339" y="2504703"/>
            <a:ext cx="448830" cy="491218"/>
          </a:xfrm>
          <a:prstGeom prst="straightConnector1">
            <a:avLst/>
          </a:prstGeom>
          <a:noFill/>
          <a:ln w="9525" cap="flat" cmpd="sng" algn="ctr">
            <a:solidFill>
              <a:srgbClr val="F79646">
                <a:shade val="95000"/>
                <a:satMod val="105000"/>
              </a:srgbClr>
            </a:solidFill>
            <a:prstDash val="solid"/>
            <a:headEnd type="triangle"/>
            <a:tailEnd type="oval"/>
          </a:ln>
          <a:effectLst/>
        </p:spPr>
      </p:cxnSp>
      <p:sp>
        <p:nvSpPr>
          <p:cNvPr id="120" name="TextBox 119">
            <a:extLst>
              <a:ext uri="{FF2B5EF4-FFF2-40B4-BE49-F238E27FC236}">
                <a16:creationId xmlns:a16="http://schemas.microsoft.com/office/drawing/2014/main" id="{A03E3E94-C3C5-4081-90BC-AFCF5293D88F}"/>
              </a:ext>
            </a:extLst>
          </p:cNvPr>
          <p:cNvSpPr txBox="1"/>
          <p:nvPr/>
        </p:nvSpPr>
        <p:spPr>
          <a:xfrm rot="18641528">
            <a:off x="7192436" y="2689503"/>
            <a:ext cx="523147" cy="211203"/>
          </a:xfrm>
          <a:prstGeom prst="rect">
            <a:avLst/>
          </a:prstGeom>
        </p:spPr>
        <p:txBody>
          <a:bodyPr wrap="non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ko-KR" altLang="en-US" sz="800" b="1" i="0" u="none" strike="noStrike" kern="0" cap="none" spc="0" normalizeH="0" baseline="0" noProof="0" dirty="0">
                <a:ln>
                  <a:noFill/>
                </a:ln>
                <a:solidFill>
                  <a:srgbClr val="000000"/>
                </a:solidFill>
                <a:effectLst/>
                <a:uLnTx/>
                <a:uFillTx/>
              </a:rPr>
              <a:t>채권신탁</a:t>
            </a:r>
            <a:r>
              <a:rPr kumimoji="0" lang="ko-KR" altLang="en-US" sz="900" b="1" i="0" u="none" strike="noStrike" kern="0" cap="none" spc="0" normalizeH="0" baseline="0" noProof="0" dirty="0">
                <a:ln>
                  <a:noFill/>
                </a:ln>
                <a:solidFill>
                  <a:srgbClr val="000000"/>
                </a:solidFill>
                <a:effectLst/>
                <a:uLnTx/>
                <a:uFillTx/>
              </a:rPr>
              <a:t> </a:t>
            </a:r>
          </a:p>
        </p:txBody>
      </p:sp>
      <p:sp>
        <p:nvSpPr>
          <p:cNvPr id="121" name="타원 120">
            <a:extLst>
              <a:ext uri="{FF2B5EF4-FFF2-40B4-BE49-F238E27FC236}">
                <a16:creationId xmlns:a16="http://schemas.microsoft.com/office/drawing/2014/main" id="{2EBC4F36-3AE8-4FB6-AB17-30306E40B0E1}"/>
              </a:ext>
            </a:extLst>
          </p:cNvPr>
          <p:cNvSpPr/>
          <p:nvPr/>
        </p:nvSpPr>
        <p:spPr bwMode="auto">
          <a:xfrm>
            <a:off x="8258171" y="2750312"/>
            <a:ext cx="435730" cy="435730"/>
          </a:xfrm>
          <a:prstGeom prst="ellipse">
            <a:avLst/>
          </a:prstGeom>
          <a:solidFill>
            <a:srgbClr val="F79646"/>
          </a:solidFill>
          <a:ln w="38100" cap="flat" cmpd="sng" algn="ctr">
            <a:solidFill>
              <a:sysClr val="window" lastClr="FFFFFF"/>
            </a:solidFill>
            <a:prstDash val="solid"/>
            <a:headEnd/>
            <a:tailEnd/>
          </a:ln>
          <a:effectLst>
            <a:outerShdw blurRad="40000" dist="20000" dir="5400000" rotWithShape="0">
              <a:srgbClr val="000000">
                <a:alpha val="38000"/>
              </a:srgbClr>
            </a:outerShdw>
          </a:effectLst>
        </p:spPr>
        <p:txBody>
          <a:bodyPr lIns="0" tIns="36000" rIns="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lang="ko-KR" altLang="en-US" sz="800" b="1" kern="0" dirty="0">
                <a:solidFill>
                  <a:srgbClr val="000000"/>
                </a:solidFill>
              </a:rPr>
              <a:t>관공서</a:t>
            </a:r>
            <a:endParaRPr kumimoji="0" lang="ko-KR" altLang="en-US" sz="800" b="1" i="0" u="none" strike="noStrike" kern="0" cap="none" spc="0" normalizeH="0" baseline="0" noProof="0" dirty="0">
              <a:ln>
                <a:noFill/>
              </a:ln>
              <a:solidFill>
                <a:srgbClr val="000000"/>
              </a:solidFill>
              <a:effectLst/>
              <a:uLnTx/>
              <a:uFillTx/>
            </a:endParaRPr>
          </a:p>
        </p:txBody>
      </p:sp>
      <p:cxnSp>
        <p:nvCxnSpPr>
          <p:cNvPr id="122" name="직선 화살표 연결선 121">
            <a:extLst>
              <a:ext uri="{FF2B5EF4-FFF2-40B4-BE49-F238E27FC236}">
                <a16:creationId xmlns:a16="http://schemas.microsoft.com/office/drawing/2014/main" id="{FE074CDE-F935-4F54-9C29-4A941E628815}"/>
              </a:ext>
            </a:extLst>
          </p:cNvPr>
          <p:cNvCxnSpPr>
            <a:cxnSpLocks/>
          </p:cNvCxnSpPr>
          <p:nvPr/>
        </p:nvCxnSpPr>
        <p:spPr>
          <a:xfrm>
            <a:off x="7091339" y="3029894"/>
            <a:ext cx="1180768" cy="0"/>
          </a:xfrm>
          <a:prstGeom prst="straightConnector1">
            <a:avLst/>
          </a:prstGeom>
          <a:noFill/>
          <a:ln w="9525" cap="flat" cmpd="sng" algn="ctr">
            <a:solidFill>
              <a:srgbClr val="F79646">
                <a:shade val="95000"/>
                <a:satMod val="105000"/>
              </a:srgbClr>
            </a:solidFill>
            <a:prstDash val="solid"/>
            <a:headEnd type="oval"/>
            <a:tailEnd type="triangle"/>
          </a:ln>
          <a:effectLst/>
        </p:spPr>
      </p:cxnSp>
      <p:sp>
        <p:nvSpPr>
          <p:cNvPr id="123" name="TextBox 122">
            <a:extLst>
              <a:ext uri="{FF2B5EF4-FFF2-40B4-BE49-F238E27FC236}">
                <a16:creationId xmlns:a16="http://schemas.microsoft.com/office/drawing/2014/main" id="{F80F9EF4-C200-4D45-B059-E9640259B64F}"/>
              </a:ext>
            </a:extLst>
          </p:cNvPr>
          <p:cNvSpPr txBox="1"/>
          <p:nvPr/>
        </p:nvSpPr>
        <p:spPr>
          <a:xfrm>
            <a:off x="7150757" y="3079787"/>
            <a:ext cx="1004048" cy="195814"/>
          </a:xfrm>
          <a:prstGeom prst="rect">
            <a:avLst/>
          </a:prstGeom>
        </p:spPr>
        <p:txBody>
          <a:bodyPr wrap="non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ko-KR" altLang="en-US" sz="800" b="1" i="0" u="none" strike="noStrike" kern="0" cap="none" spc="0" normalizeH="0" baseline="0" noProof="0" dirty="0">
                <a:ln>
                  <a:noFill/>
                </a:ln>
                <a:solidFill>
                  <a:srgbClr val="000000"/>
                </a:solidFill>
                <a:effectLst/>
                <a:uLnTx/>
                <a:uFillTx/>
              </a:rPr>
              <a:t>수익금</a:t>
            </a:r>
            <a:r>
              <a:rPr kumimoji="0" lang="en-US" altLang="ko-KR" sz="800" b="1" i="0" u="none" strike="noStrike" kern="0" cap="none" spc="0" normalizeH="0" baseline="0" noProof="0" dirty="0">
                <a:ln>
                  <a:noFill/>
                </a:ln>
                <a:solidFill>
                  <a:srgbClr val="000000"/>
                </a:solidFill>
                <a:effectLst/>
                <a:uLnTx/>
                <a:uFillTx/>
              </a:rPr>
              <a:t>(</a:t>
            </a:r>
            <a:r>
              <a:rPr kumimoji="0" lang="ko-KR" altLang="en-US" sz="800" b="1" i="0" u="none" strike="noStrike" kern="0" cap="none" spc="0" normalizeH="0" baseline="0" noProof="0" dirty="0">
                <a:ln>
                  <a:noFill/>
                </a:ln>
                <a:solidFill>
                  <a:srgbClr val="000000"/>
                </a:solidFill>
                <a:effectLst/>
                <a:uLnTx/>
                <a:uFillTx/>
              </a:rPr>
              <a:t>부담금</a:t>
            </a:r>
            <a:r>
              <a:rPr kumimoji="0" lang="en-US" altLang="ko-KR" sz="800" b="1" i="0" u="none" strike="noStrike" kern="0" cap="none" spc="0" normalizeH="0" baseline="0" noProof="0" dirty="0">
                <a:ln>
                  <a:noFill/>
                </a:ln>
                <a:solidFill>
                  <a:srgbClr val="000000"/>
                </a:solidFill>
                <a:effectLst/>
                <a:uLnTx/>
                <a:uFillTx/>
              </a:rPr>
              <a:t>) </a:t>
            </a:r>
            <a:r>
              <a:rPr kumimoji="0" lang="ko-KR" altLang="en-US" sz="800" b="1" i="0" u="none" strike="noStrike" kern="0" cap="none" spc="0" normalizeH="0" baseline="0" noProof="0" dirty="0">
                <a:ln>
                  <a:noFill/>
                </a:ln>
                <a:solidFill>
                  <a:srgbClr val="000000"/>
                </a:solidFill>
                <a:effectLst/>
                <a:uLnTx/>
                <a:uFillTx/>
              </a:rPr>
              <a:t>납부</a:t>
            </a:r>
          </a:p>
        </p:txBody>
      </p:sp>
    </p:spTree>
    <p:extLst>
      <p:ext uri="{BB962C8B-B14F-4D97-AF65-F5344CB8AC3E}">
        <p14:creationId xmlns:p14="http://schemas.microsoft.com/office/powerpoint/2010/main" val="9900539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a:extLst>
              <a:ext uri="{FF2B5EF4-FFF2-40B4-BE49-F238E27FC236}">
                <a16:creationId xmlns:a16="http://schemas.microsoft.com/office/drawing/2014/main" id="{6268D278-296A-4B8F-A048-BB4C1606E594}"/>
              </a:ext>
            </a:extLst>
          </p:cNvPr>
          <p:cNvSpPr/>
          <p:nvPr/>
        </p:nvSpPr>
        <p:spPr bwMode="auto">
          <a:xfrm>
            <a:off x="278631" y="1098958"/>
            <a:ext cx="4149352" cy="5498394"/>
          </a:xfrm>
          <a:prstGeom prst="rect">
            <a:avLst/>
          </a:prstGeom>
          <a:noFill/>
          <a:ln w="38100">
            <a:solidFill>
              <a:srgbClr val="1B2E5A">
                <a:lumMod val="75000"/>
              </a:srgbClr>
            </a:solidFill>
            <a:miter lim="800000"/>
            <a:headEnd/>
            <a:tailEnd/>
          </a:ln>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endParaRPr kumimoji="0" lang="ko-KR" altLang="en-US" sz="1200" b="0" i="0" u="none" strike="noStrike" kern="0" cap="none" spc="0" normalizeH="0" baseline="0" noProof="0">
              <a:ln>
                <a:noFill/>
              </a:ln>
              <a:solidFill>
                <a:srgbClr val="000000"/>
              </a:solidFill>
              <a:effectLst/>
              <a:uLnTx/>
              <a:uFillTx/>
            </a:endParaRPr>
          </a:p>
        </p:txBody>
      </p:sp>
      <p:pic>
        <p:nvPicPr>
          <p:cNvPr id="69" name="그림 68">
            <a:extLst>
              <a:ext uri="{FF2B5EF4-FFF2-40B4-BE49-F238E27FC236}">
                <a16:creationId xmlns:a16="http://schemas.microsoft.com/office/drawing/2014/main" id="{873B5E20-D9B7-488F-BDB2-05638B801E62}"/>
              </a:ext>
            </a:extLst>
          </p:cNvPr>
          <p:cNvPicPr>
            <a:picLocks noChangeAspect="1"/>
          </p:cNvPicPr>
          <p:nvPr/>
        </p:nvPicPr>
        <p:blipFill rotWithShape="1">
          <a:blip r:embed="rId2"/>
          <a:srcRect l="89" t="1788" r="2769" b="2085"/>
          <a:stretch/>
        </p:blipFill>
        <p:spPr>
          <a:xfrm>
            <a:off x="358953" y="1124744"/>
            <a:ext cx="3708991" cy="5452901"/>
          </a:xfrm>
          <a:prstGeom prst="rect">
            <a:avLst/>
          </a:prstGeom>
        </p:spPr>
      </p:pic>
      <p:sp>
        <p:nvSpPr>
          <p:cNvPr id="70" name="직사각형 69">
            <a:extLst>
              <a:ext uri="{FF2B5EF4-FFF2-40B4-BE49-F238E27FC236}">
                <a16:creationId xmlns:a16="http://schemas.microsoft.com/office/drawing/2014/main" id="{A504B532-6CBF-4600-8B50-2A2D47B8D42E}"/>
              </a:ext>
            </a:extLst>
          </p:cNvPr>
          <p:cNvSpPr/>
          <p:nvPr/>
        </p:nvSpPr>
        <p:spPr bwMode="auto">
          <a:xfrm>
            <a:off x="4723378" y="1098958"/>
            <a:ext cx="4149352" cy="5498393"/>
          </a:xfrm>
          <a:prstGeom prst="rect">
            <a:avLst/>
          </a:prstGeom>
          <a:noFill/>
          <a:ln w="38100">
            <a:solidFill>
              <a:srgbClr val="1B2E5A">
                <a:lumMod val="75000"/>
              </a:srgbClr>
            </a:solidFill>
            <a:miter lim="800000"/>
            <a:headEnd/>
            <a:tailEnd/>
          </a:ln>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endParaRPr kumimoji="0" lang="ko-KR" altLang="en-US" sz="1200" b="0" i="0" u="none" strike="noStrike" kern="0" cap="none" spc="0" normalizeH="0" baseline="0" noProof="0">
              <a:ln>
                <a:noFill/>
              </a:ln>
              <a:solidFill>
                <a:srgbClr val="000000"/>
              </a:solidFill>
              <a:effectLst/>
              <a:uLnTx/>
              <a:uFillTx/>
            </a:endParaRPr>
          </a:p>
        </p:txBody>
      </p:sp>
      <p:pic>
        <p:nvPicPr>
          <p:cNvPr id="72" name="그림 71">
            <a:extLst>
              <a:ext uri="{FF2B5EF4-FFF2-40B4-BE49-F238E27FC236}">
                <a16:creationId xmlns:a16="http://schemas.microsoft.com/office/drawing/2014/main" id="{E0F16256-5FFD-4E71-9DBC-62373AF0A206}"/>
              </a:ext>
            </a:extLst>
          </p:cNvPr>
          <p:cNvPicPr>
            <a:picLocks noChangeAspect="1"/>
          </p:cNvPicPr>
          <p:nvPr/>
        </p:nvPicPr>
        <p:blipFill>
          <a:blip r:embed="rId3"/>
          <a:stretch>
            <a:fillRect/>
          </a:stretch>
        </p:blipFill>
        <p:spPr>
          <a:xfrm>
            <a:off x="5000785" y="1235361"/>
            <a:ext cx="3552108" cy="5335688"/>
          </a:xfrm>
          <a:prstGeom prst="rect">
            <a:avLst/>
          </a:prstGeom>
        </p:spPr>
      </p:pic>
      <p:sp>
        <p:nvSpPr>
          <p:cNvPr id="73" name="TextBox 8">
            <a:extLst>
              <a:ext uri="{FF2B5EF4-FFF2-40B4-BE49-F238E27FC236}">
                <a16:creationId xmlns:a16="http://schemas.microsoft.com/office/drawing/2014/main" id="{ABBEFD95-B00C-47A8-8121-F415437EB54E}"/>
              </a:ext>
            </a:extLst>
          </p:cNvPr>
          <p:cNvSpPr txBox="1"/>
          <p:nvPr/>
        </p:nvSpPr>
        <p:spPr>
          <a:xfrm>
            <a:off x="250369" y="44624"/>
            <a:ext cx="6481871" cy="338554"/>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rPr>
              <a:t>5. </a:t>
            </a:r>
            <a:r>
              <a:rPr kumimoji="0" lang="ko-KR" altLang="en-US" sz="1600" b="1" i="0" u="none" strike="noStrike" kern="1200" cap="none" spc="0" normalizeH="0" baseline="0" noProof="0" dirty="0" err="1">
                <a:ln>
                  <a:noFill/>
                </a:ln>
                <a:solidFill>
                  <a:prstClr val="white"/>
                </a:solidFill>
                <a:effectLst/>
                <a:uLnTx/>
                <a:uFillTx/>
                <a:latin typeface="맑은 고딕" panose="020B0503020000020004" pitchFamily="50" charset="-127"/>
                <a:ea typeface="맑은 고딕" panose="020B0503020000020004" pitchFamily="50" charset="-127"/>
                <a:cs typeface="+mn-cs"/>
              </a:rPr>
              <a:t>책임준공확약서</a:t>
            </a:r>
            <a:r>
              <a:rPr kumimoji="0" lang="ko-KR" altLang="en-US" sz="16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rPr>
              <a:t> 양식</a:t>
            </a:r>
            <a:endParaRPr kumimoji="0" lang="en-US" altLang="ko-KR" sz="16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cxnSp>
        <p:nvCxnSpPr>
          <p:cNvPr id="74" name="직선 연결선 73">
            <a:extLst>
              <a:ext uri="{FF2B5EF4-FFF2-40B4-BE49-F238E27FC236}">
                <a16:creationId xmlns:a16="http://schemas.microsoft.com/office/drawing/2014/main" id="{BCB1B37A-85BD-4E61-BC52-D740C292E8AE}"/>
              </a:ext>
            </a:extLst>
          </p:cNvPr>
          <p:cNvCxnSpPr>
            <a:cxnSpLocks/>
          </p:cNvCxnSpPr>
          <p:nvPr/>
        </p:nvCxnSpPr>
        <p:spPr>
          <a:xfrm>
            <a:off x="1331640" y="6524080"/>
            <a:ext cx="172819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5" name="직사각형 74">
            <a:extLst>
              <a:ext uri="{FF2B5EF4-FFF2-40B4-BE49-F238E27FC236}">
                <a16:creationId xmlns:a16="http://schemas.microsoft.com/office/drawing/2014/main" id="{4F751D14-B535-4277-8ED3-E14D6BE585F0}"/>
              </a:ext>
            </a:extLst>
          </p:cNvPr>
          <p:cNvSpPr/>
          <p:nvPr/>
        </p:nvSpPr>
        <p:spPr>
          <a:xfrm>
            <a:off x="683568" y="3806826"/>
            <a:ext cx="3464699" cy="2764223"/>
          </a:xfrm>
          <a:prstGeom prst="rect">
            <a:avLst/>
          </a:prstGeom>
          <a:noFill/>
          <a:ln/>
        </p:spPr>
        <p:style>
          <a:lnRef idx="2">
            <a:schemeClr val="accent1"/>
          </a:lnRef>
          <a:fillRef idx="1">
            <a:schemeClr val="lt1"/>
          </a:fillRef>
          <a:effectRef idx="0">
            <a:schemeClr val="accent1"/>
          </a:effectRef>
          <a:fontRef idx="minor">
            <a:schemeClr val="dk1"/>
          </a:fontRef>
        </p:style>
        <p:txBody>
          <a:bodyPr anchor="ctr"/>
          <a:lstStyle/>
          <a:p>
            <a:pPr algn="ctr" eaLnBrk="1" fontAlgn="auto" latinLnBrk="1" hangingPunct="1">
              <a:spcBef>
                <a:spcPts val="0"/>
              </a:spcBef>
              <a:spcAft>
                <a:spcPts val="0"/>
              </a:spcAft>
              <a:defRPr/>
            </a:pPr>
            <a:endParaRPr lang="ko-KR" altLang="en-US" dirty="0"/>
          </a:p>
        </p:txBody>
      </p:sp>
      <p:cxnSp>
        <p:nvCxnSpPr>
          <p:cNvPr id="79" name="직선 연결선 78">
            <a:extLst>
              <a:ext uri="{FF2B5EF4-FFF2-40B4-BE49-F238E27FC236}">
                <a16:creationId xmlns:a16="http://schemas.microsoft.com/office/drawing/2014/main" id="{A8DE84D1-282D-4D6C-A68A-661C3C3AAB4F}"/>
              </a:ext>
            </a:extLst>
          </p:cNvPr>
          <p:cNvCxnSpPr>
            <a:cxnSpLocks/>
          </p:cNvCxnSpPr>
          <p:nvPr/>
        </p:nvCxnSpPr>
        <p:spPr>
          <a:xfrm>
            <a:off x="981125" y="4128766"/>
            <a:ext cx="216024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4" name="직선 연결선 83">
            <a:extLst>
              <a:ext uri="{FF2B5EF4-FFF2-40B4-BE49-F238E27FC236}">
                <a16:creationId xmlns:a16="http://schemas.microsoft.com/office/drawing/2014/main" id="{B046BBC4-F70A-4A4C-84F0-8A20518D1017}"/>
              </a:ext>
            </a:extLst>
          </p:cNvPr>
          <p:cNvCxnSpPr>
            <a:cxnSpLocks/>
          </p:cNvCxnSpPr>
          <p:nvPr/>
        </p:nvCxnSpPr>
        <p:spPr>
          <a:xfrm>
            <a:off x="5796136" y="5650459"/>
            <a:ext cx="2664296"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6" name="직선 연결선 85">
            <a:extLst>
              <a:ext uri="{FF2B5EF4-FFF2-40B4-BE49-F238E27FC236}">
                <a16:creationId xmlns:a16="http://schemas.microsoft.com/office/drawing/2014/main" id="{2160CAA1-B1F3-43D2-8792-69BC33F73F2B}"/>
              </a:ext>
            </a:extLst>
          </p:cNvPr>
          <p:cNvCxnSpPr>
            <a:cxnSpLocks/>
          </p:cNvCxnSpPr>
          <p:nvPr/>
        </p:nvCxnSpPr>
        <p:spPr>
          <a:xfrm>
            <a:off x="5400092" y="5823050"/>
            <a:ext cx="306034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8" name="직선 연결선 87">
            <a:extLst>
              <a:ext uri="{FF2B5EF4-FFF2-40B4-BE49-F238E27FC236}">
                <a16:creationId xmlns:a16="http://schemas.microsoft.com/office/drawing/2014/main" id="{0939D4A7-9A76-45CE-8101-6BA74AFC6082}"/>
              </a:ext>
            </a:extLst>
          </p:cNvPr>
          <p:cNvCxnSpPr>
            <a:cxnSpLocks/>
          </p:cNvCxnSpPr>
          <p:nvPr/>
        </p:nvCxnSpPr>
        <p:spPr>
          <a:xfrm>
            <a:off x="5400092" y="5967066"/>
            <a:ext cx="306034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89" name="텍스트 개체 틀 2">
            <a:extLst>
              <a:ext uri="{FF2B5EF4-FFF2-40B4-BE49-F238E27FC236}">
                <a16:creationId xmlns:a16="http://schemas.microsoft.com/office/drawing/2014/main" id="{3E901100-6331-4922-92A1-96624C14D475}"/>
              </a:ext>
            </a:extLst>
          </p:cNvPr>
          <p:cNvSpPr txBox="1">
            <a:spLocks/>
          </p:cNvSpPr>
          <p:nvPr/>
        </p:nvSpPr>
        <p:spPr>
          <a:xfrm>
            <a:off x="273000" y="505223"/>
            <a:ext cx="8620175" cy="442035"/>
          </a:xfrm>
          <a:prstGeom prst="rect">
            <a:avLst/>
          </a:prstGeom>
        </p:spPr>
        <p:txBody>
          <a:bodyPr wrap="square" lIns="72000" tIns="36000" rIns="72000" bIns="36000">
            <a:spAutoFit/>
          </a:bodyPr>
          <a:lstStyle>
            <a:lvl1pPr marL="0" indent="0" algn="l" defTabSz="914400" rtl="0" eaLnBrk="1" latinLnBrk="0" hangingPunct="1">
              <a:spcBef>
                <a:spcPct val="20000"/>
              </a:spcBef>
              <a:buSzPct val="70000"/>
              <a:buFontTx/>
              <a:buNone/>
              <a:defRPr kumimoji="1" lang="ko-KR" altLang="en-US" sz="1600" b="1" kern="1200" baseline="0">
                <a:solidFill>
                  <a:schemeClr val="tx1"/>
                </a:solidFill>
                <a:latin typeface="Arial" pitchFamily="34" charset="0"/>
                <a:ea typeface="HY헤드라인M" pitchFamily="18" charset="-127"/>
                <a:cs typeface="Arial" pitchFamily="34" charset="0"/>
              </a:defRPr>
            </a:lvl1pPr>
            <a:lvl2pPr marL="742950" indent="-285750" algn="l" defTabSz="914400" rtl="0" eaLnBrk="1" latinLnBrk="1" hangingPunct="1">
              <a:spcBef>
                <a:spcPct val="20000"/>
              </a:spcBef>
              <a:buFont typeface="Arial" pitchFamily="34" charset="0"/>
              <a:buChar char="–"/>
              <a:defRPr kumimoji="1" lang="ko-KR" altLang="en-US" sz="1100" kern="1200" smtClean="0">
                <a:solidFill>
                  <a:schemeClr val="tx1"/>
                </a:solidFill>
                <a:latin typeface="맑은 고딕" pitchFamily="50" charset="-127"/>
                <a:ea typeface="맑은 고딕" pitchFamily="50" charset="-127"/>
                <a:cs typeface="+mn-cs"/>
              </a:defRPr>
            </a:lvl2pPr>
            <a:lvl3pPr marL="1143000" indent="-228600" algn="l" defTabSz="914400" rtl="0" eaLnBrk="1" latinLnBrk="1" hangingPunct="1">
              <a:spcBef>
                <a:spcPct val="20000"/>
              </a:spcBef>
              <a:buFont typeface="Arial" pitchFamily="34" charset="0"/>
              <a:buChar char="•"/>
              <a:defRPr kumimoji="1" lang="ko-KR" altLang="en-US" sz="1000" kern="1200" smtClean="0">
                <a:solidFill>
                  <a:schemeClr val="tx1"/>
                </a:solidFill>
                <a:latin typeface="맑은 고딕" pitchFamily="50" charset="-127"/>
                <a:ea typeface="맑은 고딕" pitchFamily="50" charset="-127"/>
                <a:cs typeface="+mn-cs"/>
              </a:defRPr>
            </a:lvl3pPr>
            <a:lvl4pPr marL="1600200" indent="-228600" algn="l" defTabSz="914400" rtl="0" eaLnBrk="1" latinLnBrk="1" hangingPunct="1">
              <a:spcBef>
                <a:spcPct val="20000"/>
              </a:spcBef>
              <a:buFont typeface="Arial" pitchFamily="34" charset="0"/>
              <a:buChar char="–"/>
              <a:defRPr kumimoji="1" lang="ko-KR" altLang="en-US" sz="900" kern="1200" smtClean="0">
                <a:solidFill>
                  <a:schemeClr val="tx1"/>
                </a:solidFill>
                <a:latin typeface="맑은 고딕" pitchFamily="50" charset="-127"/>
                <a:ea typeface="맑은 고딕" pitchFamily="50" charset="-127"/>
                <a:cs typeface="+mn-cs"/>
              </a:defRPr>
            </a:lvl4pPr>
            <a:lvl5pPr marL="1828800" indent="0" algn="l" defTabSz="914400" rtl="0" eaLnBrk="1" latinLnBrk="1" hangingPunct="1">
              <a:spcBef>
                <a:spcPct val="20000"/>
              </a:spcBef>
              <a:buFont typeface="Arial" pitchFamily="34" charset="0"/>
              <a:buNone/>
              <a:defRPr kumimoji="1" lang="ko-KR" altLang="en-US" sz="1400" kern="1200">
                <a:solidFill>
                  <a:schemeClr val="tx1"/>
                </a:solidFill>
                <a:latin typeface="+mn-lt"/>
                <a:ea typeface="돋움" pitchFamily="50" charset="-127"/>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Pct val="70000"/>
              <a:buFontTx/>
              <a:buNone/>
              <a:tabLst/>
              <a:defRPr/>
            </a:pPr>
            <a:r>
              <a:rPr kumimoji="1" lang="ko-KR" altLang="en-US" sz="1200" b="1" i="0" u="none" strike="noStrike" kern="1200" cap="none" spc="0" normalizeH="0" baseline="0" noProof="0" dirty="0">
                <a:ln>
                  <a:noFill/>
                </a:ln>
                <a:solidFill>
                  <a:srgbClr val="000000"/>
                </a:solidFill>
                <a:effectLst/>
                <a:uLnTx/>
                <a:uFillTx/>
                <a:latin typeface="Arial" pitchFamily="34" charset="0"/>
                <a:ea typeface="HY헤드라인M" pitchFamily="18" charset="-127"/>
                <a:cs typeface="Arial" pitchFamily="34" charset="0"/>
              </a:rPr>
              <a:t>시공사가 공사대금을 지급받지 못해도 </a:t>
            </a:r>
            <a:r>
              <a:rPr kumimoji="1" lang="ko-KR" altLang="en-US" sz="1200" b="1" i="0" u="none" strike="noStrike" kern="1200" cap="none" spc="0" normalizeH="0" baseline="0" noProof="0" dirty="0" err="1">
                <a:ln>
                  <a:noFill/>
                </a:ln>
                <a:solidFill>
                  <a:srgbClr val="000000"/>
                </a:solidFill>
                <a:effectLst/>
                <a:uLnTx/>
                <a:uFillTx/>
                <a:latin typeface="Arial" pitchFamily="34" charset="0"/>
                <a:ea typeface="HY헤드라인M" pitchFamily="18" charset="-127"/>
                <a:cs typeface="Arial" pitchFamily="34" charset="0"/>
              </a:rPr>
              <a:t>책임준공하여야</a:t>
            </a:r>
            <a:r>
              <a:rPr kumimoji="1" lang="ko-KR" altLang="en-US" sz="1200" b="1" i="0" u="none" strike="noStrike" kern="1200" cap="none" spc="0" normalizeH="0" baseline="0" noProof="0" dirty="0">
                <a:ln>
                  <a:noFill/>
                </a:ln>
                <a:solidFill>
                  <a:srgbClr val="000000"/>
                </a:solidFill>
                <a:effectLst/>
                <a:uLnTx/>
                <a:uFillTx/>
                <a:latin typeface="Arial" pitchFamily="34" charset="0"/>
                <a:ea typeface="HY헤드라인M" pitchFamily="18" charset="-127"/>
                <a:cs typeface="Arial" pitchFamily="34" charset="0"/>
              </a:rPr>
              <a:t> 하고</a:t>
            </a:r>
            <a:r>
              <a:rPr kumimoji="1" lang="en-US" altLang="ko-KR" sz="1200" b="1" i="0" u="none" strike="noStrike" kern="1200" cap="none" spc="0" normalizeH="0" baseline="0" noProof="0" dirty="0">
                <a:ln>
                  <a:noFill/>
                </a:ln>
                <a:solidFill>
                  <a:srgbClr val="000000"/>
                </a:solidFill>
                <a:effectLst/>
                <a:uLnTx/>
                <a:uFillTx/>
                <a:latin typeface="Arial" pitchFamily="34" charset="0"/>
                <a:ea typeface="HY헤드라인M" pitchFamily="18" charset="-127"/>
                <a:cs typeface="Arial" pitchFamily="34" charset="0"/>
              </a:rPr>
              <a:t>, </a:t>
            </a:r>
            <a:r>
              <a:rPr kumimoji="1" lang="ko-KR" altLang="en-US" sz="1200" b="1" i="0" u="none" strike="noStrike" kern="1200" cap="none" spc="0" normalizeH="0" baseline="0" noProof="0" dirty="0">
                <a:ln>
                  <a:noFill/>
                </a:ln>
                <a:solidFill>
                  <a:srgbClr val="000000"/>
                </a:solidFill>
                <a:effectLst/>
                <a:uLnTx/>
                <a:uFillTx/>
                <a:latin typeface="Arial" pitchFamily="34" charset="0"/>
                <a:ea typeface="HY헤드라인M" pitchFamily="18" charset="-127"/>
                <a:cs typeface="Arial" pitchFamily="34" charset="0"/>
              </a:rPr>
              <a:t>책임준공 못할 경우 대출금 상환 책임 </a:t>
            </a:r>
            <a:br>
              <a:rPr kumimoji="1" lang="en-US" altLang="ko-KR" sz="1200" b="1" i="0" u="none" strike="noStrike" kern="1200" cap="none" spc="0" normalizeH="0" baseline="0" noProof="0" dirty="0">
                <a:ln>
                  <a:noFill/>
                </a:ln>
                <a:solidFill>
                  <a:srgbClr val="000000"/>
                </a:solidFill>
                <a:effectLst/>
                <a:uLnTx/>
                <a:uFillTx/>
                <a:latin typeface="Arial" pitchFamily="34" charset="0"/>
                <a:ea typeface="HY헤드라인M" pitchFamily="18" charset="-127"/>
                <a:cs typeface="Arial" pitchFamily="34" charset="0"/>
              </a:rPr>
            </a:br>
            <a:r>
              <a:rPr kumimoji="1" lang="en-US" altLang="ko-KR"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rPr>
              <a:t>⇒</a:t>
            </a:r>
            <a:r>
              <a:rPr lang="ko-KR" altLang="en-US" sz="1000" dirty="0">
                <a:solidFill>
                  <a:srgbClr val="FF0000"/>
                </a:solidFill>
              </a:rPr>
              <a:t>시공사의 부실 발생되면</a:t>
            </a:r>
            <a:r>
              <a:rPr lang="en-US" altLang="ko-KR" sz="1000" dirty="0">
                <a:solidFill>
                  <a:srgbClr val="FF0000"/>
                </a:solidFill>
              </a:rPr>
              <a:t>, </a:t>
            </a:r>
            <a:r>
              <a:rPr lang="ko-KR" altLang="en-US" sz="1000" dirty="0" err="1">
                <a:solidFill>
                  <a:srgbClr val="FF0000"/>
                </a:solidFill>
              </a:rPr>
              <a:t>차입형토지신탁시</a:t>
            </a:r>
            <a:r>
              <a:rPr lang="ko-KR" altLang="en-US" sz="1000" dirty="0">
                <a:solidFill>
                  <a:srgbClr val="FF0000"/>
                </a:solidFill>
              </a:rPr>
              <a:t> 부동산신탁사의 대출금 상환 </a:t>
            </a:r>
            <a:r>
              <a:rPr lang="en-US" altLang="ko-KR" sz="1000" dirty="0">
                <a:solidFill>
                  <a:srgbClr val="FF0000"/>
                </a:solidFill>
              </a:rPr>
              <a:t>Risk, </a:t>
            </a:r>
            <a:r>
              <a:rPr lang="ko-KR" altLang="en-US" sz="1000" dirty="0" err="1">
                <a:solidFill>
                  <a:srgbClr val="FF0000"/>
                </a:solidFill>
              </a:rPr>
              <a:t>관리형토지신탁시</a:t>
            </a:r>
            <a:r>
              <a:rPr lang="ko-KR" altLang="en-US" sz="1000" dirty="0">
                <a:solidFill>
                  <a:srgbClr val="FF0000"/>
                </a:solidFill>
              </a:rPr>
              <a:t> </a:t>
            </a:r>
            <a:r>
              <a:rPr lang="ko-KR" altLang="en-US" sz="1000" dirty="0" err="1">
                <a:solidFill>
                  <a:srgbClr val="FF0000"/>
                </a:solidFill>
              </a:rPr>
              <a:t>대주의</a:t>
            </a:r>
            <a:r>
              <a:rPr lang="ko-KR" altLang="en-US" sz="1000" dirty="0">
                <a:solidFill>
                  <a:srgbClr val="FF0000"/>
                </a:solidFill>
              </a:rPr>
              <a:t> 대출금 미수 </a:t>
            </a:r>
            <a:r>
              <a:rPr lang="en-US" altLang="ko-KR" sz="1000" dirty="0">
                <a:solidFill>
                  <a:srgbClr val="FF0000"/>
                </a:solidFill>
              </a:rPr>
              <a:t>Risk </a:t>
            </a:r>
            <a:r>
              <a:rPr lang="ko-KR" altLang="en-US" sz="1000" dirty="0">
                <a:solidFill>
                  <a:srgbClr val="FF0000"/>
                </a:solidFill>
              </a:rPr>
              <a:t>발생</a:t>
            </a:r>
            <a:r>
              <a:rPr lang="en-US" altLang="ko-KR" sz="1000" dirty="0">
                <a:solidFill>
                  <a:srgbClr val="FF0000"/>
                </a:solidFill>
              </a:rPr>
              <a:t> </a:t>
            </a:r>
            <a:endParaRPr kumimoji="1" lang="ko-KR" altLang="en-US" sz="1400" b="1" i="0" u="none" strike="noStrike" kern="1200" cap="none" spc="0" normalizeH="0" baseline="0" noProof="0" dirty="0">
              <a:ln>
                <a:noFill/>
              </a:ln>
              <a:effectLst/>
              <a:uLnTx/>
              <a:uFillTx/>
              <a:latin typeface="Arial" pitchFamily="34" charset="0"/>
              <a:ea typeface="HY헤드라인M" pitchFamily="18" charset="-127"/>
              <a:cs typeface="Arial" pitchFamily="34" charset="0"/>
            </a:endParaRPr>
          </a:p>
        </p:txBody>
      </p:sp>
      <p:sp>
        <p:nvSpPr>
          <p:cNvPr id="90" name="오각형 21">
            <a:extLst>
              <a:ext uri="{FF2B5EF4-FFF2-40B4-BE49-F238E27FC236}">
                <a16:creationId xmlns:a16="http://schemas.microsoft.com/office/drawing/2014/main" id="{F8044C7E-692C-48A2-9838-C3C7CCA9B630}"/>
              </a:ext>
            </a:extLst>
          </p:cNvPr>
          <p:cNvSpPr/>
          <p:nvPr/>
        </p:nvSpPr>
        <p:spPr>
          <a:xfrm>
            <a:off x="6609059" y="86841"/>
            <a:ext cx="740133" cy="296338"/>
          </a:xfrm>
          <a:prstGeom prst="homePlate">
            <a:avLst>
              <a:gd name="adj" fmla="val 27608"/>
            </a:avLst>
          </a:prstGeom>
          <a:noFill/>
          <a:ln w="9525"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Define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Measure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91" name="갈매기형 수장 23">
            <a:extLst>
              <a:ext uri="{FF2B5EF4-FFF2-40B4-BE49-F238E27FC236}">
                <a16:creationId xmlns:a16="http://schemas.microsoft.com/office/drawing/2014/main" id="{0ABCA4DC-1DDE-4368-BC43-8C9618CC6880}"/>
              </a:ext>
            </a:extLst>
          </p:cNvPr>
          <p:cNvSpPr/>
          <p:nvPr/>
        </p:nvSpPr>
        <p:spPr>
          <a:xfrm>
            <a:off x="7329140" y="86841"/>
            <a:ext cx="752203" cy="296338"/>
          </a:xfrm>
          <a:prstGeom prst="chevron">
            <a:avLst>
              <a:gd name="adj" fmla="val 27608"/>
            </a:avLst>
          </a:prstGeom>
          <a:noFill/>
          <a:ln w="19050" cap="flat" cmpd="sng" algn="ctr">
            <a:solidFill>
              <a:schemeClr val="accent6"/>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rPr>
              <a:t>Analyze</a:t>
            </a:r>
            <a:endParaRPr kumimoji="0" lang="ko-KR" altLang="en-US"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endParaRPr>
          </a:p>
        </p:txBody>
      </p:sp>
      <p:sp>
        <p:nvSpPr>
          <p:cNvPr id="92" name="갈매기형 수장 24">
            <a:extLst>
              <a:ext uri="{FF2B5EF4-FFF2-40B4-BE49-F238E27FC236}">
                <a16:creationId xmlns:a16="http://schemas.microsoft.com/office/drawing/2014/main" id="{28467024-AED0-4831-96CE-8CEAECE66E65}"/>
              </a:ext>
            </a:extLst>
          </p:cNvPr>
          <p:cNvSpPr/>
          <p:nvPr/>
        </p:nvSpPr>
        <p:spPr>
          <a:xfrm>
            <a:off x="8068269" y="86841"/>
            <a:ext cx="752203" cy="296338"/>
          </a:xfrm>
          <a:prstGeom prst="chevron">
            <a:avLst>
              <a:gd name="adj" fmla="val 27608"/>
            </a:avLst>
          </a:prstGeom>
          <a:noFill/>
          <a:ln w="9525" cap="flat" cmpd="sng" algn="ctr">
            <a:solidFill>
              <a:srgbClr val="FFFFFF"/>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rgbClr val="FFFFFF"/>
                </a:solidFill>
                <a:effectLst/>
                <a:uLnTx/>
                <a:uFillTx/>
                <a:latin typeface="맑은 고딕"/>
                <a:ea typeface="맑은 고딕" panose="020B0503020000020004" pitchFamily="50" charset="-127"/>
                <a:cs typeface="+mn-cs"/>
              </a:rPr>
              <a:t>Improve</a:t>
            </a:r>
            <a:endParaRPr kumimoji="0" lang="ko-KR" altLang="en-US" sz="900" i="0" u="none" strike="noStrike" kern="0" cap="none" spc="0" normalizeH="0" baseline="0" noProof="0" dirty="0">
              <a:ln>
                <a:noFill/>
              </a:ln>
              <a:solidFill>
                <a:srgbClr val="FFFFFF"/>
              </a:solidFill>
              <a:effectLst/>
              <a:uLnTx/>
              <a:uFillTx/>
              <a:latin typeface="맑은 고딕"/>
              <a:ea typeface="맑은 고딕" panose="020B0503020000020004" pitchFamily="50" charset="-127"/>
              <a:cs typeface="+mn-cs"/>
            </a:endParaRPr>
          </a:p>
        </p:txBody>
      </p:sp>
    </p:spTree>
    <p:extLst>
      <p:ext uri="{BB962C8B-B14F-4D97-AF65-F5344CB8AC3E}">
        <p14:creationId xmlns:p14="http://schemas.microsoft.com/office/powerpoint/2010/main" val="24060605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a:extLst>
              <a:ext uri="{FF2B5EF4-FFF2-40B4-BE49-F238E27FC236}">
                <a16:creationId xmlns:a16="http://schemas.microsoft.com/office/drawing/2014/main" id="{6268D278-296A-4B8F-A048-BB4C1606E594}"/>
              </a:ext>
            </a:extLst>
          </p:cNvPr>
          <p:cNvSpPr/>
          <p:nvPr/>
        </p:nvSpPr>
        <p:spPr bwMode="auto">
          <a:xfrm>
            <a:off x="278631" y="980729"/>
            <a:ext cx="4149352" cy="5607756"/>
          </a:xfrm>
          <a:prstGeom prst="rect">
            <a:avLst/>
          </a:prstGeom>
          <a:noFill/>
          <a:ln w="38100">
            <a:solidFill>
              <a:srgbClr val="1B2E5A">
                <a:lumMod val="75000"/>
              </a:srgbClr>
            </a:solidFill>
            <a:miter lim="800000"/>
            <a:headEnd/>
            <a:tailEnd/>
          </a:ln>
          <a:effectLst/>
        </p:spPr>
        <p:txBody>
          <a:bodyPr lIns="36000" tIns="36000" rIns="36000" bIns="36000" rtlCol="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ko-KR" altLang="en-US" sz="1200" b="0" i="0" u="none" strike="noStrike" kern="0" cap="none" spc="0" normalizeH="0" baseline="0" noProof="0">
              <a:ln>
                <a:noFill/>
              </a:ln>
              <a:solidFill>
                <a:srgbClr val="000000"/>
              </a:solidFill>
              <a:effectLst/>
              <a:uLnTx/>
              <a:uFillTx/>
              <a:latin typeface="맑은 고딕"/>
              <a:ea typeface="맑은 고딕" panose="020B0503020000020004" pitchFamily="50" charset="-127"/>
              <a:cs typeface="+mn-cs"/>
            </a:endParaRPr>
          </a:p>
        </p:txBody>
      </p:sp>
      <p:sp>
        <p:nvSpPr>
          <p:cNvPr id="70" name="직사각형 69">
            <a:extLst>
              <a:ext uri="{FF2B5EF4-FFF2-40B4-BE49-F238E27FC236}">
                <a16:creationId xmlns:a16="http://schemas.microsoft.com/office/drawing/2014/main" id="{A504B532-6CBF-4600-8B50-2A2D47B8D42E}"/>
              </a:ext>
            </a:extLst>
          </p:cNvPr>
          <p:cNvSpPr/>
          <p:nvPr/>
        </p:nvSpPr>
        <p:spPr bwMode="auto">
          <a:xfrm>
            <a:off x="4723378" y="980728"/>
            <a:ext cx="4149352" cy="5607755"/>
          </a:xfrm>
          <a:prstGeom prst="rect">
            <a:avLst/>
          </a:prstGeom>
          <a:noFill/>
          <a:ln w="38100">
            <a:solidFill>
              <a:srgbClr val="1B2E5A">
                <a:lumMod val="75000"/>
              </a:srgbClr>
            </a:solidFill>
            <a:miter lim="800000"/>
            <a:headEnd/>
            <a:tailEnd/>
          </a:ln>
          <a:effectLst/>
        </p:spPr>
        <p:txBody>
          <a:bodyPr lIns="36000" tIns="36000" rIns="36000" bIns="36000" rtlCol="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ko-KR" altLang="en-US" sz="1200" b="0" i="0" u="none" strike="noStrike" kern="0" cap="none" spc="0" normalizeH="0" baseline="0" noProof="0">
              <a:ln>
                <a:noFill/>
              </a:ln>
              <a:solidFill>
                <a:srgbClr val="000000"/>
              </a:solidFill>
              <a:effectLst/>
              <a:uLnTx/>
              <a:uFillTx/>
              <a:latin typeface="맑은 고딕"/>
              <a:ea typeface="맑은 고딕" panose="020B0503020000020004" pitchFamily="50" charset="-127"/>
              <a:cs typeface="+mn-cs"/>
            </a:endParaRPr>
          </a:p>
        </p:txBody>
      </p:sp>
      <p:pic>
        <p:nvPicPr>
          <p:cNvPr id="18" name="그림 17">
            <a:extLst>
              <a:ext uri="{FF2B5EF4-FFF2-40B4-BE49-F238E27FC236}">
                <a16:creationId xmlns:a16="http://schemas.microsoft.com/office/drawing/2014/main" id="{65ACC0F4-F0C8-4C35-8D88-32BD317CDA1C}"/>
              </a:ext>
            </a:extLst>
          </p:cNvPr>
          <p:cNvPicPr>
            <a:picLocks noChangeAspect="1"/>
          </p:cNvPicPr>
          <p:nvPr/>
        </p:nvPicPr>
        <p:blipFill>
          <a:blip r:embed="rId2"/>
          <a:stretch>
            <a:fillRect/>
          </a:stretch>
        </p:blipFill>
        <p:spPr>
          <a:xfrm>
            <a:off x="595490" y="1143790"/>
            <a:ext cx="3497154" cy="5315674"/>
          </a:xfrm>
          <a:prstGeom prst="rect">
            <a:avLst/>
          </a:prstGeom>
        </p:spPr>
      </p:pic>
      <p:pic>
        <p:nvPicPr>
          <p:cNvPr id="42" name="그림 41">
            <a:extLst>
              <a:ext uri="{FF2B5EF4-FFF2-40B4-BE49-F238E27FC236}">
                <a16:creationId xmlns:a16="http://schemas.microsoft.com/office/drawing/2014/main" id="{285DC2B8-6828-452E-8B01-4361298769D3}"/>
              </a:ext>
            </a:extLst>
          </p:cNvPr>
          <p:cNvPicPr>
            <a:picLocks noChangeAspect="1"/>
          </p:cNvPicPr>
          <p:nvPr/>
        </p:nvPicPr>
        <p:blipFill>
          <a:blip r:embed="rId3"/>
          <a:stretch>
            <a:fillRect/>
          </a:stretch>
        </p:blipFill>
        <p:spPr>
          <a:xfrm>
            <a:off x="4944336" y="1137663"/>
            <a:ext cx="3700202" cy="5315674"/>
          </a:xfrm>
          <a:prstGeom prst="rect">
            <a:avLst/>
          </a:prstGeom>
        </p:spPr>
      </p:pic>
      <p:sp>
        <p:nvSpPr>
          <p:cNvPr id="68" name="TextBox 8">
            <a:extLst>
              <a:ext uri="{FF2B5EF4-FFF2-40B4-BE49-F238E27FC236}">
                <a16:creationId xmlns:a16="http://schemas.microsoft.com/office/drawing/2014/main" id="{0088D389-552E-479E-97DC-F60E5EA7714F}"/>
              </a:ext>
            </a:extLst>
          </p:cNvPr>
          <p:cNvSpPr txBox="1"/>
          <p:nvPr/>
        </p:nvSpPr>
        <p:spPr>
          <a:xfrm>
            <a:off x="250369" y="44624"/>
            <a:ext cx="6481871" cy="338554"/>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rPr>
              <a:t>5-1. </a:t>
            </a:r>
            <a:r>
              <a:rPr kumimoji="0" lang="ko-KR" altLang="en-US" sz="1600" b="1" i="0" u="none" strike="noStrike" kern="1200" cap="none" spc="0" normalizeH="0" baseline="0" noProof="0" dirty="0" err="1">
                <a:ln>
                  <a:noFill/>
                </a:ln>
                <a:solidFill>
                  <a:prstClr val="white"/>
                </a:solidFill>
                <a:effectLst/>
                <a:uLnTx/>
                <a:uFillTx/>
                <a:latin typeface="맑은 고딕" panose="020B0503020000020004" pitchFamily="50" charset="-127"/>
                <a:ea typeface="맑은 고딕" panose="020B0503020000020004" pitchFamily="50" charset="-127"/>
                <a:cs typeface="+mn-cs"/>
              </a:rPr>
              <a:t>책임준공확약서</a:t>
            </a:r>
            <a:r>
              <a:rPr kumimoji="0" lang="ko-KR" altLang="en-US" sz="16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rPr>
              <a:t> 양식</a:t>
            </a:r>
            <a:endParaRPr kumimoji="0" lang="en-US" altLang="ko-KR" sz="16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sp>
        <p:nvSpPr>
          <p:cNvPr id="71" name="직사각형 70">
            <a:extLst>
              <a:ext uri="{FF2B5EF4-FFF2-40B4-BE49-F238E27FC236}">
                <a16:creationId xmlns:a16="http://schemas.microsoft.com/office/drawing/2014/main" id="{FEB557D9-D9BC-4314-ACCE-4E06150CB20F}"/>
              </a:ext>
            </a:extLst>
          </p:cNvPr>
          <p:cNvSpPr/>
          <p:nvPr/>
        </p:nvSpPr>
        <p:spPr>
          <a:xfrm>
            <a:off x="712981" y="3294449"/>
            <a:ext cx="3464699" cy="1142663"/>
          </a:xfrm>
          <a:prstGeom prst="rect">
            <a:avLst/>
          </a:prstGeom>
          <a:noFill/>
          <a:ln/>
        </p:spPr>
        <p:style>
          <a:lnRef idx="2">
            <a:schemeClr val="accent1"/>
          </a:lnRef>
          <a:fillRef idx="1">
            <a:schemeClr val="lt1"/>
          </a:fillRef>
          <a:effectRef idx="0">
            <a:schemeClr val="accent1"/>
          </a:effectRef>
          <a:fontRef idx="minor">
            <a:schemeClr val="dk1"/>
          </a:fontRef>
        </p:style>
        <p:txBody>
          <a:bodyPr anchor="ctr"/>
          <a:lstStyle/>
          <a:p>
            <a:pPr algn="ctr" eaLnBrk="1" fontAlgn="auto" latinLnBrk="1" hangingPunct="1">
              <a:spcBef>
                <a:spcPts val="0"/>
              </a:spcBef>
              <a:spcAft>
                <a:spcPts val="0"/>
              </a:spcAft>
              <a:defRPr/>
            </a:pPr>
            <a:endParaRPr lang="ko-KR" altLang="en-US" dirty="0"/>
          </a:p>
        </p:txBody>
      </p:sp>
      <p:cxnSp>
        <p:nvCxnSpPr>
          <p:cNvPr id="73" name="직선 연결선 72">
            <a:extLst>
              <a:ext uri="{FF2B5EF4-FFF2-40B4-BE49-F238E27FC236}">
                <a16:creationId xmlns:a16="http://schemas.microsoft.com/office/drawing/2014/main" id="{D44F90B0-E5FF-41EA-861C-E0806BC10BBC}"/>
              </a:ext>
            </a:extLst>
          </p:cNvPr>
          <p:cNvCxnSpPr>
            <a:cxnSpLocks/>
          </p:cNvCxnSpPr>
          <p:nvPr/>
        </p:nvCxnSpPr>
        <p:spPr>
          <a:xfrm>
            <a:off x="1043608" y="3458416"/>
            <a:ext cx="3024336"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4" name="직선 연결선 73">
            <a:extLst>
              <a:ext uri="{FF2B5EF4-FFF2-40B4-BE49-F238E27FC236}">
                <a16:creationId xmlns:a16="http://schemas.microsoft.com/office/drawing/2014/main" id="{9E0726E1-C31E-42FC-BB3D-DE301A9AF1A9}"/>
              </a:ext>
            </a:extLst>
          </p:cNvPr>
          <p:cNvCxnSpPr>
            <a:cxnSpLocks/>
          </p:cNvCxnSpPr>
          <p:nvPr/>
        </p:nvCxnSpPr>
        <p:spPr>
          <a:xfrm>
            <a:off x="1053133" y="3631007"/>
            <a:ext cx="3024336"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5" name="텍스트 개체 틀 2">
            <a:extLst>
              <a:ext uri="{FF2B5EF4-FFF2-40B4-BE49-F238E27FC236}">
                <a16:creationId xmlns:a16="http://schemas.microsoft.com/office/drawing/2014/main" id="{4C440521-D1C8-435B-B336-DCC2361A1ABB}"/>
              </a:ext>
            </a:extLst>
          </p:cNvPr>
          <p:cNvSpPr txBox="1">
            <a:spLocks/>
          </p:cNvSpPr>
          <p:nvPr/>
        </p:nvSpPr>
        <p:spPr>
          <a:xfrm>
            <a:off x="273000" y="505223"/>
            <a:ext cx="8620175" cy="411257"/>
          </a:xfrm>
          <a:prstGeom prst="rect">
            <a:avLst/>
          </a:prstGeom>
        </p:spPr>
        <p:txBody>
          <a:bodyPr wrap="square" lIns="72000" tIns="36000" rIns="72000" bIns="36000">
            <a:spAutoFit/>
          </a:bodyPr>
          <a:lstStyle>
            <a:lvl1pPr marL="0" indent="0" algn="l" defTabSz="914400" rtl="0" eaLnBrk="1" latinLnBrk="0" hangingPunct="1">
              <a:spcBef>
                <a:spcPct val="20000"/>
              </a:spcBef>
              <a:buSzPct val="70000"/>
              <a:buFontTx/>
              <a:buNone/>
              <a:defRPr kumimoji="1" lang="ko-KR" altLang="en-US" sz="1600" b="1" kern="1200" baseline="0">
                <a:solidFill>
                  <a:schemeClr val="tx1"/>
                </a:solidFill>
                <a:latin typeface="Arial" pitchFamily="34" charset="0"/>
                <a:ea typeface="HY헤드라인M" pitchFamily="18" charset="-127"/>
                <a:cs typeface="Arial" pitchFamily="34" charset="0"/>
              </a:defRPr>
            </a:lvl1pPr>
            <a:lvl2pPr marL="742950" indent="-285750" algn="l" defTabSz="914400" rtl="0" eaLnBrk="1" latinLnBrk="1" hangingPunct="1">
              <a:spcBef>
                <a:spcPct val="20000"/>
              </a:spcBef>
              <a:buFont typeface="Arial" pitchFamily="34" charset="0"/>
              <a:buChar char="–"/>
              <a:defRPr kumimoji="1" lang="ko-KR" altLang="en-US" sz="1100" kern="1200" smtClean="0">
                <a:solidFill>
                  <a:schemeClr val="tx1"/>
                </a:solidFill>
                <a:latin typeface="맑은 고딕" pitchFamily="50" charset="-127"/>
                <a:ea typeface="맑은 고딕" pitchFamily="50" charset="-127"/>
                <a:cs typeface="+mn-cs"/>
              </a:defRPr>
            </a:lvl2pPr>
            <a:lvl3pPr marL="1143000" indent="-228600" algn="l" defTabSz="914400" rtl="0" eaLnBrk="1" latinLnBrk="1" hangingPunct="1">
              <a:spcBef>
                <a:spcPct val="20000"/>
              </a:spcBef>
              <a:buFont typeface="Arial" pitchFamily="34" charset="0"/>
              <a:buChar char="•"/>
              <a:defRPr kumimoji="1" lang="ko-KR" altLang="en-US" sz="1000" kern="1200" smtClean="0">
                <a:solidFill>
                  <a:schemeClr val="tx1"/>
                </a:solidFill>
                <a:latin typeface="맑은 고딕" pitchFamily="50" charset="-127"/>
                <a:ea typeface="맑은 고딕" pitchFamily="50" charset="-127"/>
                <a:cs typeface="+mn-cs"/>
              </a:defRPr>
            </a:lvl3pPr>
            <a:lvl4pPr marL="1600200" indent="-228600" algn="l" defTabSz="914400" rtl="0" eaLnBrk="1" latinLnBrk="1" hangingPunct="1">
              <a:spcBef>
                <a:spcPct val="20000"/>
              </a:spcBef>
              <a:buFont typeface="Arial" pitchFamily="34" charset="0"/>
              <a:buChar char="–"/>
              <a:defRPr kumimoji="1" lang="ko-KR" altLang="en-US" sz="900" kern="1200" smtClean="0">
                <a:solidFill>
                  <a:schemeClr val="tx1"/>
                </a:solidFill>
                <a:latin typeface="맑은 고딕" pitchFamily="50" charset="-127"/>
                <a:ea typeface="맑은 고딕" pitchFamily="50" charset="-127"/>
                <a:cs typeface="+mn-cs"/>
              </a:defRPr>
            </a:lvl4pPr>
            <a:lvl5pPr marL="1828800" indent="0" algn="l" defTabSz="914400" rtl="0" eaLnBrk="1" latinLnBrk="1" hangingPunct="1">
              <a:spcBef>
                <a:spcPct val="20000"/>
              </a:spcBef>
              <a:buFont typeface="Arial" pitchFamily="34" charset="0"/>
              <a:buNone/>
              <a:defRPr kumimoji="1" lang="ko-KR" altLang="en-US" sz="1400" kern="1200">
                <a:solidFill>
                  <a:schemeClr val="tx1"/>
                </a:solidFill>
                <a:latin typeface="+mn-lt"/>
                <a:ea typeface="돋움" pitchFamily="50" charset="-127"/>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Pct val="70000"/>
              <a:buFontTx/>
              <a:buNone/>
              <a:tabLst/>
              <a:defRPr/>
            </a:pPr>
            <a:r>
              <a:rPr kumimoji="1" lang="ko-KR" altLang="en-US" sz="1200" b="1" i="0" u="none" strike="noStrike" kern="1200" cap="none" spc="0" normalizeH="0" baseline="0" noProof="0" dirty="0">
                <a:ln>
                  <a:noFill/>
                </a:ln>
                <a:solidFill>
                  <a:srgbClr val="000000"/>
                </a:solidFill>
                <a:effectLst/>
                <a:uLnTx/>
                <a:uFillTx/>
                <a:latin typeface="Arial" pitchFamily="34" charset="0"/>
                <a:ea typeface="HY헤드라인M" pitchFamily="18" charset="-127"/>
                <a:cs typeface="Arial" pitchFamily="34" charset="0"/>
              </a:rPr>
              <a:t>시공사의 공사비 조달 재원은 대출금이므로</a:t>
            </a:r>
            <a:r>
              <a:rPr kumimoji="1" lang="en-US" altLang="ko-KR" sz="1200" b="1" i="0" u="none" strike="noStrike" kern="1200" cap="none" spc="0" normalizeH="0" baseline="0" noProof="0" dirty="0">
                <a:ln>
                  <a:noFill/>
                </a:ln>
                <a:solidFill>
                  <a:srgbClr val="000000"/>
                </a:solidFill>
                <a:effectLst/>
                <a:uLnTx/>
                <a:uFillTx/>
                <a:latin typeface="Arial" pitchFamily="34" charset="0"/>
                <a:ea typeface="HY헤드라인M" pitchFamily="18" charset="-127"/>
                <a:cs typeface="Arial" pitchFamily="34" charset="0"/>
              </a:rPr>
              <a:t>, </a:t>
            </a:r>
            <a:r>
              <a:rPr kumimoji="1" lang="ko-KR" altLang="en-US" sz="1200" b="1" i="0" u="none" strike="noStrike" kern="1200" cap="none" spc="0" normalizeH="0" baseline="0" noProof="0" dirty="0" err="1">
                <a:ln>
                  <a:noFill/>
                </a:ln>
                <a:solidFill>
                  <a:srgbClr val="000000"/>
                </a:solidFill>
                <a:effectLst/>
                <a:uLnTx/>
                <a:uFillTx/>
                <a:latin typeface="Arial" pitchFamily="34" charset="0"/>
                <a:ea typeface="HY헤드라인M" pitchFamily="18" charset="-127"/>
                <a:cs typeface="Arial" pitchFamily="34" charset="0"/>
              </a:rPr>
              <a:t>대주</a:t>
            </a:r>
            <a:r>
              <a:rPr kumimoji="1" lang="ko-KR" altLang="en-US" sz="1200" b="1" i="0" u="none" strike="noStrike" kern="1200" cap="none" spc="0" normalizeH="0" baseline="0" noProof="0" dirty="0">
                <a:ln>
                  <a:noFill/>
                </a:ln>
                <a:solidFill>
                  <a:srgbClr val="000000"/>
                </a:solidFill>
                <a:effectLst/>
                <a:uLnTx/>
                <a:uFillTx/>
                <a:latin typeface="Arial" pitchFamily="34" charset="0"/>
                <a:ea typeface="HY헤드라인M" pitchFamily="18" charset="-127"/>
                <a:cs typeface="Arial" pitchFamily="34" charset="0"/>
              </a:rPr>
              <a:t> 또는 부동산신탁사</a:t>
            </a:r>
            <a:r>
              <a:rPr lang="ko-KR" altLang="en-US" sz="1200" dirty="0">
                <a:solidFill>
                  <a:srgbClr val="000000"/>
                </a:solidFill>
              </a:rPr>
              <a:t>는 </a:t>
            </a:r>
            <a:r>
              <a:rPr kumimoji="1" lang="ko-KR" altLang="en-US" sz="1200" b="1" i="0" u="none" strike="noStrike" kern="1200" cap="none" spc="0" normalizeH="0" baseline="0" noProof="0" dirty="0">
                <a:ln>
                  <a:noFill/>
                </a:ln>
                <a:solidFill>
                  <a:srgbClr val="000000"/>
                </a:solidFill>
                <a:effectLst/>
                <a:uLnTx/>
                <a:uFillTx/>
                <a:latin typeface="Arial" pitchFamily="34" charset="0"/>
                <a:ea typeface="HY헤드라인M" pitchFamily="18" charset="-127"/>
                <a:cs typeface="Arial" pitchFamily="34" charset="0"/>
              </a:rPr>
              <a:t>시공사의 공사대금 횡령 내지 유용 등 리스크 </a:t>
            </a:r>
            <a:r>
              <a:rPr kumimoji="1" lang="ko-KR" altLang="en-US" sz="1200" b="1" i="0" u="none" strike="noStrike" kern="1200" cap="none" spc="0" normalizeH="0" baseline="0" noProof="0" dirty="0" err="1">
                <a:ln>
                  <a:noFill/>
                </a:ln>
                <a:solidFill>
                  <a:srgbClr val="000000"/>
                </a:solidFill>
                <a:effectLst/>
                <a:uLnTx/>
                <a:uFillTx/>
                <a:latin typeface="Arial" pitchFamily="34" charset="0"/>
                <a:ea typeface="HY헤드라인M" pitchFamily="18" charset="-127"/>
                <a:cs typeface="Arial" pitchFamily="34" charset="0"/>
              </a:rPr>
              <a:t>헷지</a:t>
            </a:r>
            <a:r>
              <a:rPr lang="ko-KR" altLang="en-US" sz="1200" dirty="0">
                <a:solidFill>
                  <a:srgbClr val="000000"/>
                </a:solidFill>
              </a:rPr>
              <a:t> 필요</a:t>
            </a:r>
            <a:br>
              <a:rPr lang="en-US" altLang="ko-KR" sz="1200" dirty="0">
                <a:solidFill>
                  <a:srgbClr val="000000"/>
                </a:solidFill>
              </a:rPr>
            </a:br>
            <a:r>
              <a:rPr kumimoji="1" lang="en-US" altLang="ko-KR" sz="10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rPr>
              <a:t>⇒</a:t>
            </a:r>
            <a:r>
              <a:rPr lang="ko-KR" altLang="en-US" sz="1000" dirty="0" err="1">
                <a:solidFill>
                  <a:srgbClr val="FF0000"/>
                </a:solidFill>
              </a:rPr>
              <a:t>차입형토지신탁시</a:t>
            </a:r>
            <a:r>
              <a:rPr lang="ko-KR" altLang="en-US" sz="1000" dirty="0">
                <a:solidFill>
                  <a:srgbClr val="FF0000"/>
                </a:solidFill>
              </a:rPr>
              <a:t> 부동산신탁사 및 </a:t>
            </a:r>
            <a:r>
              <a:rPr lang="ko-KR" altLang="en-US" sz="1000" dirty="0" err="1">
                <a:solidFill>
                  <a:srgbClr val="FF0000"/>
                </a:solidFill>
              </a:rPr>
              <a:t>관리형토지신탁시</a:t>
            </a:r>
            <a:r>
              <a:rPr lang="ko-KR" altLang="en-US" sz="1000" dirty="0">
                <a:solidFill>
                  <a:srgbClr val="FF0000"/>
                </a:solidFill>
              </a:rPr>
              <a:t> </a:t>
            </a:r>
            <a:r>
              <a:rPr lang="ko-KR" altLang="en-US" sz="1000" dirty="0" err="1">
                <a:solidFill>
                  <a:srgbClr val="FF0000"/>
                </a:solidFill>
              </a:rPr>
              <a:t>대주</a:t>
            </a:r>
            <a:r>
              <a:rPr lang="ko-KR" altLang="en-US" sz="1000" dirty="0">
                <a:solidFill>
                  <a:srgbClr val="FF0000"/>
                </a:solidFill>
              </a:rPr>
              <a:t> 입장에서는 공사대금채권신탁계약을 체결하여 책임준공 달성 가능</a:t>
            </a:r>
            <a:endParaRPr kumimoji="1" lang="ko-KR" altLang="en-US" sz="1000" b="1" i="0" u="none" strike="noStrike" kern="1200" cap="none" spc="0" normalizeH="0" baseline="0" noProof="0" dirty="0">
              <a:ln>
                <a:noFill/>
              </a:ln>
              <a:solidFill>
                <a:srgbClr val="000000"/>
              </a:solidFill>
              <a:effectLst/>
              <a:uLnTx/>
              <a:uFillTx/>
              <a:latin typeface="Arial" pitchFamily="34" charset="0"/>
              <a:ea typeface="HY헤드라인M" pitchFamily="18" charset="-127"/>
              <a:cs typeface="Arial" pitchFamily="34" charset="0"/>
            </a:endParaRPr>
          </a:p>
        </p:txBody>
      </p:sp>
      <p:sp>
        <p:nvSpPr>
          <p:cNvPr id="76" name="오각형 21">
            <a:extLst>
              <a:ext uri="{FF2B5EF4-FFF2-40B4-BE49-F238E27FC236}">
                <a16:creationId xmlns:a16="http://schemas.microsoft.com/office/drawing/2014/main" id="{17ACF5F0-79FD-4868-B46D-61655B168443}"/>
              </a:ext>
            </a:extLst>
          </p:cNvPr>
          <p:cNvSpPr/>
          <p:nvPr/>
        </p:nvSpPr>
        <p:spPr>
          <a:xfrm>
            <a:off x="6609059" y="86841"/>
            <a:ext cx="740133" cy="296338"/>
          </a:xfrm>
          <a:prstGeom prst="homePlate">
            <a:avLst>
              <a:gd name="adj" fmla="val 27608"/>
            </a:avLst>
          </a:prstGeom>
          <a:noFill/>
          <a:ln w="9525"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Define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Measure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77" name="갈매기형 수장 23">
            <a:extLst>
              <a:ext uri="{FF2B5EF4-FFF2-40B4-BE49-F238E27FC236}">
                <a16:creationId xmlns:a16="http://schemas.microsoft.com/office/drawing/2014/main" id="{B43B642A-1D79-4A00-A063-C660A965F71F}"/>
              </a:ext>
            </a:extLst>
          </p:cNvPr>
          <p:cNvSpPr/>
          <p:nvPr/>
        </p:nvSpPr>
        <p:spPr>
          <a:xfrm>
            <a:off x="7329140" y="86841"/>
            <a:ext cx="752203" cy="296338"/>
          </a:xfrm>
          <a:prstGeom prst="chevron">
            <a:avLst>
              <a:gd name="adj" fmla="val 27608"/>
            </a:avLst>
          </a:prstGeom>
          <a:noFill/>
          <a:ln w="19050" cap="flat" cmpd="sng" algn="ctr">
            <a:solidFill>
              <a:schemeClr val="accent6"/>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rPr>
              <a:t>Analyze</a:t>
            </a:r>
            <a:endParaRPr kumimoji="0" lang="ko-KR" altLang="en-US"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endParaRPr>
          </a:p>
        </p:txBody>
      </p:sp>
      <p:sp>
        <p:nvSpPr>
          <p:cNvPr id="78" name="갈매기형 수장 24">
            <a:extLst>
              <a:ext uri="{FF2B5EF4-FFF2-40B4-BE49-F238E27FC236}">
                <a16:creationId xmlns:a16="http://schemas.microsoft.com/office/drawing/2014/main" id="{022C37EA-34BE-42F3-A5D5-616E5D2A40BB}"/>
              </a:ext>
            </a:extLst>
          </p:cNvPr>
          <p:cNvSpPr/>
          <p:nvPr/>
        </p:nvSpPr>
        <p:spPr>
          <a:xfrm>
            <a:off x="8068269" y="86841"/>
            <a:ext cx="752203" cy="296338"/>
          </a:xfrm>
          <a:prstGeom prst="chevron">
            <a:avLst>
              <a:gd name="adj" fmla="val 27608"/>
            </a:avLst>
          </a:prstGeom>
          <a:noFill/>
          <a:ln w="9525" cap="flat" cmpd="sng" algn="ctr">
            <a:solidFill>
              <a:srgbClr val="FFFFFF"/>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rgbClr val="FFFFFF"/>
                </a:solidFill>
                <a:effectLst/>
                <a:uLnTx/>
                <a:uFillTx/>
                <a:latin typeface="맑은 고딕"/>
                <a:ea typeface="맑은 고딕" panose="020B0503020000020004" pitchFamily="50" charset="-127"/>
                <a:cs typeface="+mn-cs"/>
              </a:rPr>
              <a:t>Improve</a:t>
            </a:r>
            <a:endParaRPr kumimoji="0" lang="ko-KR" altLang="en-US" sz="900" i="0" u="none" strike="noStrike" kern="0" cap="none" spc="0" normalizeH="0" baseline="0" noProof="0" dirty="0">
              <a:ln>
                <a:noFill/>
              </a:ln>
              <a:solidFill>
                <a:srgbClr val="FFFFFF"/>
              </a:solidFill>
              <a:effectLst/>
              <a:uLnTx/>
              <a:uFillTx/>
              <a:latin typeface="맑은 고딕"/>
              <a:ea typeface="맑은 고딕" panose="020B0503020000020004" pitchFamily="50" charset="-127"/>
              <a:cs typeface="+mn-cs"/>
            </a:endParaRPr>
          </a:p>
        </p:txBody>
      </p:sp>
    </p:spTree>
    <p:extLst>
      <p:ext uri="{BB962C8B-B14F-4D97-AF65-F5344CB8AC3E}">
        <p14:creationId xmlns:p14="http://schemas.microsoft.com/office/powerpoint/2010/main" val="18399110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CC154781-B4DE-4FF6-82DD-FD42F357EFDD}"/>
              </a:ext>
            </a:extLst>
          </p:cNvPr>
          <p:cNvSpPr>
            <a:spLocks noChangeArrowheads="1"/>
          </p:cNvSpPr>
          <p:nvPr/>
        </p:nvSpPr>
        <p:spPr bwMode="auto">
          <a:xfrm>
            <a:off x="1" y="2654131"/>
            <a:ext cx="9144000" cy="1549738"/>
          </a:xfrm>
          <a:prstGeom prst="rect">
            <a:avLst/>
          </a:prstGeom>
          <a:solidFill>
            <a:srgbClr val="4C1B12"/>
          </a:solidFill>
          <a:ln>
            <a:noFill/>
          </a:ln>
          <a:effectLst/>
        </p:spPr>
        <p:txBody>
          <a:bodyPr wrap="none" anchor="ctr"/>
          <a:lstStyle>
            <a:lvl1pPr eaLnBrk="0" hangingPunct="0">
              <a:defRPr kumimoji="1">
                <a:solidFill>
                  <a:schemeClr val="tx1"/>
                </a:solidFill>
                <a:latin typeface="Calibri" pitchFamily="34" charset="0"/>
                <a:ea typeface="굴림" pitchFamily="50" charset="-127"/>
              </a:defRPr>
            </a:lvl1pPr>
            <a:lvl2pPr marL="742950" indent="-285750" eaLnBrk="0" hangingPunct="0">
              <a:defRPr kumimoji="1">
                <a:solidFill>
                  <a:schemeClr val="tx1"/>
                </a:solidFill>
                <a:latin typeface="Calibri" pitchFamily="34" charset="0"/>
                <a:ea typeface="굴림" pitchFamily="50" charset="-127"/>
              </a:defRPr>
            </a:lvl2pPr>
            <a:lvl3pPr marL="1143000" indent="-228600" eaLnBrk="0" hangingPunct="0">
              <a:defRPr kumimoji="1">
                <a:solidFill>
                  <a:schemeClr val="tx1"/>
                </a:solidFill>
                <a:latin typeface="Calibri" pitchFamily="34" charset="0"/>
                <a:ea typeface="굴림" pitchFamily="50" charset="-127"/>
              </a:defRPr>
            </a:lvl3pPr>
            <a:lvl4pPr marL="1600200" indent="-228600" eaLnBrk="0" hangingPunct="0">
              <a:defRPr kumimoji="1">
                <a:solidFill>
                  <a:schemeClr val="tx1"/>
                </a:solidFill>
                <a:latin typeface="Calibri" pitchFamily="34" charset="0"/>
                <a:ea typeface="굴림" pitchFamily="50" charset="-127"/>
              </a:defRPr>
            </a:lvl4pPr>
            <a:lvl5pPr marL="2057400" indent="-228600" eaLnBrk="0" hangingPunct="0">
              <a:defRPr kumimoji="1">
                <a:solidFill>
                  <a:schemeClr val="tx1"/>
                </a:solidFill>
                <a:latin typeface="Calibri" pitchFamily="34" charset="0"/>
                <a:ea typeface="굴림" pitchFamily="50" charset="-127"/>
              </a:defRPr>
            </a:lvl5pPr>
            <a:lvl6pPr marL="2514600" indent="-228600" eaLnBrk="0" fontAlgn="base" hangingPunct="0">
              <a:spcBef>
                <a:spcPct val="0"/>
              </a:spcBef>
              <a:spcAft>
                <a:spcPct val="0"/>
              </a:spcAft>
              <a:defRPr kumimoji="1">
                <a:solidFill>
                  <a:schemeClr val="tx1"/>
                </a:solidFill>
                <a:latin typeface="Calibri" pitchFamily="34" charset="0"/>
                <a:ea typeface="굴림" pitchFamily="50" charset="-127"/>
              </a:defRPr>
            </a:lvl6pPr>
            <a:lvl7pPr marL="2971800" indent="-228600" eaLnBrk="0" fontAlgn="base" hangingPunct="0">
              <a:spcBef>
                <a:spcPct val="0"/>
              </a:spcBef>
              <a:spcAft>
                <a:spcPct val="0"/>
              </a:spcAft>
              <a:defRPr kumimoji="1">
                <a:solidFill>
                  <a:schemeClr val="tx1"/>
                </a:solidFill>
                <a:latin typeface="Calibri" pitchFamily="34" charset="0"/>
                <a:ea typeface="굴림" pitchFamily="50" charset="-127"/>
              </a:defRPr>
            </a:lvl7pPr>
            <a:lvl8pPr marL="3429000" indent="-228600" eaLnBrk="0" fontAlgn="base" hangingPunct="0">
              <a:spcBef>
                <a:spcPct val="0"/>
              </a:spcBef>
              <a:spcAft>
                <a:spcPct val="0"/>
              </a:spcAft>
              <a:defRPr kumimoji="1">
                <a:solidFill>
                  <a:schemeClr val="tx1"/>
                </a:solidFill>
                <a:latin typeface="Calibri" pitchFamily="34" charset="0"/>
                <a:ea typeface="굴림" pitchFamily="50" charset="-127"/>
              </a:defRPr>
            </a:lvl8pPr>
            <a:lvl9pPr marL="3886200" indent="-228600" eaLnBrk="0" fontAlgn="base" hangingPunct="0">
              <a:spcBef>
                <a:spcPct val="0"/>
              </a:spcBef>
              <a:spcAft>
                <a:spcPct val="0"/>
              </a:spcAft>
              <a:defRPr kumimoji="1">
                <a:solidFill>
                  <a:schemeClr val="tx1"/>
                </a:solidFill>
                <a:latin typeface="Calibri" pitchFamily="34" charset="0"/>
                <a:ea typeface="굴림" pitchFamily="50" charset="-127"/>
              </a:defRPr>
            </a:lvl9pP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ko-KR" altLang="en-US" sz="1600" b="0" i="0" u="none" strike="noStrike" kern="1200" cap="none" spc="0" normalizeH="0" baseline="0" noProof="0">
              <a:ln>
                <a:noFill/>
              </a:ln>
              <a:solidFill>
                <a:srgbClr val="000000"/>
              </a:solidFill>
              <a:effectLst/>
              <a:uLnTx/>
              <a:uFillTx/>
              <a:latin typeface="맑은 고딕" pitchFamily="50" charset="-127"/>
              <a:ea typeface="맑은 고딕" pitchFamily="50" charset="-127"/>
              <a:cs typeface="+mn-cs"/>
            </a:endParaRPr>
          </a:p>
        </p:txBody>
      </p:sp>
      <p:sp>
        <p:nvSpPr>
          <p:cNvPr id="4" name="제목 2">
            <a:extLst>
              <a:ext uri="{FF2B5EF4-FFF2-40B4-BE49-F238E27FC236}">
                <a16:creationId xmlns:a16="http://schemas.microsoft.com/office/drawing/2014/main" id="{977BC27A-4DF8-4F80-94DF-F638619A873C}"/>
              </a:ext>
            </a:extLst>
          </p:cNvPr>
          <p:cNvSpPr txBox="1">
            <a:spLocks/>
          </p:cNvSpPr>
          <p:nvPr/>
        </p:nvSpPr>
        <p:spPr bwMode="auto">
          <a:xfrm>
            <a:off x="495300" y="2180432"/>
            <a:ext cx="8229600" cy="249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latinLnBrk="0" hangingPunct="0">
              <a:spcBef>
                <a:spcPct val="0"/>
              </a:spcBef>
              <a:spcAft>
                <a:spcPct val="0"/>
              </a:spcAft>
              <a:defRPr sz="3600" b="1" kern="1200">
                <a:solidFill>
                  <a:srgbClr val="4C1B12"/>
                </a:solidFill>
                <a:latin typeface="+mn-lt"/>
                <a:ea typeface="+mn-ea"/>
                <a:cs typeface="+mj-cs"/>
              </a:defRPr>
            </a:lvl1pPr>
            <a:lvl2pPr algn="l" rtl="0" eaLnBrk="0" fontAlgn="base" hangingPunct="0">
              <a:spcBef>
                <a:spcPct val="0"/>
              </a:spcBef>
              <a:spcAft>
                <a:spcPct val="0"/>
              </a:spcAft>
              <a:defRPr sz="2800" b="1">
                <a:solidFill>
                  <a:schemeClr val="bg1"/>
                </a:solidFill>
                <a:latin typeface="Calibri" pitchFamily="34" charset="0"/>
                <a:ea typeface="맑은 고딕" pitchFamily="50" charset="-127"/>
              </a:defRPr>
            </a:lvl2pPr>
            <a:lvl3pPr algn="l" rtl="0" eaLnBrk="0" fontAlgn="base" hangingPunct="0">
              <a:spcBef>
                <a:spcPct val="0"/>
              </a:spcBef>
              <a:spcAft>
                <a:spcPct val="0"/>
              </a:spcAft>
              <a:defRPr sz="2800" b="1">
                <a:solidFill>
                  <a:schemeClr val="bg1"/>
                </a:solidFill>
                <a:latin typeface="Calibri" pitchFamily="34" charset="0"/>
                <a:ea typeface="맑은 고딕" pitchFamily="50" charset="-127"/>
              </a:defRPr>
            </a:lvl3pPr>
            <a:lvl4pPr algn="l" rtl="0" eaLnBrk="0" fontAlgn="base" hangingPunct="0">
              <a:spcBef>
                <a:spcPct val="0"/>
              </a:spcBef>
              <a:spcAft>
                <a:spcPct val="0"/>
              </a:spcAft>
              <a:defRPr sz="2800" b="1">
                <a:solidFill>
                  <a:schemeClr val="bg1"/>
                </a:solidFill>
                <a:latin typeface="Calibri" pitchFamily="34" charset="0"/>
                <a:ea typeface="맑은 고딕" pitchFamily="50" charset="-127"/>
              </a:defRPr>
            </a:lvl4pPr>
            <a:lvl5pPr algn="l" rtl="0" eaLnBrk="0" fontAlgn="base" hangingPunct="0">
              <a:spcBef>
                <a:spcPct val="0"/>
              </a:spcBef>
              <a:spcAft>
                <a:spcPct val="0"/>
              </a:spcAft>
              <a:defRPr sz="2800" b="1">
                <a:solidFill>
                  <a:schemeClr val="bg1"/>
                </a:solidFill>
                <a:latin typeface="Calibri" pitchFamily="34" charset="0"/>
                <a:ea typeface="맑은 고딕" pitchFamily="50" charset="-127"/>
              </a:defRPr>
            </a:lvl5pPr>
            <a:lvl6pPr marL="457200" algn="l" rtl="0" fontAlgn="base" latinLnBrk="1">
              <a:spcBef>
                <a:spcPct val="0"/>
              </a:spcBef>
              <a:spcAft>
                <a:spcPct val="0"/>
              </a:spcAft>
              <a:defRPr sz="2800" b="1">
                <a:solidFill>
                  <a:schemeClr val="bg1"/>
                </a:solidFill>
                <a:latin typeface="Calibri" pitchFamily="34" charset="0"/>
                <a:ea typeface="맑은 고딕" pitchFamily="50" charset="-127"/>
              </a:defRPr>
            </a:lvl6pPr>
            <a:lvl7pPr marL="914400" algn="l" rtl="0" fontAlgn="base" latinLnBrk="1">
              <a:spcBef>
                <a:spcPct val="0"/>
              </a:spcBef>
              <a:spcAft>
                <a:spcPct val="0"/>
              </a:spcAft>
              <a:defRPr sz="2800" b="1">
                <a:solidFill>
                  <a:schemeClr val="bg1"/>
                </a:solidFill>
                <a:latin typeface="Calibri" pitchFamily="34" charset="0"/>
                <a:ea typeface="맑은 고딕" pitchFamily="50" charset="-127"/>
              </a:defRPr>
            </a:lvl7pPr>
            <a:lvl8pPr marL="1371600" algn="l" rtl="0" fontAlgn="base" latinLnBrk="1">
              <a:spcBef>
                <a:spcPct val="0"/>
              </a:spcBef>
              <a:spcAft>
                <a:spcPct val="0"/>
              </a:spcAft>
              <a:defRPr sz="2800" b="1">
                <a:solidFill>
                  <a:schemeClr val="bg1"/>
                </a:solidFill>
                <a:latin typeface="Calibri" pitchFamily="34" charset="0"/>
                <a:ea typeface="맑은 고딕" pitchFamily="50" charset="-127"/>
              </a:defRPr>
            </a:lvl8pPr>
            <a:lvl9pPr marL="1828800" algn="l" rtl="0" fontAlgn="base" latinLnBrk="1">
              <a:spcBef>
                <a:spcPct val="0"/>
              </a:spcBef>
              <a:spcAft>
                <a:spcPct val="0"/>
              </a:spcAft>
              <a:defRPr sz="2800" b="1">
                <a:solidFill>
                  <a:schemeClr val="bg1"/>
                </a:solidFill>
                <a:latin typeface="Calibri" pitchFamily="34" charset="0"/>
                <a:ea typeface="맑은 고딕" pitchFamily="50" charset="-127"/>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ko-KR" altLang="en-US" dirty="0">
                <a:solidFill>
                  <a:srgbClr val="FFFFFF"/>
                </a:solidFill>
                <a:latin typeface="Calibri"/>
                <a:ea typeface="맑은 고딕" panose="020B0503020000020004" pitchFamily="50" charset="-127"/>
              </a:rPr>
              <a:t>상생</a:t>
            </a:r>
            <a:r>
              <a:rPr lang="en-US" altLang="ko-KR" dirty="0">
                <a:solidFill>
                  <a:srgbClr val="FFFFFF"/>
                </a:solidFill>
                <a:latin typeface="Calibri"/>
                <a:ea typeface="맑은 고딕" panose="020B0503020000020004" pitchFamily="50" charset="-127"/>
              </a:rPr>
              <a:t>(</a:t>
            </a:r>
            <a:r>
              <a:rPr lang="ko-KR" altLang="en-US" dirty="0">
                <a:solidFill>
                  <a:srgbClr val="FFFFFF"/>
                </a:solidFill>
                <a:latin typeface="Calibri"/>
                <a:ea typeface="맑은 고딕" panose="020B0503020000020004" pitchFamily="50" charset="-127"/>
              </a:rPr>
              <a:t>하도급대금</a:t>
            </a:r>
            <a:r>
              <a:rPr lang="en-US" altLang="ko-KR" dirty="0">
                <a:solidFill>
                  <a:srgbClr val="FFFFFF"/>
                </a:solidFill>
                <a:latin typeface="Calibri"/>
                <a:ea typeface="맑은 고딕" panose="020B0503020000020004" pitchFamily="50" charset="-127"/>
              </a:rPr>
              <a:t>)</a:t>
            </a:r>
            <a:r>
              <a:rPr kumimoji="0" lang="ko-KR" altLang="en-US" sz="3600" b="1" i="0" u="none" strike="noStrike" kern="1200" cap="none" spc="0" normalizeH="0" baseline="0" noProof="0" dirty="0">
                <a:ln>
                  <a:noFill/>
                </a:ln>
                <a:solidFill>
                  <a:srgbClr val="FFFFFF"/>
                </a:solidFill>
                <a:effectLst/>
                <a:uLnTx/>
                <a:uFillTx/>
                <a:latin typeface="Calibri"/>
                <a:ea typeface="맑은 고딕" panose="020B0503020000020004" pitchFamily="50" charset="-127"/>
                <a:cs typeface="+mj-cs"/>
              </a:rPr>
              <a:t>채권신탁  </a:t>
            </a:r>
          </a:p>
        </p:txBody>
      </p:sp>
    </p:spTree>
    <p:extLst>
      <p:ext uri="{BB962C8B-B14F-4D97-AF65-F5344CB8AC3E}">
        <p14:creationId xmlns:p14="http://schemas.microsoft.com/office/powerpoint/2010/main" val="183301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8"/>
          <p:cNvSpPr txBox="1"/>
          <p:nvPr/>
        </p:nvSpPr>
        <p:spPr>
          <a:xfrm>
            <a:off x="250369" y="44624"/>
            <a:ext cx="6481871" cy="338554"/>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600" b="1" dirty="0">
                <a:solidFill>
                  <a:schemeClr val="bg1"/>
                </a:solidFill>
                <a:latin typeface="+mn-ea"/>
              </a:rPr>
              <a:t>1. </a:t>
            </a:r>
            <a:r>
              <a:rPr lang="ko-KR" altLang="en-US" sz="1600" b="1" dirty="0">
                <a:solidFill>
                  <a:schemeClr val="bg1"/>
                </a:solidFill>
                <a:latin typeface="+mn-ea"/>
              </a:rPr>
              <a:t>상생채권신탁 구조</a:t>
            </a:r>
          </a:p>
        </p:txBody>
      </p:sp>
      <p:sp>
        <p:nvSpPr>
          <p:cNvPr id="5" name="직사각형 4"/>
          <p:cNvSpPr/>
          <p:nvPr/>
        </p:nvSpPr>
        <p:spPr>
          <a:xfrm>
            <a:off x="233412" y="871552"/>
            <a:ext cx="8856984" cy="1477328"/>
          </a:xfrm>
          <a:prstGeom prst="rect">
            <a:avLst/>
          </a:prstGeom>
        </p:spPr>
        <p:txBody>
          <a:bodyPr wrap="square">
            <a:spAutoFit/>
          </a:bodyPr>
          <a:lstStyle/>
          <a:p>
            <a:pPr lvl="0" fontAlgn="ctr" latinLnBrk="0">
              <a:lnSpc>
                <a:spcPct val="150000"/>
              </a:lnSpc>
              <a:spcBef>
                <a:spcPct val="0"/>
              </a:spcBef>
              <a:spcAft>
                <a:spcPct val="0"/>
              </a:spcAft>
            </a:pPr>
            <a:r>
              <a:rPr lang="ko-KR" altLang="en-US" sz="1600" b="1" dirty="0">
                <a:solidFill>
                  <a:srgbClr val="000000"/>
                </a:solidFill>
                <a:latin typeface="맑은 고딕" pitchFamily="50" charset="-127"/>
                <a:ea typeface="맑은 고딕" pitchFamily="50" charset="-127"/>
              </a:rPr>
              <a:t>위탁자</a:t>
            </a:r>
            <a:r>
              <a:rPr lang="en-US" altLang="ko-KR" sz="1600" b="1" dirty="0">
                <a:solidFill>
                  <a:srgbClr val="000000"/>
                </a:solidFill>
                <a:latin typeface="맑은 고딕" pitchFamily="50" charset="-127"/>
                <a:ea typeface="맑은 고딕" pitchFamily="50" charset="-127"/>
              </a:rPr>
              <a:t>(</a:t>
            </a:r>
            <a:r>
              <a:rPr lang="ko-KR" altLang="en-US" sz="1600" b="1" dirty="0">
                <a:solidFill>
                  <a:srgbClr val="000000"/>
                </a:solidFill>
                <a:latin typeface="맑은 고딕" pitchFamily="50" charset="-127"/>
                <a:ea typeface="맑은 고딕" pitchFamily="50" charset="-127"/>
              </a:rPr>
              <a:t>수급사업자</a:t>
            </a:r>
            <a:r>
              <a:rPr lang="en-US" altLang="ko-KR" sz="1600" b="1" dirty="0">
                <a:solidFill>
                  <a:srgbClr val="000000"/>
                </a:solidFill>
                <a:latin typeface="맑은 고딕" pitchFamily="50" charset="-127"/>
                <a:ea typeface="맑은 고딕" pitchFamily="50" charset="-127"/>
              </a:rPr>
              <a:t>)</a:t>
            </a:r>
            <a:r>
              <a:rPr lang="ko-KR" altLang="en-US" sz="1600" b="1" dirty="0">
                <a:solidFill>
                  <a:srgbClr val="000000"/>
                </a:solidFill>
                <a:latin typeface="맑은 고딕" pitchFamily="50" charset="-127"/>
                <a:ea typeface="맑은 고딕" pitchFamily="50" charset="-127"/>
              </a:rPr>
              <a:t>는 보유한 금전채권</a:t>
            </a:r>
            <a:r>
              <a:rPr lang="en-US" altLang="ko-KR" sz="1600" b="1" dirty="0">
                <a:solidFill>
                  <a:srgbClr val="000000"/>
                </a:solidFill>
                <a:latin typeface="맑은 고딕" pitchFamily="50" charset="-127"/>
                <a:ea typeface="맑은 고딕" pitchFamily="50" charset="-127"/>
              </a:rPr>
              <a:t>(</a:t>
            </a:r>
            <a:r>
              <a:rPr lang="ko-KR" altLang="en-US" sz="1600" b="1" dirty="0">
                <a:solidFill>
                  <a:srgbClr val="000000"/>
                </a:solidFill>
                <a:latin typeface="맑은 고딕" pitchFamily="50" charset="-127"/>
                <a:ea typeface="맑은 고딕" pitchFamily="50" charset="-127"/>
              </a:rPr>
              <a:t>하도급대금 청구채권</a:t>
            </a:r>
            <a:r>
              <a:rPr lang="en-US" altLang="ko-KR" sz="1600" b="1" dirty="0">
                <a:solidFill>
                  <a:srgbClr val="000000"/>
                </a:solidFill>
                <a:latin typeface="맑은 고딕" pitchFamily="50" charset="-127"/>
                <a:ea typeface="맑은 고딕" pitchFamily="50" charset="-127"/>
              </a:rPr>
              <a:t>, </a:t>
            </a:r>
            <a:r>
              <a:rPr lang="ko-KR" altLang="en-US" sz="1600" b="1" dirty="0">
                <a:solidFill>
                  <a:srgbClr val="000000"/>
                </a:solidFill>
                <a:latin typeface="맑은 고딕" pitchFamily="50" charset="-127"/>
                <a:ea typeface="맑은 고딕" pitchFamily="50" charset="-127"/>
              </a:rPr>
              <a:t>장래 청구채권</a:t>
            </a:r>
            <a:r>
              <a:rPr lang="en-US" altLang="ko-KR" sz="1600" b="1" dirty="0">
                <a:solidFill>
                  <a:srgbClr val="000000"/>
                </a:solidFill>
                <a:latin typeface="맑은 고딕" pitchFamily="50" charset="-127"/>
                <a:ea typeface="맑은 고딕" pitchFamily="50" charset="-127"/>
              </a:rPr>
              <a:t>)</a:t>
            </a:r>
            <a:r>
              <a:rPr lang="ko-KR" altLang="en-US" sz="1600" b="1" dirty="0">
                <a:solidFill>
                  <a:srgbClr val="000000"/>
                </a:solidFill>
                <a:latin typeface="맑은 고딕" pitchFamily="50" charset="-127"/>
                <a:ea typeface="맑은 고딕" pitchFamily="50" charset="-127"/>
              </a:rPr>
              <a:t>을 신탁하고</a:t>
            </a:r>
            <a:r>
              <a:rPr lang="en-US" altLang="ko-KR" sz="1600" b="1" dirty="0">
                <a:solidFill>
                  <a:srgbClr val="000000"/>
                </a:solidFill>
                <a:latin typeface="맑은 고딕" pitchFamily="50" charset="-127"/>
                <a:ea typeface="맑은 고딕" pitchFamily="50" charset="-127"/>
              </a:rPr>
              <a:t>, </a:t>
            </a:r>
          </a:p>
          <a:p>
            <a:pPr lvl="0" fontAlgn="ctr" latinLnBrk="0">
              <a:lnSpc>
                <a:spcPct val="150000"/>
              </a:lnSpc>
              <a:spcBef>
                <a:spcPct val="0"/>
              </a:spcBef>
              <a:spcAft>
                <a:spcPct val="0"/>
              </a:spcAft>
            </a:pPr>
            <a:r>
              <a:rPr lang="ko-KR" altLang="en-US" sz="1600" b="1" dirty="0">
                <a:solidFill>
                  <a:srgbClr val="000000"/>
                </a:solidFill>
                <a:latin typeface="맑은 고딕" pitchFamily="50" charset="-127"/>
                <a:ea typeface="맑은 고딕" pitchFamily="50" charset="-127"/>
              </a:rPr>
              <a:t>수탁자는 위탁자에 </a:t>
            </a:r>
            <a:r>
              <a:rPr lang="en-US" altLang="ko-KR" sz="1600" b="1" dirty="0">
                <a:solidFill>
                  <a:srgbClr val="000000"/>
                </a:solidFill>
                <a:latin typeface="맑은 고딕" pitchFamily="50" charset="-127"/>
                <a:ea typeface="맑은 고딕" pitchFamily="50" charset="-127"/>
              </a:rPr>
              <a:t>1</a:t>
            </a:r>
            <a:r>
              <a:rPr lang="ko-KR" altLang="en-US" sz="1600" b="1" dirty="0">
                <a:solidFill>
                  <a:srgbClr val="000000"/>
                </a:solidFill>
                <a:latin typeface="맑은 고딕" pitchFamily="50" charset="-127"/>
                <a:ea typeface="맑은 고딕" pitchFamily="50" charset="-127"/>
              </a:rPr>
              <a:t>종 수익권을</a:t>
            </a:r>
            <a:r>
              <a:rPr lang="en-US" altLang="ko-KR" sz="1600" b="1" dirty="0">
                <a:solidFill>
                  <a:srgbClr val="000000"/>
                </a:solidFill>
                <a:latin typeface="맑은 고딕" pitchFamily="50" charset="-127"/>
                <a:ea typeface="맑은 고딕" pitchFamily="50" charset="-127"/>
              </a:rPr>
              <a:t>, </a:t>
            </a:r>
            <a:r>
              <a:rPr lang="ko-KR" altLang="en-US" sz="1600" b="1" dirty="0">
                <a:solidFill>
                  <a:srgbClr val="000000"/>
                </a:solidFill>
                <a:latin typeface="맑은 고딕" pitchFamily="50" charset="-127"/>
                <a:ea typeface="맑은 고딕" pitchFamily="50" charset="-127"/>
              </a:rPr>
              <a:t>원사업자에게 제</a:t>
            </a:r>
            <a:r>
              <a:rPr lang="en-US" altLang="ko-KR" sz="1600" b="1" dirty="0">
                <a:solidFill>
                  <a:srgbClr val="000000"/>
                </a:solidFill>
                <a:latin typeface="맑은 고딕" pitchFamily="50" charset="-127"/>
                <a:ea typeface="맑은 고딕" pitchFamily="50" charset="-127"/>
              </a:rPr>
              <a:t>2</a:t>
            </a:r>
            <a:r>
              <a:rPr lang="ko-KR" altLang="en-US" sz="1600" b="1" dirty="0">
                <a:solidFill>
                  <a:srgbClr val="000000"/>
                </a:solidFill>
                <a:latin typeface="맑은 고딕" pitchFamily="50" charset="-127"/>
                <a:ea typeface="맑은 고딕" pitchFamily="50" charset="-127"/>
              </a:rPr>
              <a:t>종 수익권을 교부</a:t>
            </a:r>
            <a:endParaRPr lang="en-US" altLang="ko-KR" sz="1600" b="1" dirty="0">
              <a:solidFill>
                <a:srgbClr val="000000"/>
              </a:solidFill>
              <a:latin typeface="맑은 고딕" pitchFamily="50" charset="-127"/>
              <a:ea typeface="맑은 고딕" pitchFamily="50" charset="-127"/>
            </a:endParaRPr>
          </a:p>
          <a:p>
            <a:pPr lvl="0" fontAlgn="ctr" latinLnBrk="0">
              <a:lnSpc>
                <a:spcPct val="150000"/>
              </a:lnSpc>
              <a:spcBef>
                <a:spcPct val="0"/>
              </a:spcBef>
              <a:spcAft>
                <a:spcPct val="0"/>
              </a:spcAft>
            </a:pPr>
            <a:r>
              <a:rPr lang="en-US" altLang="ko-KR" sz="1400" dirty="0">
                <a:solidFill>
                  <a:srgbClr val="000000"/>
                </a:solidFill>
                <a:latin typeface="맑은 고딕" pitchFamily="50" charset="-127"/>
                <a:ea typeface="맑은 고딕" pitchFamily="50" charset="-127"/>
              </a:rPr>
              <a:t>     ① </a:t>
            </a:r>
            <a:r>
              <a:rPr lang="ko-KR" altLang="en-US" sz="1400" dirty="0">
                <a:solidFill>
                  <a:srgbClr val="000000"/>
                </a:solidFill>
                <a:latin typeface="맑은 고딕" pitchFamily="50" charset="-127"/>
                <a:ea typeface="맑은 고딕" pitchFamily="50" charset="-127"/>
              </a:rPr>
              <a:t>정상지급 </a:t>
            </a:r>
            <a:r>
              <a:rPr lang="en-US" altLang="ko-KR" sz="1400" dirty="0">
                <a:solidFill>
                  <a:srgbClr val="000000"/>
                </a:solidFill>
                <a:latin typeface="맑은 고딕" pitchFamily="50" charset="-127"/>
                <a:ea typeface="맑은 고딕" pitchFamily="50" charset="-127"/>
              </a:rPr>
              <a:t>: </a:t>
            </a:r>
            <a:r>
              <a:rPr lang="ko-KR" altLang="en-US" sz="1400" dirty="0">
                <a:solidFill>
                  <a:srgbClr val="000000"/>
                </a:solidFill>
                <a:latin typeface="맑은 고딕" pitchFamily="50" charset="-127"/>
                <a:ea typeface="맑은 고딕" pitchFamily="50" charset="-127"/>
              </a:rPr>
              <a:t>평상시에는 기존 자금흐름과 같이 원사업자는 수급사업자에게 하도급대금</a:t>
            </a:r>
            <a:r>
              <a:rPr lang="en-US" altLang="ko-KR" sz="1400" dirty="0">
                <a:solidFill>
                  <a:srgbClr val="000000"/>
                </a:solidFill>
                <a:latin typeface="맑은 고딕" pitchFamily="50" charset="-127"/>
                <a:ea typeface="맑은 고딕" pitchFamily="50" charset="-127"/>
              </a:rPr>
              <a:t>(1</a:t>
            </a:r>
            <a:r>
              <a:rPr lang="ko-KR" altLang="en-US" sz="1400" dirty="0">
                <a:solidFill>
                  <a:srgbClr val="000000"/>
                </a:solidFill>
                <a:latin typeface="맑은 고딕" pitchFamily="50" charset="-127"/>
                <a:ea typeface="맑은 고딕" pitchFamily="50" charset="-127"/>
              </a:rPr>
              <a:t>종 수익</a:t>
            </a:r>
            <a:r>
              <a:rPr lang="en-US" altLang="ko-KR" sz="1400" dirty="0">
                <a:solidFill>
                  <a:srgbClr val="000000"/>
                </a:solidFill>
                <a:latin typeface="맑은 고딕" pitchFamily="50" charset="-127"/>
                <a:ea typeface="맑은 고딕" pitchFamily="50" charset="-127"/>
              </a:rPr>
              <a:t>)</a:t>
            </a:r>
            <a:r>
              <a:rPr lang="ko-KR" altLang="en-US" sz="1400" dirty="0">
                <a:solidFill>
                  <a:srgbClr val="000000"/>
                </a:solidFill>
                <a:latin typeface="맑은 고딕" pitchFamily="50" charset="-127"/>
                <a:ea typeface="맑은 고딕" pitchFamily="50" charset="-127"/>
              </a:rPr>
              <a:t> 지급</a:t>
            </a:r>
            <a:endParaRPr lang="en-US" altLang="ko-KR" sz="1400" dirty="0">
              <a:solidFill>
                <a:srgbClr val="000000"/>
              </a:solidFill>
              <a:latin typeface="맑은 고딕" pitchFamily="50" charset="-127"/>
              <a:ea typeface="맑은 고딕" pitchFamily="50" charset="-127"/>
            </a:endParaRPr>
          </a:p>
          <a:p>
            <a:pPr lvl="0" fontAlgn="ctr" latinLnBrk="0">
              <a:lnSpc>
                <a:spcPct val="150000"/>
              </a:lnSpc>
              <a:spcBef>
                <a:spcPct val="0"/>
              </a:spcBef>
              <a:spcAft>
                <a:spcPct val="0"/>
              </a:spcAft>
            </a:pPr>
            <a:r>
              <a:rPr lang="en-US" altLang="ko-KR" sz="1400" dirty="0">
                <a:solidFill>
                  <a:srgbClr val="000000"/>
                </a:solidFill>
                <a:latin typeface="맑은 고딕" pitchFamily="50" charset="-127"/>
                <a:ea typeface="맑은 고딕" pitchFamily="50" charset="-127"/>
              </a:rPr>
              <a:t>     ② </a:t>
            </a:r>
            <a:r>
              <a:rPr lang="ko-KR" altLang="en-US" sz="1400" u="sng" dirty="0">
                <a:solidFill>
                  <a:srgbClr val="FF0000"/>
                </a:solidFill>
                <a:latin typeface="맑은 고딕" pitchFamily="50" charset="-127"/>
                <a:ea typeface="맑은 고딕" pitchFamily="50" charset="-127"/>
              </a:rPr>
              <a:t>디폴트 발생시 </a:t>
            </a:r>
            <a:r>
              <a:rPr lang="en-US" altLang="ko-KR" sz="1400" u="sng" dirty="0">
                <a:solidFill>
                  <a:srgbClr val="FF0000"/>
                </a:solidFill>
                <a:latin typeface="맑은 고딕" pitchFamily="50" charset="-127"/>
                <a:ea typeface="맑은 고딕" pitchFamily="50" charset="-127"/>
              </a:rPr>
              <a:t>:</a:t>
            </a:r>
            <a:r>
              <a:rPr lang="en-US" altLang="ko-KR" sz="1400" dirty="0">
                <a:solidFill>
                  <a:srgbClr val="FF0000"/>
                </a:solidFill>
                <a:latin typeface="맑은 고딕" pitchFamily="50" charset="-127"/>
                <a:ea typeface="맑은 고딕" pitchFamily="50" charset="-127"/>
              </a:rPr>
              <a:t> </a:t>
            </a:r>
            <a:r>
              <a:rPr lang="en-US" altLang="ko-KR" sz="1400" dirty="0">
                <a:solidFill>
                  <a:srgbClr val="000000"/>
                </a:solidFill>
                <a:latin typeface="맑은 고딕" pitchFamily="50" charset="-127"/>
                <a:ea typeface="맑은 고딕" pitchFamily="50" charset="-127"/>
              </a:rPr>
              <a:t>1</a:t>
            </a:r>
            <a:r>
              <a:rPr lang="ko-KR" altLang="en-US" sz="1400" dirty="0">
                <a:solidFill>
                  <a:srgbClr val="000000"/>
                </a:solidFill>
                <a:latin typeface="맑은 고딕" pitchFamily="50" charset="-127"/>
                <a:ea typeface="맑은 고딕" pitchFamily="50" charset="-127"/>
              </a:rPr>
              <a:t>종 수익 지급을 중단하고</a:t>
            </a:r>
            <a:r>
              <a:rPr lang="en-US" altLang="ko-KR" sz="1400" dirty="0">
                <a:solidFill>
                  <a:srgbClr val="000000"/>
                </a:solidFill>
                <a:latin typeface="맑은 고딕" pitchFamily="50" charset="-127"/>
                <a:ea typeface="맑은 고딕" pitchFamily="50" charset="-127"/>
              </a:rPr>
              <a:t>, 2</a:t>
            </a:r>
            <a:r>
              <a:rPr lang="ko-KR" altLang="en-US" sz="1400" dirty="0">
                <a:solidFill>
                  <a:srgbClr val="000000"/>
                </a:solidFill>
                <a:latin typeface="맑은 고딕" pitchFamily="50" charset="-127"/>
                <a:ea typeface="맑은 고딕" pitchFamily="50" charset="-127"/>
              </a:rPr>
              <a:t>종 수익 지급</a:t>
            </a:r>
            <a:r>
              <a:rPr lang="en-US" altLang="ko-KR" sz="1400" dirty="0">
                <a:solidFill>
                  <a:srgbClr val="000000"/>
                </a:solidFill>
                <a:latin typeface="맑은 고딕" pitchFamily="50" charset="-127"/>
                <a:ea typeface="맑은 고딕" pitchFamily="50" charset="-127"/>
              </a:rPr>
              <a:t>(</a:t>
            </a:r>
            <a:r>
              <a:rPr lang="ko-KR" altLang="en-US" sz="1400" dirty="0">
                <a:solidFill>
                  <a:srgbClr val="000000"/>
                </a:solidFill>
                <a:latin typeface="맑은 고딕" pitchFamily="50" charset="-127"/>
                <a:ea typeface="맑은 고딕" pitchFamily="50" charset="-127"/>
              </a:rPr>
              <a:t>협의 시 직불 가능</a:t>
            </a:r>
            <a:r>
              <a:rPr lang="en-US" altLang="ko-KR" sz="1400" dirty="0">
                <a:solidFill>
                  <a:srgbClr val="000000"/>
                </a:solidFill>
                <a:latin typeface="맑은 고딕" pitchFamily="50" charset="-127"/>
                <a:ea typeface="맑은 고딕" pitchFamily="50" charset="-127"/>
              </a:rPr>
              <a:t>)</a:t>
            </a:r>
          </a:p>
        </p:txBody>
      </p:sp>
      <p:cxnSp>
        <p:nvCxnSpPr>
          <p:cNvPr id="63" name="직선 화살표 연결선 62"/>
          <p:cNvCxnSpPr/>
          <p:nvPr/>
        </p:nvCxnSpPr>
        <p:spPr>
          <a:xfrm>
            <a:off x="2592775" y="3703581"/>
            <a:ext cx="974851" cy="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aphicFrame>
        <p:nvGraphicFramePr>
          <p:cNvPr id="64" name="표 63"/>
          <p:cNvGraphicFramePr>
            <a:graphicFrameLocks noGrp="1"/>
          </p:cNvGraphicFramePr>
          <p:nvPr/>
        </p:nvGraphicFramePr>
        <p:xfrm>
          <a:off x="6732240" y="5913398"/>
          <a:ext cx="1233530" cy="650958"/>
        </p:xfrm>
        <a:graphic>
          <a:graphicData uri="http://schemas.openxmlformats.org/drawingml/2006/table">
            <a:tbl>
              <a:tblPr firstRow="1" bandRow="1">
                <a:tableStyleId>{5C22544A-7EE6-4342-B048-85BDC9FD1C3A}</a:tableStyleId>
              </a:tblPr>
              <a:tblGrid>
                <a:gridCol w="616765">
                  <a:extLst>
                    <a:ext uri="{9D8B030D-6E8A-4147-A177-3AD203B41FA5}">
                      <a16:colId xmlns:a16="http://schemas.microsoft.com/office/drawing/2014/main" val="20000"/>
                    </a:ext>
                  </a:extLst>
                </a:gridCol>
                <a:gridCol w="616765">
                  <a:extLst>
                    <a:ext uri="{9D8B030D-6E8A-4147-A177-3AD203B41FA5}">
                      <a16:colId xmlns:a16="http://schemas.microsoft.com/office/drawing/2014/main" val="20001"/>
                    </a:ext>
                  </a:extLst>
                </a:gridCol>
              </a:tblGrid>
              <a:tr h="650958">
                <a:tc>
                  <a:txBody>
                    <a:bodyPr/>
                    <a:lstStyle/>
                    <a:p>
                      <a:pPr latinLnBrk="1"/>
                      <a:endParaRPr lang="ko-KR" alt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atinLnBrk="1"/>
                      <a:r>
                        <a:rPr lang="ko-KR" altLang="en-US" sz="800" dirty="0">
                          <a:solidFill>
                            <a:schemeClr val="tx1"/>
                          </a:solidFill>
                        </a:rPr>
                        <a:t>위탁자 </a:t>
                      </a:r>
                      <a:endParaRPr lang="en-US" altLang="ko-KR" sz="800" dirty="0">
                        <a:solidFill>
                          <a:schemeClr val="tx1"/>
                        </a:solidFill>
                      </a:endParaRPr>
                    </a:p>
                    <a:p>
                      <a:pPr latinLnBrk="1"/>
                      <a:r>
                        <a:rPr lang="ko-KR" altLang="en-US" sz="800" dirty="0" err="1">
                          <a:solidFill>
                            <a:schemeClr val="tx1"/>
                          </a:solidFill>
                        </a:rPr>
                        <a:t>디폴트시</a:t>
                      </a:r>
                      <a:endParaRPr lang="en-US" altLang="ko-KR" sz="800" dirty="0">
                        <a:solidFill>
                          <a:schemeClr val="tx1"/>
                        </a:solidFill>
                      </a:endParaRPr>
                    </a:p>
                    <a:p>
                      <a:pPr latinLnBrk="1"/>
                      <a:r>
                        <a:rPr lang="ko-KR" altLang="en-US" sz="800" dirty="0">
                          <a:solidFill>
                            <a:schemeClr val="tx1"/>
                          </a:solidFill>
                        </a:rPr>
                        <a:t>자금흐름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cxnSp>
        <p:nvCxnSpPr>
          <p:cNvPr id="28" name="직선 화살표 연결선 27"/>
          <p:cNvCxnSpPr/>
          <p:nvPr/>
        </p:nvCxnSpPr>
        <p:spPr>
          <a:xfrm>
            <a:off x="6856296" y="6238877"/>
            <a:ext cx="307992" cy="0"/>
          </a:xfrm>
          <a:prstGeom prst="straightConnector1">
            <a:avLst/>
          </a:prstGeom>
          <a:ln>
            <a:prstDash val="sysDash"/>
            <a:tailEnd type="arrow"/>
          </a:ln>
        </p:spPr>
        <p:style>
          <a:lnRef idx="2">
            <a:schemeClr val="accent2"/>
          </a:lnRef>
          <a:fillRef idx="0">
            <a:schemeClr val="accent2"/>
          </a:fillRef>
          <a:effectRef idx="1">
            <a:schemeClr val="accent2"/>
          </a:effectRef>
          <a:fontRef idx="minor">
            <a:schemeClr val="tx1"/>
          </a:fontRef>
        </p:style>
      </p:cxnSp>
      <p:sp>
        <p:nvSpPr>
          <p:cNvPr id="29" name="직사각형 28"/>
          <p:cNvSpPr/>
          <p:nvPr/>
        </p:nvSpPr>
        <p:spPr>
          <a:xfrm>
            <a:off x="251520" y="2709515"/>
            <a:ext cx="8642350" cy="3959845"/>
          </a:xfrm>
          <a:prstGeom prst="rect">
            <a:avLst/>
          </a:prstGeom>
          <a:noFill/>
          <a:ln w="9525" cap="flat" cmpd="sng" algn="ctr">
            <a:solidFill>
              <a:sysClr val="window" lastClr="FFFFFF">
                <a:lumMod val="7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endParaRPr>
          </a:p>
        </p:txBody>
      </p:sp>
      <p:grpSp>
        <p:nvGrpSpPr>
          <p:cNvPr id="30" name="그룹 29"/>
          <p:cNvGrpSpPr/>
          <p:nvPr/>
        </p:nvGrpSpPr>
        <p:grpSpPr>
          <a:xfrm>
            <a:off x="899077" y="3473146"/>
            <a:ext cx="7201315" cy="2512138"/>
            <a:chOff x="848671" y="3221117"/>
            <a:chExt cx="7201315" cy="2512138"/>
          </a:xfrm>
        </p:grpSpPr>
        <p:sp>
          <p:nvSpPr>
            <p:cNvPr id="31" name="Rectangle 16"/>
            <p:cNvSpPr>
              <a:spLocks noChangeArrowheads="1"/>
            </p:cNvSpPr>
            <p:nvPr/>
          </p:nvSpPr>
          <p:spPr bwMode="auto">
            <a:xfrm>
              <a:off x="3563013" y="4927784"/>
              <a:ext cx="1639913" cy="805471"/>
            </a:xfrm>
            <a:prstGeom prst="rect">
              <a:avLst/>
            </a:prstGeom>
            <a:solidFill>
              <a:srgbClr val="9BBB59">
                <a:lumMod val="75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marL="0" marR="0" lvl="0" indent="0" algn="ctr" defTabSz="914400" eaLnBrk="0" fontAlgn="auto" latinLnBrk="0" hangingPunct="0">
                <a:lnSpc>
                  <a:spcPct val="90000"/>
                </a:lnSpc>
                <a:spcBef>
                  <a:spcPts val="0"/>
                </a:spcBef>
                <a:spcAft>
                  <a:spcPts val="0"/>
                </a:spcAft>
                <a:buClrTx/>
                <a:buSzTx/>
                <a:buFontTx/>
                <a:buNone/>
                <a:tabLst/>
                <a:defRPr/>
              </a:pPr>
              <a:r>
                <a:rPr kumimoji="0" lang="ko-KR" altLang="en-US" sz="1200" b="1" i="0" u="none" strike="noStrike" kern="0" cap="none" spc="0" normalizeH="0" baseline="0" noProof="0" dirty="0" err="1">
                  <a:ln>
                    <a:noFill/>
                  </a:ln>
                  <a:solidFill>
                    <a:prstClr val="white"/>
                  </a:solidFill>
                  <a:effectLst/>
                  <a:uLnTx/>
                  <a:uFillTx/>
                </a:rPr>
                <a:t>신탁사</a:t>
              </a:r>
              <a:br>
                <a:rPr kumimoji="0" lang="en-US" altLang="ko-KR" sz="1200" b="1" i="0" u="none" strike="noStrike" kern="0" cap="none" spc="0" normalizeH="0" baseline="0" noProof="0" dirty="0">
                  <a:ln>
                    <a:noFill/>
                  </a:ln>
                  <a:solidFill>
                    <a:prstClr val="white"/>
                  </a:solidFill>
                  <a:effectLst/>
                  <a:uLnTx/>
                  <a:uFillTx/>
                </a:rPr>
              </a:br>
              <a:r>
                <a:rPr kumimoji="0" lang="en-US" altLang="ko-KR" sz="1000" b="1" i="0" u="none" strike="noStrike" kern="0" cap="none" spc="0" normalizeH="0" baseline="0" noProof="0" dirty="0">
                  <a:ln>
                    <a:noFill/>
                  </a:ln>
                  <a:solidFill>
                    <a:prstClr val="white"/>
                  </a:solidFill>
                  <a:effectLst/>
                  <a:uLnTx/>
                  <a:uFillTx/>
                </a:rPr>
                <a:t>(</a:t>
              </a:r>
              <a:r>
                <a:rPr kumimoji="0" lang="ko-KR" altLang="en-US" sz="1000" b="1" i="0" u="none" strike="noStrike" kern="0" cap="none" spc="0" normalizeH="0" baseline="0" noProof="0" dirty="0">
                  <a:ln>
                    <a:noFill/>
                  </a:ln>
                  <a:solidFill>
                    <a:prstClr val="white"/>
                  </a:solidFill>
                  <a:effectLst/>
                  <a:uLnTx/>
                  <a:uFillTx/>
                </a:rPr>
                <a:t>수탁자</a:t>
              </a:r>
              <a:r>
                <a:rPr lang="en-US" altLang="ko-KR" sz="1000" b="1" kern="0" dirty="0">
                  <a:solidFill>
                    <a:prstClr val="white"/>
                  </a:solidFill>
                </a:rPr>
                <a:t>)</a:t>
              </a:r>
              <a:endParaRPr kumimoji="0" lang="en-US" altLang="ko-KR" sz="1000" b="1" i="0" u="none" strike="noStrike" kern="0" cap="none" spc="0" normalizeH="0" baseline="0" noProof="0" dirty="0">
                <a:ln>
                  <a:noFill/>
                </a:ln>
                <a:solidFill>
                  <a:prstClr val="white"/>
                </a:solidFill>
                <a:effectLst/>
                <a:uLnTx/>
                <a:uFillTx/>
              </a:endParaRPr>
            </a:p>
          </p:txBody>
        </p:sp>
        <p:cxnSp>
          <p:nvCxnSpPr>
            <p:cNvPr id="32" name="직선 화살표 연결선 50"/>
            <p:cNvCxnSpPr>
              <a:cxnSpLocks noChangeShapeType="1"/>
            </p:cNvCxnSpPr>
            <p:nvPr/>
          </p:nvCxnSpPr>
          <p:spPr bwMode="auto">
            <a:xfrm flipH="1">
              <a:off x="4334501" y="3858609"/>
              <a:ext cx="1587" cy="1069975"/>
            </a:xfrm>
            <a:prstGeom prst="straightConnector1">
              <a:avLst/>
            </a:prstGeom>
            <a:noFill/>
            <a:ln w="9525" algn="ctr">
              <a:solidFill>
                <a:sysClr val="windowText" lastClr="000000"/>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35" name="직선 화살표 연결선 50"/>
            <p:cNvCxnSpPr>
              <a:cxnSpLocks noChangeShapeType="1"/>
            </p:cNvCxnSpPr>
            <p:nvPr/>
          </p:nvCxnSpPr>
          <p:spPr bwMode="auto">
            <a:xfrm flipH="1">
              <a:off x="5335752" y="3537011"/>
              <a:ext cx="974851" cy="0"/>
            </a:xfrm>
            <a:prstGeom prst="straightConnector1">
              <a:avLst/>
            </a:prstGeom>
            <a:noFill/>
            <a:ln w="9525" algn="ctr">
              <a:solidFill>
                <a:sysClr val="windowText" lastClr="000000"/>
              </a:solidFill>
              <a:round/>
              <a:headEnd type="triangle" w="med" len="med"/>
              <a:tailEnd type="none" w="med" len="med"/>
            </a:ln>
            <a:extLst>
              <a:ext uri="{909E8E84-426E-40DD-AFC4-6F175D3DCCD1}">
                <a14:hiddenFill xmlns:a14="http://schemas.microsoft.com/office/drawing/2010/main">
                  <a:noFill/>
                </a14:hiddenFill>
              </a:ext>
            </a:extLst>
          </p:spPr>
        </p:cxnSp>
        <p:sp>
          <p:nvSpPr>
            <p:cNvPr id="36" name="Text Box 13"/>
            <p:cNvSpPr txBox="1">
              <a:spLocks noChangeArrowheads="1"/>
            </p:cNvSpPr>
            <p:nvPr/>
          </p:nvSpPr>
          <p:spPr bwMode="auto">
            <a:xfrm>
              <a:off x="5307632" y="3571548"/>
              <a:ext cx="10779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algn="ctr" defTabSz="914400" eaLnBrk="1" fontAlgn="auto" latinLnBrk="0" hangingPunct="1">
                <a:lnSpc>
                  <a:spcPct val="100000"/>
                </a:lnSpc>
                <a:spcBef>
                  <a:spcPct val="20000"/>
                </a:spcBef>
                <a:spcAft>
                  <a:spcPts val="0"/>
                </a:spcAft>
                <a:buClrTx/>
                <a:buSzTx/>
                <a:buFontTx/>
                <a:buNone/>
                <a:tabLst/>
                <a:defRPr/>
              </a:pPr>
              <a:r>
                <a:rPr kumimoji="0" lang="ko-KR" altLang="en-US" sz="900" kern="0" dirty="0">
                  <a:solidFill>
                    <a:prstClr val="black"/>
                  </a:solidFill>
                  <a:latin typeface="맑은 고딕" pitchFamily="50" charset="-127"/>
                  <a:ea typeface="맑은 고딕" pitchFamily="50" charset="-127"/>
                </a:rPr>
                <a:t>노임</a:t>
              </a:r>
              <a:r>
                <a:rPr kumimoji="0" lang="en-US" altLang="ko-KR" sz="900" kern="0" dirty="0">
                  <a:solidFill>
                    <a:prstClr val="black"/>
                  </a:solidFill>
                  <a:latin typeface="맑은 고딕" pitchFamily="50" charset="-127"/>
                  <a:ea typeface="맑은 고딕" pitchFamily="50" charset="-127"/>
                </a:rPr>
                <a:t>, </a:t>
              </a:r>
              <a:r>
                <a:rPr kumimoji="0" lang="ko-KR" altLang="en-US" sz="900" kern="0" dirty="0">
                  <a:solidFill>
                    <a:prstClr val="black"/>
                  </a:solidFill>
                  <a:latin typeface="맑은 고딕" pitchFamily="50" charset="-127"/>
                  <a:ea typeface="맑은 고딕" pitchFamily="50" charset="-127"/>
                </a:rPr>
                <a:t>자재</a:t>
              </a:r>
              <a:r>
                <a:rPr kumimoji="0" lang="en-US" altLang="ko-KR" sz="900" kern="0" dirty="0">
                  <a:solidFill>
                    <a:prstClr val="black"/>
                  </a:solidFill>
                  <a:latin typeface="맑은 고딕" pitchFamily="50" charset="-127"/>
                  <a:ea typeface="맑은 고딕" pitchFamily="50" charset="-127"/>
                </a:rPr>
                <a:t>/</a:t>
              </a:r>
              <a:r>
                <a:rPr kumimoji="0" lang="ko-KR" altLang="en-US" sz="900" kern="0" dirty="0" err="1">
                  <a:solidFill>
                    <a:prstClr val="black"/>
                  </a:solidFill>
                  <a:latin typeface="맑은 고딕" pitchFamily="50" charset="-127"/>
                  <a:ea typeface="맑은 고딕" pitchFamily="50" charset="-127"/>
                </a:rPr>
                <a:t>장비대</a:t>
              </a:r>
              <a:r>
                <a:rPr kumimoji="0" lang="ko-KR" altLang="en-US" sz="900" kern="0" dirty="0">
                  <a:solidFill>
                    <a:prstClr val="black"/>
                  </a:solidFill>
                  <a:latin typeface="맑은 고딕" pitchFamily="50" charset="-127"/>
                  <a:ea typeface="맑은 고딕" pitchFamily="50" charset="-127"/>
                </a:rPr>
                <a:t> 지급</a:t>
              </a:r>
              <a:endParaRPr kumimoji="0" lang="en-US" altLang="ko-KR" sz="900" b="0" i="0" u="none" strike="noStrike" kern="0" cap="none" spc="0" normalizeH="0" baseline="0" noProof="0" dirty="0">
                <a:ln>
                  <a:noFill/>
                </a:ln>
                <a:solidFill>
                  <a:prstClr val="black"/>
                </a:solidFill>
                <a:effectLst/>
                <a:uLnTx/>
                <a:uFillTx/>
                <a:latin typeface="맑은 고딕" pitchFamily="50" charset="-127"/>
                <a:ea typeface="맑은 고딕" pitchFamily="50" charset="-127"/>
              </a:endParaRPr>
            </a:p>
          </p:txBody>
        </p:sp>
        <p:sp>
          <p:nvSpPr>
            <p:cNvPr id="37" name="Text Box 13"/>
            <p:cNvSpPr txBox="1">
              <a:spLocks noChangeArrowheads="1"/>
            </p:cNvSpPr>
            <p:nvPr/>
          </p:nvSpPr>
          <p:spPr bwMode="auto">
            <a:xfrm>
              <a:off x="1591776" y="4979709"/>
              <a:ext cx="1747149"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algn="ctr" defTabSz="914400" eaLnBrk="1" fontAlgn="auto" latinLnBrk="0" hangingPunct="1">
                <a:lnSpc>
                  <a:spcPct val="100000"/>
                </a:lnSpc>
                <a:spcBef>
                  <a:spcPct val="20000"/>
                </a:spcBef>
                <a:spcAft>
                  <a:spcPts val="0"/>
                </a:spcAft>
                <a:buClrTx/>
                <a:buSzTx/>
                <a:buFontTx/>
                <a:buNone/>
                <a:tabLst/>
                <a:defRPr/>
              </a:pPr>
              <a:r>
                <a:rPr kumimoji="0" lang="ko-KR" altLang="en-US" sz="900" b="0" i="0" u="none" strike="noStrike" kern="0" cap="none" spc="0" normalizeH="0" baseline="0" noProof="0" dirty="0">
                  <a:ln>
                    <a:noFill/>
                  </a:ln>
                  <a:solidFill>
                    <a:prstClr val="black"/>
                  </a:solidFill>
                  <a:effectLst/>
                  <a:uLnTx/>
                  <a:uFillTx/>
                  <a:latin typeface="맑은 고딕" pitchFamily="50" charset="-127"/>
                  <a:ea typeface="맑은 고딕" pitchFamily="50" charset="-127"/>
                </a:rPr>
                <a:t>④ 디폴트 발생시 </a:t>
              </a:r>
              <a:endParaRPr kumimoji="0" lang="en-US" altLang="ko-KR" sz="900" b="0" i="0" u="none" strike="noStrike" kern="0" cap="none" spc="0" normalizeH="0" baseline="0" noProof="0" dirty="0">
                <a:ln>
                  <a:noFill/>
                </a:ln>
                <a:solidFill>
                  <a:prstClr val="black"/>
                </a:solidFill>
                <a:effectLst/>
                <a:uLnTx/>
                <a:uFillTx/>
                <a:latin typeface="맑은 고딕" pitchFamily="50" charset="-127"/>
                <a:ea typeface="맑은 고딕" pitchFamily="50" charset="-127"/>
              </a:endParaRPr>
            </a:p>
            <a:p>
              <a:pPr marL="0" marR="0" lvl="0" indent="0" algn="ctr" defTabSz="914400" eaLnBrk="1" fontAlgn="auto" latinLnBrk="0" hangingPunct="1">
                <a:lnSpc>
                  <a:spcPct val="100000"/>
                </a:lnSpc>
                <a:spcBef>
                  <a:spcPct val="20000"/>
                </a:spcBef>
                <a:spcAft>
                  <a:spcPts val="0"/>
                </a:spcAft>
                <a:buClrTx/>
                <a:buSzTx/>
                <a:buFontTx/>
                <a:buNone/>
                <a:tabLst/>
                <a:defRPr/>
              </a:pPr>
              <a:r>
                <a:rPr kumimoji="0" lang="ko-KR" altLang="en-US" sz="900" b="0" i="0" u="none" strike="noStrike" kern="0" cap="none" spc="0" normalizeH="0" baseline="0" noProof="0" dirty="0">
                  <a:ln>
                    <a:noFill/>
                  </a:ln>
                  <a:solidFill>
                    <a:prstClr val="black"/>
                  </a:solidFill>
                  <a:effectLst/>
                  <a:uLnTx/>
                  <a:uFillTx/>
                  <a:latin typeface="맑은 고딕" pitchFamily="50" charset="-127"/>
                  <a:ea typeface="맑은 고딕" pitchFamily="50" charset="-127"/>
                </a:rPr>
                <a:t>       </a:t>
              </a:r>
              <a:r>
                <a:rPr kumimoji="0" lang="en-US" altLang="ko-KR" sz="900" kern="0" dirty="0">
                  <a:solidFill>
                    <a:prstClr val="black"/>
                  </a:solidFill>
                  <a:latin typeface="맑은 고딕" pitchFamily="50" charset="-127"/>
                  <a:ea typeface="맑은 고딕" pitchFamily="50" charset="-127"/>
                </a:rPr>
                <a:t>2</a:t>
              </a:r>
              <a:r>
                <a:rPr kumimoji="0" lang="ko-KR" altLang="en-US" sz="900" kern="0" dirty="0">
                  <a:solidFill>
                    <a:prstClr val="black"/>
                  </a:solidFill>
                  <a:latin typeface="맑은 고딕" pitchFamily="50" charset="-127"/>
                  <a:ea typeface="맑은 고딕" pitchFamily="50" charset="-127"/>
                </a:rPr>
                <a:t>종 수익금 직불 요청</a:t>
              </a:r>
              <a:endParaRPr kumimoji="0" lang="ko-KR" altLang="en-US" sz="900" b="0" i="0" u="none" strike="noStrike" kern="0" cap="none" spc="0" normalizeH="0" baseline="0" noProof="0" dirty="0">
                <a:ln>
                  <a:noFill/>
                </a:ln>
                <a:solidFill>
                  <a:prstClr val="black"/>
                </a:solidFill>
                <a:effectLst/>
                <a:uLnTx/>
                <a:uFillTx/>
                <a:latin typeface="맑은 고딕" pitchFamily="50" charset="-127"/>
                <a:ea typeface="맑은 고딕" pitchFamily="50" charset="-127"/>
              </a:endParaRPr>
            </a:p>
          </p:txBody>
        </p:sp>
        <p:cxnSp>
          <p:nvCxnSpPr>
            <p:cNvPr id="38" name="직선 화살표 연결선 50"/>
            <p:cNvCxnSpPr>
              <a:cxnSpLocks noChangeShapeType="1"/>
            </p:cNvCxnSpPr>
            <p:nvPr/>
          </p:nvCxnSpPr>
          <p:spPr bwMode="auto">
            <a:xfrm flipH="1">
              <a:off x="2542369" y="3681028"/>
              <a:ext cx="974851" cy="0"/>
            </a:xfrm>
            <a:prstGeom prst="straightConnector1">
              <a:avLst/>
            </a:prstGeom>
            <a:noFill/>
            <a:ln w="9525" algn="ctr">
              <a:solidFill>
                <a:sysClr val="windowText" lastClr="000000"/>
              </a:solidFill>
              <a:round/>
              <a:headEnd type="triangle" w="med" len="med"/>
              <a:tailEnd type="none" w="med" len="med"/>
            </a:ln>
            <a:extLst>
              <a:ext uri="{909E8E84-426E-40DD-AFC4-6F175D3DCCD1}">
                <a14:hiddenFill xmlns:a14="http://schemas.microsoft.com/office/drawing/2010/main">
                  <a:noFill/>
                </a14:hiddenFill>
              </a:ext>
            </a:extLst>
          </p:spPr>
        </p:cxnSp>
        <p:sp>
          <p:nvSpPr>
            <p:cNvPr id="39" name="Text Box 13"/>
            <p:cNvSpPr txBox="1">
              <a:spLocks noChangeArrowheads="1"/>
            </p:cNvSpPr>
            <p:nvPr/>
          </p:nvSpPr>
          <p:spPr bwMode="auto">
            <a:xfrm>
              <a:off x="2180855" y="3750329"/>
              <a:ext cx="1668744"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algn="ctr" defTabSz="914400" eaLnBrk="1" fontAlgn="auto" latinLnBrk="0" hangingPunct="1">
                <a:lnSpc>
                  <a:spcPct val="100000"/>
                </a:lnSpc>
                <a:spcBef>
                  <a:spcPct val="20000"/>
                </a:spcBef>
                <a:spcAft>
                  <a:spcPts val="0"/>
                </a:spcAft>
                <a:buClrTx/>
                <a:buSzTx/>
                <a:buFontTx/>
                <a:buNone/>
                <a:tabLst/>
                <a:defRPr/>
              </a:pPr>
              <a:r>
                <a:rPr kumimoji="0" lang="ko-KR" altLang="en-US" sz="900" kern="0" noProof="0" dirty="0">
                  <a:solidFill>
                    <a:prstClr val="black"/>
                  </a:solidFill>
                  <a:latin typeface="맑은 고딕" pitchFamily="50" charset="-127"/>
                  <a:ea typeface="맑은 고딕" pitchFamily="50" charset="-127"/>
                </a:rPr>
                <a:t>② 디폴트 </a:t>
              </a:r>
              <a:r>
                <a:rPr kumimoji="0" lang="ko-KR" altLang="en-US" sz="900" kern="0" noProof="0" dirty="0" err="1">
                  <a:solidFill>
                    <a:prstClr val="black"/>
                  </a:solidFill>
                  <a:latin typeface="맑은 고딕" pitchFamily="50" charset="-127"/>
                  <a:ea typeface="맑은 고딕" pitchFamily="50" charset="-127"/>
                </a:rPr>
                <a:t>미발생시</a:t>
              </a:r>
              <a:endParaRPr kumimoji="0" lang="en-US" altLang="ko-KR" sz="900" kern="0" noProof="0" dirty="0">
                <a:solidFill>
                  <a:prstClr val="black"/>
                </a:solidFill>
                <a:latin typeface="맑은 고딕" pitchFamily="50" charset="-127"/>
                <a:ea typeface="맑은 고딕" pitchFamily="50" charset="-127"/>
              </a:endParaRPr>
            </a:p>
            <a:p>
              <a:pPr marL="0" marR="0" lvl="0" indent="0" algn="ctr" defTabSz="914400" eaLnBrk="1" fontAlgn="auto" latinLnBrk="0" hangingPunct="1">
                <a:lnSpc>
                  <a:spcPct val="100000"/>
                </a:lnSpc>
                <a:spcBef>
                  <a:spcPct val="20000"/>
                </a:spcBef>
                <a:spcAft>
                  <a:spcPts val="0"/>
                </a:spcAft>
                <a:buClrTx/>
                <a:buSzTx/>
                <a:buFontTx/>
                <a:buNone/>
                <a:tabLst/>
                <a:defRPr/>
              </a:pPr>
              <a:r>
                <a:rPr kumimoji="0" lang="ko-KR" altLang="en-US" sz="900" kern="0" noProof="0" dirty="0">
                  <a:solidFill>
                    <a:prstClr val="black"/>
                  </a:solidFill>
                  <a:latin typeface="맑은 고딕" pitchFamily="50" charset="-127"/>
                  <a:ea typeface="맑은 고딕" pitchFamily="50" charset="-127"/>
                </a:rPr>
                <a:t>    </a:t>
              </a:r>
              <a:r>
                <a:rPr kumimoji="0" lang="en-US" altLang="ko-KR" sz="900" kern="0" dirty="0">
                  <a:solidFill>
                    <a:prstClr val="black"/>
                  </a:solidFill>
                  <a:latin typeface="맑은 고딕" pitchFamily="50" charset="-127"/>
                  <a:ea typeface="맑은 고딕" pitchFamily="50" charset="-127"/>
                </a:rPr>
                <a:t>1</a:t>
              </a:r>
              <a:r>
                <a:rPr kumimoji="0" lang="ko-KR" altLang="en-US" sz="900" kern="0" dirty="0">
                  <a:solidFill>
                    <a:prstClr val="black"/>
                  </a:solidFill>
                  <a:latin typeface="맑은 고딕" pitchFamily="50" charset="-127"/>
                  <a:ea typeface="맑은 고딕" pitchFamily="50" charset="-127"/>
                </a:rPr>
                <a:t>종 수익금</a:t>
              </a:r>
              <a:r>
                <a:rPr kumimoji="0" lang="ko-KR" altLang="en-US" sz="900" kern="0" noProof="0" dirty="0">
                  <a:solidFill>
                    <a:prstClr val="black"/>
                  </a:solidFill>
                  <a:latin typeface="맑은 고딕" pitchFamily="50" charset="-127"/>
                  <a:ea typeface="맑은 고딕" pitchFamily="50" charset="-127"/>
                </a:rPr>
                <a:t> 지급</a:t>
              </a:r>
              <a:endParaRPr kumimoji="0" lang="en-US" altLang="ko-KR" sz="900" b="0" i="0" u="none" strike="noStrike" kern="0" cap="none" spc="0" normalizeH="0" baseline="0" noProof="0" dirty="0">
                <a:ln>
                  <a:noFill/>
                </a:ln>
                <a:solidFill>
                  <a:prstClr val="black"/>
                </a:solidFill>
                <a:effectLst/>
                <a:uLnTx/>
                <a:uFillTx/>
                <a:latin typeface="맑은 고딕" pitchFamily="50" charset="-127"/>
                <a:ea typeface="맑은 고딕" pitchFamily="50" charset="-127"/>
              </a:endParaRPr>
            </a:p>
          </p:txBody>
        </p:sp>
        <p:sp>
          <p:nvSpPr>
            <p:cNvPr id="41" name="Rectangle 16"/>
            <p:cNvSpPr>
              <a:spLocks noChangeArrowheads="1"/>
            </p:cNvSpPr>
            <p:nvPr/>
          </p:nvSpPr>
          <p:spPr bwMode="auto">
            <a:xfrm>
              <a:off x="848671" y="3237160"/>
              <a:ext cx="1600200" cy="648271"/>
            </a:xfrm>
            <a:prstGeom prst="rect">
              <a:avLst/>
            </a:prstGeom>
            <a:solidFill>
              <a:srgbClr val="1F497D">
                <a:lumMod val="60000"/>
                <a:lumOff val="40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marL="0" marR="0" lvl="0" indent="0" algn="ctr" defTabSz="914400" eaLnBrk="0" fontAlgn="auto" latinLnBrk="0" hangingPunct="0">
                <a:lnSpc>
                  <a:spcPct val="90000"/>
                </a:lnSpc>
                <a:spcBef>
                  <a:spcPts val="0"/>
                </a:spcBef>
                <a:spcAft>
                  <a:spcPts val="0"/>
                </a:spcAft>
                <a:buClrTx/>
                <a:buSzTx/>
                <a:buFontTx/>
                <a:buNone/>
                <a:tabLst/>
                <a:defRPr/>
              </a:pPr>
              <a:r>
                <a:rPr kumimoji="0" lang="ko-KR" altLang="en-US" sz="1200" b="1" i="0" u="none" strike="noStrike" kern="0" cap="none" spc="0" normalizeH="0" baseline="0" noProof="0" dirty="0">
                  <a:ln>
                    <a:noFill/>
                  </a:ln>
                  <a:solidFill>
                    <a:prstClr val="white"/>
                  </a:solidFill>
                  <a:effectLst/>
                  <a:uLnTx/>
                  <a:uFillTx/>
                </a:rPr>
                <a:t>원사업자</a:t>
              </a:r>
              <a:br>
                <a:rPr kumimoji="0" lang="en-US" altLang="ko-KR" sz="1200" b="1" i="0" u="none" strike="noStrike" kern="0" cap="none" spc="0" normalizeH="0" baseline="0" noProof="0" dirty="0">
                  <a:ln>
                    <a:noFill/>
                  </a:ln>
                  <a:solidFill>
                    <a:prstClr val="white"/>
                  </a:solidFill>
                  <a:effectLst/>
                  <a:uLnTx/>
                  <a:uFillTx/>
                </a:rPr>
              </a:br>
              <a:r>
                <a:rPr kumimoji="0" lang="en-US" altLang="ko-KR" sz="1000" b="1" i="0" u="none" strike="noStrike" kern="0" cap="none" spc="0" normalizeH="0" baseline="0" noProof="0" dirty="0">
                  <a:ln>
                    <a:noFill/>
                  </a:ln>
                  <a:solidFill>
                    <a:prstClr val="white"/>
                  </a:solidFill>
                  <a:effectLst/>
                  <a:uLnTx/>
                  <a:uFillTx/>
                </a:rPr>
                <a:t>(</a:t>
              </a:r>
              <a:r>
                <a:rPr lang="en-US" altLang="ko-KR" sz="1000" b="1" kern="0" dirty="0">
                  <a:solidFill>
                    <a:prstClr val="white"/>
                  </a:solidFill>
                </a:rPr>
                <a:t>2</a:t>
              </a:r>
              <a:r>
                <a:rPr lang="ko-KR" altLang="en-US" sz="1000" b="1" kern="0" dirty="0">
                  <a:solidFill>
                    <a:prstClr val="white"/>
                  </a:solidFill>
                </a:rPr>
                <a:t>종 수익자</a:t>
              </a:r>
              <a:r>
                <a:rPr lang="en-US" altLang="ko-KR" sz="1000" b="1" kern="0" dirty="0">
                  <a:solidFill>
                    <a:prstClr val="white"/>
                  </a:solidFill>
                </a:rPr>
                <a:t>)</a:t>
              </a:r>
              <a:endParaRPr kumimoji="0" lang="en-US" altLang="ko-KR" sz="1200" b="1" i="0" u="none" strike="noStrike" kern="0" cap="none" spc="0" normalizeH="0" baseline="0" noProof="0" dirty="0">
                <a:ln>
                  <a:noFill/>
                </a:ln>
                <a:solidFill>
                  <a:prstClr val="white"/>
                </a:solidFill>
                <a:effectLst/>
                <a:uLnTx/>
                <a:uFillTx/>
              </a:endParaRPr>
            </a:p>
          </p:txBody>
        </p:sp>
        <p:sp>
          <p:nvSpPr>
            <p:cNvPr id="42" name="Rectangle 16"/>
            <p:cNvSpPr>
              <a:spLocks noChangeArrowheads="1"/>
            </p:cNvSpPr>
            <p:nvPr/>
          </p:nvSpPr>
          <p:spPr bwMode="auto">
            <a:xfrm>
              <a:off x="3634547" y="3221117"/>
              <a:ext cx="1627380" cy="664314"/>
            </a:xfrm>
            <a:prstGeom prst="rect">
              <a:avLst/>
            </a:prstGeom>
            <a:solidFill>
              <a:srgbClr val="1F497D">
                <a:lumMod val="60000"/>
                <a:lumOff val="40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ko-KR" altLang="en-US" sz="1200" b="1" kern="0" dirty="0">
                  <a:solidFill>
                    <a:prstClr val="white"/>
                  </a:solidFill>
                </a:rPr>
                <a:t>수급사업자</a:t>
              </a:r>
              <a:endParaRPr kumimoji="0" lang="en-US" altLang="ko-KR" sz="1200" b="1" i="0" u="none" strike="noStrike" kern="0" cap="none" spc="0" normalizeH="0" baseline="0" noProof="0" dirty="0">
                <a:ln>
                  <a:noFill/>
                </a:ln>
                <a:solidFill>
                  <a:prstClr val="white"/>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US" altLang="ko-KR" sz="1000" b="1" kern="0" noProof="0" dirty="0">
                  <a:solidFill>
                    <a:prstClr val="white"/>
                  </a:solidFill>
                </a:rPr>
                <a:t>(</a:t>
              </a:r>
              <a:r>
                <a:rPr lang="ko-KR" altLang="en-US" sz="1000" b="1" kern="0" noProof="0" dirty="0">
                  <a:solidFill>
                    <a:prstClr val="white"/>
                  </a:solidFill>
                </a:rPr>
                <a:t>위탁자</a:t>
              </a:r>
              <a:r>
                <a:rPr lang="en-US" altLang="ko-KR" sz="1000" b="1" kern="0" dirty="0">
                  <a:solidFill>
                    <a:prstClr val="white"/>
                  </a:solidFill>
                </a:rPr>
                <a:t>, 1</a:t>
              </a:r>
              <a:r>
                <a:rPr lang="ko-KR" altLang="en-US" sz="1000" b="1" kern="0" dirty="0">
                  <a:solidFill>
                    <a:prstClr val="white"/>
                  </a:solidFill>
                </a:rPr>
                <a:t>종 수익자</a:t>
              </a:r>
              <a:r>
                <a:rPr lang="en-US" altLang="ko-KR" sz="1000" b="1" kern="0" dirty="0">
                  <a:solidFill>
                    <a:prstClr val="white"/>
                  </a:solidFill>
                </a:rPr>
                <a:t>)</a:t>
              </a:r>
              <a:r>
                <a:rPr kumimoji="0" lang="ko-KR" altLang="en-US" sz="10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rPr>
                <a:t> </a:t>
              </a:r>
            </a:p>
          </p:txBody>
        </p:sp>
        <p:sp>
          <p:nvSpPr>
            <p:cNvPr id="43" name="Rectangle 16"/>
            <p:cNvSpPr>
              <a:spLocks noChangeArrowheads="1"/>
            </p:cNvSpPr>
            <p:nvPr/>
          </p:nvSpPr>
          <p:spPr bwMode="auto">
            <a:xfrm>
              <a:off x="6422606" y="3237160"/>
              <a:ext cx="1627380" cy="648271"/>
            </a:xfrm>
            <a:prstGeom prst="rect">
              <a:avLst/>
            </a:prstGeom>
            <a:solidFill>
              <a:srgbClr val="1F497D">
                <a:lumMod val="60000"/>
                <a:lumOff val="40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marL="0" marR="0" lvl="0" indent="0" algn="ctr" defTabSz="914400" eaLnBrk="0" fontAlgn="auto" latinLnBrk="0" hangingPunct="0">
                <a:lnSpc>
                  <a:spcPct val="90000"/>
                </a:lnSpc>
                <a:spcBef>
                  <a:spcPts val="0"/>
                </a:spcBef>
                <a:spcAft>
                  <a:spcPts val="0"/>
                </a:spcAft>
                <a:buClrTx/>
                <a:buSzTx/>
                <a:buFontTx/>
                <a:buNone/>
                <a:tabLst/>
                <a:defRPr/>
              </a:pPr>
              <a:r>
                <a:rPr lang="ko-KR" altLang="en-US" sz="1200" b="1" kern="0" dirty="0">
                  <a:solidFill>
                    <a:prstClr val="white"/>
                  </a:solidFill>
                </a:rPr>
                <a:t>노무자</a:t>
              </a:r>
              <a:r>
                <a:rPr kumimoji="0" lang="en-US" altLang="ko-KR" sz="1200" b="1" i="0" u="none" strike="noStrike" kern="0" cap="none" spc="0" normalizeH="0" baseline="0" noProof="0" dirty="0">
                  <a:ln>
                    <a:noFill/>
                  </a:ln>
                  <a:solidFill>
                    <a:prstClr val="white"/>
                  </a:solidFill>
                  <a:effectLst/>
                  <a:uLnTx/>
                  <a:uFillTx/>
                </a:rPr>
                <a:t>, </a:t>
              </a:r>
              <a:r>
                <a:rPr kumimoji="0" lang="ko-KR" altLang="en-US" sz="1200" b="1" i="0" u="none" strike="noStrike" kern="0" cap="none" spc="0" normalizeH="0" baseline="0" noProof="0" dirty="0">
                  <a:ln>
                    <a:noFill/>
                  </a:ln>
                  <a:solidFill>
                    <a:prstClr val="white"/>
                  </a:solidFill>
                  <a:effectLst/>
                  <a:uLnTx/>
                  <a:uFillTx/>
                </a:rPr>
                <a:t>자재장비업자</a:t>
              </a:r>
              <a:endParaRPr kumimoji="0" lang="en-US" altLang="ko-KR" sz="1200" b="1" i="0" u="none" strike="noStrike" kern="0" cap="none" spc="0" normalizeH="0" baseline="0" noProof="0" dirty="0">
                <a:ln>
                  <a:noFill/>
                </a:ln>
                <a:solidFill>
                  <a:prstClr val="white"/>
                </a:solidFill>
                <a:effectLst/>
                <a:uLnTx/>
                <a:uFillTx/>
              </a:endParaRPr>
            </a:p>
          </p:txBody>
        </p:sp>
        <p:cxnSp>
          <p:nvCxnSpPr>
            <p:cNvPr id="45" name="직선 화살표 연결선 44"/>
            <p:cNvCxnSpPr/>
            <p:nvPr/>
          </p:nvCxnSpPr>
          <p:spPr>
            <a:xfrm flipV="1">
              <a:off x="1575101" y="3916932"/>
              <a:ext cx="0" cy="1468862"/>
            </a:xfrm>
            <a:prstGeom prst="straightConnector1">
              <a:avLst/>
            </a:prstGeom>
            <a:noFill/>
            <a:ln w="25400" cap="flat" cmpd="sng" algn="ctr">
              <a:solidFill>
                <a:srgbClr val="C0504D"/>
              </a:solidFill>
              <a:prstDash val="sysDash"/>
              <a:tailEnd type="none"/>
            </a:ln>
            <a:effectLst>
              <a:outerShdw blurRad="40000" dist="20000" dir="5400000" rotWithShape="0">
                <a:srgbClr val="000000">
                  <a:alpha val="38000"/>
                </a:srgbClr>
              </a:outerShdw>
            </a:effectLst>
          </p:spPr>
        </p:cxnSp>
        <p:cxnSp>
          <p:nvCxnSpPr>
            <p:cNvPr id="55" name="직선 연결선 54"/>
            <p:cNvCxnSpPr/>
            <p:nvPr/>
          </p:nvCxnSpPr>
          <p:spPr>
            <a:xfrm>
              <a:off x="1575101" y="5385794"/>
              <a:ext cx="1942119" cy="0"/>
            </a:xfrm>
            <a:prstGeom prst="line">
              <a:avLst/>
            </a:prstGeom>
            <a:noFill/>
            <a:ln w="25400" cap="flat" cmpd="sng" algn="ctr">
              <a:solidFill>
                <a:srgbClr val="C0504D"/>
              </a:solidFill>
              <a:prstDash val="sysDash"/>
              <a:tailEnd type="arrow"/>
            </a:ln>
            <a:effectLst>
              <a:outerShdw blurRad="40000" dist="20000" dir="5400000" rotWithShape="0">
                <a:srgbClr val="000000">
                  <a:alpha val="38000"/>
                </a:srgbClr>
              </a:outerShdw>
            </a:effectLst>
          </p:spPr>
        </p:cxnSp>
        <p:sp>
          <p:nvSpPr>
            <p:cNvPr id="56" name="Text Box 13"/>
            <p:cNvSpPr txBox="1">
              <a:spLocks noChangeArrowheads="1"/>
            </p:cNvSpPr>
            <p:nvPr/>
          </p:nvSpPr>
          <p:spPr bwMode="auto">
            <a:xfrm>
              <a:off x="5598164" y="4971988"/>
              <a:ext cx="1600768" cy="433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defTabSz="914400" eaLnBrk="1" fontAlgn="auto" latinLnBrk="0" hangingPunct="1">
                <a:lnSpc>
                  <a:spcPct val="100000"/>
                </a:lnSpc>
                <a:spcBef>
                  <a:spcPct val="20000"/>
                </a:spcBef>
                <a:spcAft>
                  <a:spcPts val="0"/>
                </a:spcAft>
                <a:buClrTx/>
                <a:buSzTx/>
                <a:buFontTx/>
                <a:buNone/>
                <a:tabLst/>
                <a:defRPr/>
              </a:pPr>
              <a:r>
                <a:rPr kumimoji="0" lang="ko-KR" altLang="en-US" sz="900" b="0" i="0" u="none" strike="noStrike" kern="0" cap="none" spc="0" normalizeH="0" baseline="0" noProof="0" dirty="0">
                  <a:ln>
                    <a:noFill/>
                  </a:ln>
                  <a:solidFill>
                    <a:prstClr val="black"/>
                  </a:solidFill>
                  <a:effectLst/>
                  <a:uLnTx/>
                  <a:uFillTx/>
                  <a:latin typeface="맑은 고딕" pitchFamily="50" charset="-127"/>
                  <a:ea typeface="맑은 고딕" pitchFamily="50" charset="-127"/>
                </a:rPr>
                <a:t>⑤ 디폴트 발생시</a:t>
              </a:r>
              <a:endParaRPr kumimoji="0" lang="en-US" altLang="ko-KR" sz="900" b="0" i="0" u="none" strike="noStrike" kern="0" cap="none" spc="0" normalizeH="0" baseline="0" noProof="0" dirty="0">
                <a:ln>
                  <a:noFill/>
                </a:ln>
                <a:solidFill>
                  <a:prstClr val="black"/>
                </a:solidFill>
                <a:effectLst/>
                <a:uLnTx/>
                <a:uFillTx/>
                <a:latin typeface="맑은 고딕" pitchFamily="50" charset="-127"/>
                <a:ea typeface="맑은 고딕" pitchFamily="50" charset="-127"/>
              </a:endParaRPr>
            </a:p>
            <a:p>
              <a:pPr marL="0" marR="0" lvl="0" indent="0" defTabSz="914400" eaLnBrk="1" fontAlgn="auto" latinLnBrk="0" hangingPunct="1">
                <a:lnSpc>
                  <a:spcPct val="100000"/>
                </a:lnSpc>
                <a:spcBef>
                  <a:spcPct val="20000"/>
                </a:spcBef>
                <a:spcAft>
                  <a:spcPts val="0"/>
                </a:spcAft>
                <a:buClrTx/>
                <a:buSzTx/>
                <a:buFontTx/>
                <a:buNone/>
                <a:tabLst/>
                <a:defRPr/>
              </a:pPr>
              <a:r>
                <a:rPr kumimoji="0" lang="ko-KR" altLang="en-US" sz="11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맑은 고딕" pitchFamily="50" charset="-127"/>
                  <a:ea typeface="맑은 고딕" pitchFamily="50" charset="-127"/>
                </a:rPr>
                <a:t>   </a:t>
              </a:r>
              <a:r>
                <a:rPr kumimoji="0" lang="en-US" altLang="ko-KR" sz="1100" kern="0" dirty="0">
                  <a:solidFill>
                    <a:prstClr val="black"/>
                  </a:solidFill>
                  <a:effectLst>
                    <a:outerShdw blurRad="38100" dist="38100" dir="2700000" algn="tl">
                      <a:srgbClr val="000000">
                        <a:alpha val="43137"/>
                      </a:srgbClr>
                    </a:outerShdw>
                  </a:effectLst>
                  <a:latin typeface="맑은 고딕" pitchFamily="50" charset="-127"/>
                  <a:ea typeface="맑은 고딕" pitchFamily="50" charset="-127"/>
                </a:rPr>
                <a:t>2</a:t>
              </a:r>
              <a:r>
                <a:rPr kumimoji="0" lang="ko-KR" altLang="en-US" sz="1100" kern="0" dirty="0">
                  <a:solidFill>
                    <a:prstClr val="black"/>
                  </a:solidFill>
                  <a:effectLst>
                    <a:outerShdw blurRad="38100" dist="38100" dir="2700000" algn="tl">
                      <a:srgbClr val="000000">
                        <a:alpha val="43137"/>
                      </a:srgbClr>
                    </a:outerShdw>
                  </a:effectLst>
                  <a:latin typeface="맑은 고딕" pitchFamily="50" charset="-127"/>
                  <a:ea typeface="맑은 고딕" pitchFamily="50" charset="-127"/>
                </a:rPr>
                <a:t>종 수익금</a:t>
              </a:r>
              <a:r>
                <a:rPr kumimoji="0" lang="ko-KR" altLang="en-US" sz="11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맑은 고딕" pitchFamily="50" charset="-127"/>
                  <a:ea typeface="맑은 고딕" pitchFamily="50" charset="-127"/>
                </a:rPr>
                <a:t> 직불</a:t>
              </a:r>
              <a:endParaRPr kumimoji="0" lang="en-US" altLang="ko-KR" sz="11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맑은 고딕" pitchFamily="50" charset="-127"/>
                <a:ea typeface="맑은 고딕" pitchFamily="50" charset="-127"/>
              </a:endParaRPr>
            </a:p>
          </p:txBody>
        </p:sp>
      </p:grpSp>
      <p:cxnSp>
        <p:nvCxnSpPr>
          <p:cNvPr id="57" name="직선 화살표 연결선 56"/>
          <p:cNvCxnSpPr/>
          <p:nvPr/>
        </p:nvCxnSpPr>
        <p:spPr>
          <a:xfrm flipV="1">
            <a:off x="7236038" y="4198426"/>
            <a:ext cx="0" cy="1481633"/>
          </a:xfrm>
          <a:prstGeom prst="straightConnector1">
            <a:avLst/>
          </a:prstGeom>
          <a:noFill/>
          <a:ln w="25400" cap="flat" cmpd="sng" algn="ctr">
            <a:solidFill>
              <a:srgbClr val="C0504D"/>
            </a:solidFill>
            <a:prstDash val="sysDash"/>
            <a:tailEnd type="arrow"/>
          </a:ln>
          <a:effectLst>
            <a:outerShdw blurRad="40000" dist="20000" dir="5400000" rotWithShape="0">
              <a:srgbClr val="000000">
                <a:alpha val="38000"/>
              </a:srgbClr>
            </a:outerShdw>
          </a:effectLst>
        </p:spPr>
      </p:cxnSp>
      <p:cxnSp>
        <p:nvCxnSpPr>
          <p:cNvPr id="58" name="직선 연결선 57"/>
          <p:cNvCxnSpPr/>
          <p:nvPr/>
        </p:nvCxnSpPr>
        <p:spPr>
          <a:xfrm flipV="1">
            <a:off x="5312333" y="5667481"/>
            <a:ext cx="1930055" cy="1"/>
          </a:xfrm>
          <a:prstGeom prst="line">
            <a:avLst/>
          </a:prstGeom>
          <a:noFill/>
          <a:ln w="25400" cap="flat" cmpd="sng" algn="ctr">
            <a:solidFill>
              <a:srgbClr val="C0504D"/>
            </a:solidFill>
            <a:prstDash val="sysDash"/>
          </a:ln>
          <a:effectLst>
            <a:outerShdw blurRad="40000" dist="20000" dir="5400000" rotWithShape="0">
              <a:srgbClr val="000000">
                <a:alpha val="38000"/>
              </a:srgbClr>
            </a:outerShdw>
          </a:effectLst>
        </p:spPr>
      </p:cxnSp>
      <p:grpSp>
        <p:nvGrpSpPr>
          <p:cNvPr id="68" name="그룹 67"/>
          <p:cNvGrpSpPr/>
          <p:nvPr/>
        </p:nvGrpSpPr>
        <p:grpSpPr>
          <a:xfrm>
            <a:off x="3016604" y="3602998"/>
            <a:ext cx="176020" cy="201166"/>
            <a:chOff x="-1980728" y="2924944"/>
            <a:chExt cx="504056" cy="576064"/>
          </a:xfrm>
        </p:grpSpPr>
        <p:cxnSp>
          <p:nvCxnSpPr>
            <p:cNvPr id="71" name="직선 화살표 연결선 70"/>
            <p:cNvCxnSpPr/>
            <p:nvPr/>
          </p:nvCxnSpPr>
          <p:spPr>
            <a:xfrm flipV="1">
              <a:off x="-1980728" y="2924944"/>
              <a:ext cx="504056" cy="576064"/>
            </a:xfrm>
            <a:prstGeom prst="straightConnector1">
              <a:avLst/>
            </a:prstGeom>
            <a:noFill/>
            <a:ln w="38100" cap="flat" cmpd="sng" algn="ctr">
              <a:solidFill>
                <a:srgbClr val="FF0000"/>
              </a:solidFill>
              <a:prstDash val="solid"/>
              <a:tailEnd type="none"/>
            </a:ln>
            <a:effectLst>
              <a:outerShdw blurRad="40000" dist="20000" dir="5400000" rotWithShape="0">
                <a:srgbClr val="000000">
                  <a:alpha val="38000"/>
                </a:srgbClr>
              </a:outerShdw>
            </a:effectLst>
          </p:spPr>
        </p:cxnSp>
        <p:cxnSp>
          <p:nvCxnSpPr>
            <p:cNvPr id="72" name="직선 화살표 연결선 71"/>
            <p:cNvCxnSpPr/>
            <p:nvPr/>
          </p:nvCxnSpPr>
          <p:spPr>
            <a:xfrm flipH="1" flipV="1">
              <a:off x="-1980728" y="2924944"/>
              <a:ext cx="504056" cy="576064"/>
            </a:xfrm>
            <a:prstGeom prst="straightConnector1">
              <a:avLst/>
            </a:prstGeom>
            <a:noFill/>
            <a:ln w="38100" cap="flat" cmpd="sng" algn="ctr">
              <a:solidFill>
                <a:srgbClr val="FF0000"/>
              </a:solidFill>
              <a:prstDash val="solid"/>
              <a:tailEnd type="none"/>
            </a:ln>
            <a:effectLst>
              <a:outerShdw blurRad="40000" dist="20000" dir="5400000" rotWithShape="0">
                <a:srgbClr val="000000">
                  <a:alpha val="38000"/>
                </a:srgbClr>
              </a:outerShdw>
            </a:effectLst>
          </p:spPr>
        </p:cxnSp>
      </p:grpSp>
      <p:sp>
        <p:nvSpPr>
          <p:cNvPr id="73" name="Text Box 13"/>
          <p:cNvSpPr txBox="1">
            <a:spLocks noChangeArrowheads="1"/>
          </p:cNvSpPr>
          <p:nvPr/>
        </p:nvSpPr>
        <p:spPr bwMode="auto">
          <a:xfrm>
            <a:off x="2288446" y="3375342"/>
            <a:ext cx="162499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algn="ctr" eaLnBrk="1" hangingPunct="1">
              <a:spcBef>
                <a:spcPct val="20000"/>
              </a:spcBef>
            </a:pPr>
            <a:r>
              <a:rPr kumimoji="0" lang="ko-KR" altLang="en-US" sz="900" b="1" dirty="0">
                <a:solidFill>
                  <a:srgbClr val="FF0000"/>
                </a:solidFill>
                <a:latin typeface="맑은 고딕"/>
                <a:ea typeface="맑은 고딕"/>
              </a:rPr>
              <a:t>하도급대금 </a:t>
            </a:r>
            <a:r>
              <a:rPr kumimoji="0" lang="ko-KR" altLang="en-US" sz="900" b="1" dirty="0" err="1">
                <a:solidFill>
                  <a:srgbClr val="FF0000"/>
                </a:solidFill>
                <a:latin typeface="맑은 고딕"/>
                <a:ea typeface="맑은 고딕"/>
              </a:rPr>
              <a:t>지급불가</a:t>
            </a:r>
            <a:endParaRPr kumimoji="0" lang="en-US" altLang="ko-KR" sz="600" dirty="0">
              <a:solidFill>
                <a:prstClr val="black"/>
              </a:solidFill>
              <a:latin typeface="맑은 고딕" pitchFamily="50" charset="-127"/>
              <a:ea typeface="맑은 고딕" pitchFamily="50" charset="-127"/>
            </a:endParaRPr>
          </a:p>
        </p:txBody>
      </p:sp>
      <p:sp>
        <p:nvSpPr>
          <p:cNvPr id="74" name="모서리가 둥근 직사각형 73"/>
          <p:cNvSpPr/>
          <p:nvPr/>
        </p:nvSpPr>
        <p:spPr bwMode="auto">
          <a:xfrm>
            <a:off x="6428698" y="2936308"/>
            <a:ext cx="1671694" cy="396000"/>
          </a:xfrm>
          <a:prstGeom prst="roundRect">
            <a:avLst/>
          </a:prstGeom>
          <a:gradFill rotWithShape="1">
            <a:gsLst>
              <a:gs pos="0">
                <a:srgbClr val="A1A1A1">
                  <a:tint val="50000"/>
                  <a:satMod val="300000"/>
                </a:srgbClr>
              </a:gs>
              <a:gs pos="35000">
                <a:srgbClr val="A1A1A1">
                  <a:tint val="37000"/>
                  <a:satMod val="300000"/>
                </a:srgbClr>
              </a:gs>
              <a:gs pos="100000">
                <a:srgbClr val="A1A1A1">
                  <a:tint val="15000"/>
                  <a:satMod val="350000"/>
                </a:srgbClr>
              </a:gs>
            </a:gsLst>
            <a:lin ang="16200000" scaled="1"/>
          </a:gra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US" altLang="ko-KR" sz="1100" b="0" i="0" u="none" strike="noStrike" kern="0" cap="none" spc="-100" normalizeH="0" baseline="0" noProof="0" dirty="0">
                <a:ln>
                  <a:noFill/>
                </a:ln>
                <a:solidFill>
                  <a:srgbClr val="000000"/>
                </a:solidFill>
                <a:effectLst/>
                <a:uLnTx/>
                <a:uFillTx/>
              </a:rPr>
              <a:t>(</a:t>
            </a:r>
            <a:r>
              <a:rPr lang="ko-KR" altLang="en-US" sz="1100" kern="0" spc="-100" dirty="0">
                <a:solidFill>
                  <a:srgbClr val="000000"/>
                </a:solidFill>
              </a:rPr>
              <a:t>수급사업자</a:t>
            </a:r>
            <a:r>
              <a:rPr kumimoji="0" lang="en-US" altLang="ko-KR" sz="1100" b="0" i="0" u="none" strike="noStrike" kern="0" cap="none" spc="-100" normalizeH="0" baseline="0" noProof="0" dirty="0">
                <a:ln>
                  <a:noFill/>
                </a:ln>
                <a:solidFill>
                  <a:srgbClr val="000000"/>
                </a:solidFill>
                <a:effectLst/>
                <a:uLnTx/>
                <a:uFillTx/>
              </a:rPr>
              <a:t>) </a:t>
            </a:r>
            <a:r>
              <a:rPr kumimoji="0" lang="ko-KR" altLang="en-US" sz="1100" b="1" i="0" u="none" strike="noStrike" kern="0" cap="none" spc="-100" normalizeH="0" baseline="0" noProof="0" dirty="0">
                <a:ln>
                  <a:noFill/>
                </a:ln>
                <a:solidFill>
                  <a:srgbClr val="000000"/>
                </a:solidFill>
                <a:effectLst/>
                <a:uLnTx/>
                <a:uFillTx/>
              </a:rPr>
              <a:t>채권자</a:t>
            </a:r>
          </a:p>
        </p:txBody>
      </p:sp>
      <p:sp>
        <p:nvSpPr>
          <p:cNvPr id="75" name="자유형 74"/>
          <p:cNvSpPr/>
          <p:nvPr/>
        </p:nvSpPr>
        <p:spPr>
          <a:xfrm>
            <a:off x="3095836" y="3139297"/>
            <a:ext cx="3332862" cy="274839"/>
          </a:xfrm>
          <a:custGeom>
            <a:avLst/>
            <a:gdLst>
              <a:gd name="connsiteX0" fmla="*/ 1637608 w 1637608"/>
              <a:gd name="connsiteY0" fmla="*/ 0 h 207819"/>
              <a:gd name="connsiteX1" fmla="*/ 0 w 1637608"/>
              <a:gd name="connsiteY1" fmla="*/ 0 h 207819"/>
              <a:gd name="connsiteX2" fmla="*/ 0 w 1637608"/>
              <a:gd name="connsiteY2" fmla="*/ 207819 h 207819"/>
            </a:gdLst>
            <a:ahLst/>
            <a:cxnLst>
              <a:cxn ang="0">
                <a:pos x="connsiteX0" y="connsiteY0"/>
              </a:cxn>
              <a:cxn ang="0">
                <a:pos x="connsiteX1" y="connsiteY1"/>
              </a:cxn>
              <a:cxn ang="0">
                <a:pos x="connsiteX2" y="connsiteY2"/>
              </a:cxn>
            </a:cxnLst>
            <a:rect l="l" t="t" r="r" b="b"/>
            <a:pathLst>
              <a:path w="1637608" h="207819">
                <a:moveTo>
                  <a:pt x="1637608" y="0"/>
                </a:moveTo>
                <a:lnTo>
                  <a:pt x="0" y="0"/>
                </a:lnTo>
                <a:lnTo>
                  <a:pt x="0" y="207819"/>
                </a:lnTo>
              </a:path>
            </a:pathLst>
          </a:custGeom>
          <a:noFill/>
          <a:ln w="25400" cap="flat" cmpd="sng" algn="ctr">
            <a:solidFill>
              <a:srgbClr val="FF0000"/>
            </a:solidFill>
            <a:prstDash val="solid"/>
            <a:tailEnd type="stealt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endParaRPr>
          </a:p>
        </p:txBody>
      </p:sp>
      <p:sp>
        <p:nvSpPr>
          <p:cNvPr id="76" name="직사각형 75"/>
          <p:cNvSpPr/>
          <p:nvPr/>
        </p:nvSpPr>
        <p:spPr>
          <a:xfrm>
            <a:off x="3419872" y="2856271"/>
            <a:ext cx="2888932" cy="246221"/>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ko-KR" altLang="en-US" sz="1000" b="1" i="0" u="none" strike="noStrike" kern="0" cap="none" spc="0" normalizeH="0" baseline="0" noProof="0" dirty="0">
                <a:ln>
                  <a:noFill/>
                </a:ln>
                <a:solidFill>
                  <a:srgbClr val="FF0000"/>
                </a:solidFill>
                <a:uLnTx/>
                <a:uFillTx/>
              </a:rPr>
              <a:t>③ 디폴트 발생</a:t>
            </a:r>
            <a:r>
              <a:rPr kumimoji="0" lang="en-US" altLang="ko-KR" sz="1000" b="1" i="0" u="none" strike="noStrike" kern="0" cap="none" spc="0" normalizeH="0" baseline="0" noProof="0" dirty="0">
                <a:ln>
                  <a:noFill/>
                </a:ln>
                <a:solidFill>
                  <a:srgbClr val="FF0000"/>
                </a:solidFill>
                <a:uLnTx/>
                <a:uFillTx/>
              </a:rPr>
              <a:t>(</a:t>
            </a:r>
            <a:r>
              <a:rPr kumimoji="0" lang="ko-KR" altLang="en-US" sz="1000" b="1" i="0" u="none" strike="noStrike" kern="0" cap="none" spc="0" normalizeH="0" baseline="0" noProof="0" dirty="0">
                <a:ln>
                  <a:noFill/>
                </a:ln>
                <a:solidFill>
                  <a:srgbClr val="FF0000"/>
                </a:solidFill>
                <a:uLnTx/>
                <a:uFillTx/>
              </a:rPr>
              <a:t>채권 가압류</a:t>
            </a:r>
            <a:r>
              <a:rPr kumimoji="0" lang="en-US" altLang="ko-KR" sz="1000" b="1" i="0" u="none" strike="noStrike" kern="0" cap="none" spc="0" normalizeH="0" baseline="0" noProof="0" dirty="0">
                <a:ln>
                  <a:noFill/>
                </a:ln>
                <a:solidFill>
                  <a:srgbClr val="FF0000"/>
                </a:solidFill>
                <a:uLnTx/>
                <a:uFillTx/>
              </a:rPr>
              <a:t>, </a:t>
            </a:r>
            <a:r>
              <a:rPr kumimoji="0" lang="ko-KR" altLang="en-US" sz="1000" b="1" i="0" u="none" strike="noStrike" kern="0" cap="none" spc="0" normalizeH="0" baseline="0" noProof="0" dirty="0">
                <a:ln>
                  <a:noFill/>
                </a:ln>
                <a:solidFill>
                  <a:srgbClr val="FF0000"/>
                </a:solidFill>
                <a:uLnTx/>
                <a:uFillTx/>
              </a:rPr>
              <a:t>보증서 </a:t>
            </a:r>
            <a:r>
              <a:rPr kumimoji="0" lang="ko-KR" altLang="en-US" sz="1000" b="1" i="0" u="none" strike="noStrike" kern="0" cap="none" spc="0" normalizeH="0" baseline="0" noProof="0" dirty="0" err="1">
                <a:ln>
                  <a:noFill/>
                </a:ln>
                <a:solidFill>
                  <a:srgbClr val="FF0000"/>
                </a:solidFill>
                <a:uLnTx/>
                <a:uFillTx/>
              </a:rPr>
              <a:t>미발급</a:t>
            </a:r>
            <a:r>
              <a:rPr kumimoji="0" lang="ko-KR" altLang="en-US" sz="1000" b="1" i="0" u="none" strike="noStrike" kern="0" cap="none" spc="0" normalizeH="0" baseline="0" noProof="0" dirty="0">
                <a:ln>
                  <a:noFill/>
                </a:ln>
                <a:solidFill>
                  <a:srgbClr val="FF0000"/>
                </a:solidFill>
                <a:uLnTx/>
                <a:uFillTx/>
              </a:rPr>
              <a:t> 등</a:t>
            </a:r>
            <a:r>
              <a:rPr kumimoji="0" lang="en-US" altLang="ko-KR" sz="1000" b="1" i="0" u="none" strike="noStrike" kern="0" cap="none" spc="0" normalizeH="0" baseline="0" noProof="0" dirty="0">
                <a:ln>
                  <a:noFill/>
                </a:ln>
                <a:solidFill>
                  <a:srgbClr val="FF0000"/>
                </a:solidFill>
                <a:uLnTx/>
                <a:uFillTx/>
              </a:rPr>
              <a:t>)</a:t>
            </a:r>
            <a:endParaRPr kumimoji="0" lang="ko-KR" altLang="en-US" sz="1000" b="1" i="0" u="none" strike="noStrike" kern="0" cap="none" spc="0" normalizeH="0" baseline="0" noProof="0" dirty="0">
              <a:ln>
                <a:noFill/>
              </a:ln>
              <a:solidFill>
                <a:srgbClr val="FF0000"/>
              </a:solidFill>
              <a:uLnTx/>
              <a:uFillTx/>
            </a:endParaRPr>
          </a:p>
        </p:txBody>
      </p:sp>
      <p:sp>
        <p:nvSpPr>
          <p:cNvPr id="33" name="Text Box 13"/>
          <p:cNvSpPr txBox="1">
            <a:spLocks noChangeArrowheads="1"/>
          </p:cNvSpPr>
          <p:nvPr/>
        </p:nvSpPr>
        <p:spPr bwMode="auto">
          <a:xfrm>
            <a:off x="3370770" y="4509120"/>
            <a:ext cx="1057214" cy="447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algn="ctr" eaLnBrk="1" hangingPunct="1">
              <a:spcBef>
                <a:spcPct val="20000"/>
              </a:spcBef>
            </a:pPr>
            <a:r>
              <a:rPr kumimoji="0" lang="ko-KR" altLang="en-US" sz="1050" b="1" dirty="0">
                <a:latin typeface="맑은 고딕" pitchFamily="50" charset="-127"/>
                <a:ea typeface="맑은 고딕" pitchFamily="50" charset="-127"/>
              </a:rPr>
              <a:t>① 상생 채권</a:t>
            </a:r>
            <a:endParaRPr kumimoji="0" lang="en-US" altLang="ko-KR" sz="1050" b="1" dirty="0">
              <a:latin typeface="맑은 고딕" pitchFamily="50" charset="-127"/>
              <a:ea typeface="맑은 고딕" pitchFamily="50" charset="-127"/>
            </a:endParaRPr>
          </a:p>
          <a:p>
            <a:pPr algn="ctr" eaLnBrk="1" hangingPunct="1">
              <a:spcBef>
                <a:spcPct val="20000"/>
              </a:spcBef>
            </a:pPr>
            <a:r>
              <a:rPr kumimoji="0" lang="ko-KR" altLang="en-US" sz="1050" b="1" dirty="0">
                <a:latin typeface="맑은 고딕" pitchFamily="50" charset="-127"/>
                <a:ea typeface="맑은 고딕" pitchFamily="50" charset="-127"/>
              </a:rPr>
              <a:t>    신탁 계약</a:t>
            </a:r>
            <a:endParaRPr kumimoji="0" lang="en-US" altLang="ko-KR" sz="1050" b="1" dirty="0">
              <a:latin typeface="맑은 고딕" pitchFamily="50" charset="-127"/>
              <a:ea typeface="맑은 고딕" pitchFamily="50" charset="-127"/>
            </a:endParaRPr>
          </a:p>
        </p:txBody>
      </p:sp>
      <p:sp>
        <p:nvSpPr>
          <p:cNvPr id="34" name="오각형 33"/>
          <p:cNvSpPr/>
          <p:nvPr/>
        </p:nvSpPr>
        <p:spPr>
          <a:xfrm>
            <a:off x="6588224" y="86841"/>
            <a:ext cx="740133" cy="296338"/>
          </a:xfrm>
          <a:prstGeom prst="homePlate">
            <a:avLst>
              <a:gd name="adj" fmla="val 27608"/>
            </a:avLst>
          </a:prstGeom>
          <a:noFill/>
          <a:ln w="9525"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Define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Measure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40" name="갈매기형 수장 39"/>
          <p:cNvSpPr/>
          <p:nvPr/>
        </p:nvSpPr>
        <p:spPr>
          <a:xfrm>
            <a:off x="7308305" y="86841"/>
            <a:ext cx="752203" cy="296338"/>
          </a:xfrm>
          <a:prstGeom prst="chevron">
            <a:avLst>
              <a:gd name="adj" fmla="val 27608"/>
            </a:avLst>
          </a:prstGeom>
          <a:noFill/>
          <a:ln w="9525" cap="flat" cmpd="sng" algn="ctr">
            <a:solidFill>
              <a:schemeClr val="bg1"/>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Analyze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44" name="갈매기형 수장 43"/>
          <p:cNvSpPr/>
          <p:nvPr/>
        </p:nvSpPr>
        <p:spPr>
          <a:xfrm>
            <a:off x="8047434" y="86841"/>
            <a:ext cx="752203" cy="296338"/>
          </a:xfrm>
          <a:prstGeom prst="chevron">
            <a:avLst>
              <a:gd name="adj" fmla="val 27608"/>
            </a:avLst>
          </a:prstGeom>
          <a:noFill/>
          <a:ln w="19050" cap="flat" cmpd="sng" algn="ctr">
            <a:solidFill>
              <a:schemeClr val="accent6"/>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rPr>
              <a:t>Improve</a:t>
            </a:r>
            <a:endParaRPr kumimoji="0" lang="ko-KR" altLang="en-US"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endParaRPr>
          </a:p>
        </p:txBody>
      </p:sp>
    </p:spTree>
    <p:extLst>
      <p:ext uri="{BB962C8B-B14F-4D97-AF65-F5344CB8AC3E}">
        <p14:creationId xmlns:p14="http://schemas.microsoft.com/office/powerpoint/2010/main" val="39056490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모서리가 둥근 직사각형 4">
            <a:extLst>
              <a:ext uri="{FF2B5EF4-FFF2-40B4-BE49-F238E27FC236}">
                <a16:creationId xmlns:a16="http://schemas.microsoft.com/office/drawing/2014/main" id="{CC5F716B-49B5-4731-9F26-73B876572982}"/>
              </a:ext>
            </a:extLst>
          </p:cNvPr>
          <p:cNvSpPr/>
          <p:nvPr/>
        </p:nvSpPr>
        <p:spPr>
          <a:xfrm>
            <a:off x="251520" y="1052736"/>
            <a:ext cx="4176464" cy="432849"/>
          </a:xfrm>
          <a:prstGeom prst="roundRect">
            <a:avLst>
              <a:gd name="adj" fmla="val 9399"/>
            </a:avLst>
          </a:prstGeom>
          <a:solidFill>
            <a:srgbClr val="0070C0"/>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latinLnBrk="1" hangingPunct="1">
              <a:lnSpc>
                <a:spcPct val="130000"/>
              </a:lnSpc>
              <a:spcBef>
                <a:spcPts val="0"/>
              </a:spcBef>
              <a:spcAft>
                <a:spcPts val="0"/>
              </a:spcAft>
              <a:defRPr/>
            </a:pPr>
            <a:r>
              <a:rPr lang="ko-KR" altLang="en-US" sz="1600" b="1" spc="-130" dirty="0">
                <a:ln w="6350" cmpd="sng">
                  <a:solidFill>
                    <a:schemeClr val="tx1">
                      <a:lumMod val="75000"/>
                      <a:lumOff val="25000"/>
                      <a:alpha val="22000"/>
                    </a:schemeClr>
                  </a:solidFill>
                  <a:prstDash val="solid"/>
                </a:ln>
                <a:effectLst>
                  <a:outerShdw blurRad="38100" dist="38100" dir="2700000" algn="tl">
                    <a:srgbClr val="000000">
                      <a:alpha val="43137"/>
                    </a:srgbClr>
                  </a:outerShdw>
                </a:effectLst>
                <a:latin typeface="+mn-ea"/>
                <a:sym typeface="Wingdings" pitchFamily="2" charset="2"/>
              </a:rPr>
              <a:t>수급사업자의 상생채권신탁 필요성</a:t>
            </a:r>
            <a:endParaRPr lang="en-US" altLang="ko-KR" sz="1600" spc="-130" dirty="0">
              <a:ln w="6350" cmpd="sng">
                <a:solidFill>
                  <a:schemeClr val="tx1">
                    <a:lumMod val="75000"/>
                    <a:lumOff val="25000"/>
                    <a:alpha val="22000"/>
                  </a:schemeClr>
                </a:solidFill>
                <a:prstDash val="solid"/>
              </a:ln>
              <a:effectLst>
                <a:outerShdw blurRad="38100" dist="38100" dir="2700000" algn="tl">
                  <a:srgbClr val="000000">
                    <a:alpha val="43137"/>
                  </a:srgbClr>
                </a:outerShdw>
              </a:effectLst>
              <a:latin typeface="+mn-ea"/>
              <a:sym typeface="Wingdings" pitchFamily="2" charset="2"/>
            </a:endParaRPr>
          </a:p>
        </p:txBody>
      </p:sp>
      <p:grpSp>
        <p:nvGrpSpPr>
          <p:cNvPr id="21" name="그룹 20">
            <a:extLst>
              <a:ext uri="{FF2B5EF4-FFF2-40B4-BE49-F238E27FC236}">
                <a16:creationId xmlns:a16="http://schemas.microsoft.com/office/drawing/2014/main" id="{2D91ED66-E12D-4D5C-A960-4EF9D614A27A}"/>
              </a:ext>
            </a:extLst>
          </p:cNvPr>
          <p:cNvGrpSpPr/>
          <p:nvPr/>
        </p:nvGrpSpPr>
        <p:grpSpPr>
          <a:xfrm>
            <a:off x="251593" y="1494484"/>
            <a:ext cx="4176391" cy="5117677"/>
            <a:chOff x="251593" y="1206452"/>
            <a:chExt cx="4464424" cy="5117677"/>
          </a:xfrm>
        </p:grpSpPr>
        <p:sp>
          <p:nvSpPr>
            <p:cNvPr id="13" name="직사각형 12">
              <a:extLst>
                <a:ext uri="{FF2B5EF4-FFF2-40B4-BE49-F238E27FC236}">
                  <a16:creationId xmlns:a16="http://schemas.microsoft.com/office/drawing/2014/main" id="{F63810D5-5196-447D-975B-55B7602F7327}"/>
                </a:ext>
              </a:extLst>
            </p:cNvPr>
            <p:cNvSpPr/>
            <p:nvPr/>
          </p:nvSpPr>
          <p:spPr>
            <a:xfrm>
              <a:off x="251593" y="1206452"/>
              <a:ext cx="4464050" cy="5094287"/>
            </a:xfrm>
            <a:prstGeom prst="rect">
              <a:avLst/>
            </a:prstGeom>
            <a:solidFill>
              <a:schemeClr val="bg1"/>
            </a:solidFill>
            <a:ln w="1270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latinLnBrk="1" hangingPunct="1">
                <a:spcBef>
                  <a:spcPts val="0"/>
                </a:spcBef>
                <a:spcAft>
                  <a:spcPts val="0"/>
                </a:spcAft>
                <a:defRPr/>
              </a:pPr>
              <a:endParaRPr lang="ko-KR" altLang="en-US" sz="1463" dirty="0"/>
            </a:p>
          </p:txBody>
        </p:sp>
        <p:sp>
          <p:nvSpPr>
            <p:cNvPr id="15" name="양쪽 모서리가 둥근 사각형 3">
              <a:extLst>
                <a:ext uri="{FF2B5EF4-FFF2-40B4-BE49-F238E27FC236}">
                  <a16:creationId xmlns:a16="http://schemas.microsoft.com/office/drawing/2014/main" id="{37205A28-4171-4EE5-BA56-B87926FEF649}"/>
                </a:ext>
              </a:extLst>
            </p:cNvPr>
            <p:cNvSpPr/>
            <p:nvPr/>
          </p:nvSpPr>
          <p:spPr>
            <a:xfrm>
              <a:off x="488130" y="1450927"/>
              <a:ext cx="4032250" cy="474662"/>
            </a:xfrm>
            <a:prstGeom prst="round2SameRect">
              <a:avLst>
                <a:gd name="adj1" fmla="val 50000"/>
                <a:gd name="adj2" fmla="val 0"/>
              </a:avLst>
            </a:prstGeom>
            <a:solidFill>
              <a:schemeClr val="bg1">
                <a:lumMod val="50000"/>
              </a:schemeClr>
            </a:solidFill>
            <a:ln w="9525" algn="ctr">
              <a:noFill/>
              <a:round/>
              <a:headEnd/>
              <a:tailEnd/>
            </a:ln>
          </p:spPr>
          <p:txBody>
            <a:bodyPr wrap="none" lIns="0" tIns="0" rIns="0" bIns="29250" anchor="ctr"/>
            <a:lstStyle/>
            <a:p>
              <a:pPr algn="ctr" eaLnBrk="1" fontAlgn="auto" latinLnBrk="1" hangingPunct="1">
                <a:lnSpc>
                  <a:spcPct val="120000"/>
                </a:lnSpc>
                <a:spcBef>
                  <a:spcPts val="0"/>
                </a:spcBef>
                <a:spcAft>
                  <a:spcPts val="0"/>
                </a:spcAft>
                <a:defRPr/>
              </a:pPr>
              <a:r>
                <a:rPr lang="en-US" altLang="ko-KR" sz="1400" b="1" dirty="0">
                  <a:solidFill>
                    <a:schemeClr val="bg1"/>
                  </a:solidFill>
                </a:rPr>
                <a:t>(</a:t>
              </a:r>
              <a:r>
                <a:rPr lang="ko-KR" altLang="en-US" sz="1400" b="1" dirty="0">
                  <a:solidFill>
                    <a:schemeClr val="bg1"/>
                  </a:solidFill>
                </a:rPr>
                <a:t>채권</a:t>
              </a:r>
              <a:r>
                <a:rPr lang="en-US" altLang="ko-KR" sz="1400" b="1" dirty="0">
                  <a:solidFill>
                    <a:schemeClr val="bg1"/>
                  </a:solidFill>
                </a:rPr>
                <a:t>,</a:t>
              </a:r>
              <a:r>
                <a:rPr lang="ko-KR" altLang="en-US" sz="1400" b="1" dirty="0">
                  <a:solidFill>
                    <a:schemeClr val="bg1"/>
                  </a:solidFill>
                </a:rPr>
                <a:t>예금</a:t>
              </a:r>
              <a:r>
                <a:rPr lang="en-US" altLang="ko-KR" sz="1400" b="1" dirty="0">
                  <a:solidFill>
                    <a:schemeClr val="bg1"/>
                  </a:solidFill>
                </a:rPr>
                <a:t>)</a:t>
              </a:r>
              <a:r>
                <a:rPr lang="ko-KR" altLang="en-US" sz="1400" b="1" dirty="0">
                  <a:solidFill>
                    <a:schemeClr val="bg1"/>
                  </a:solidFill>
                </a:rPr>
                <a:t>가압류 </a:t>
              </a:r>
              <a:r>
                <a:rPr lang="ko-KR" altLang="en-US" sz="1400" b="1" dirty="0">
                  <a:solidFill>
                    <a:schemeClr val="bg1"/>
                  </a:solidFill>
                  <a:ea typeface="+mn-ea"/>
                </a:rPr>
                <a:t>등에 의한 자금경색 예방</a:t>
              </a:r>
              <a:endParaRPr lang="ko-KR" altLang="en-US" sz="1200" b="1" dirty="0">
                <a:solidFill>
                  <a:schemeClr val="bg1"/>
                </a:solidFill>
                <a:ea typeface="+mn-ea"/>
              </a:endParaRPr>
            </a:p>
          </p:txBody>
        </p:sp>
        <p:sp>
          <p:nvSpPr>
            <p:cNvPr id="16" name="양쪽 모서리가 둥근 사각형 3">
              <a:extLst>
                <a:ext uri="{FF2B5EF4-FFF2-40B4-BE49-F238E27FC236}">
                  <a16:creationId xmlns:a16="http://schemas.microsoft.com/office/drawing/2014/main" id="{34B1D47B-BE06-4F15-83CD-D09D2D77DEC9}"/>
                </a:ext>
              </a:extLst>
            </p:cNvPr>
            <p:cNvSpPr/>
            <p:nvPr/>
          </p:nvSpPr>
          <p:spPr>
            <a:xfrm>
              <a:off x="483367" y="2636912"/>
              <a:ext cx="4032250" cy="474663"/>
            </a:xfrm>
            <a:prstGeom prst="round2SameRect">
              <a:avLst>
                <a:gd name="adj1" fmla="val 50000"/>
                <a:gd name="adj2" fmla="val 0"/>
              </a:avLst>
            </a:prstGeom>
            <a:solidFill>
              <a:schemeClr val="bg1">
                <a:lumMod val="50000"/>
              </a:schemeClr>
            </a:solidFill>
            <a:ln w="9525" algn="ctr">
              <a:noFill/>
              <a:round/>
              <a:headEnd/>
              <a:tailEnd/>
            </a:ln>
          </p:spPr>
          <p:txBody>
            <a:bodyPr wrap="none" lIns="0" tIns="0" rIns="0" bIns="29250" anchor="ctr"/>
            <a:lstStyle/>
            <a:p>
              <a:pPr algn="ctr" eaLnBrk="1" fontAlgn="auto" latinLnBrk="1" hangingPunct="1">
                <a:lnSpc>
                  <a:spcPct val="120000"/>
                </a:lnSpc>
                <a:spcBef>
                  <a:spcPts val="0"/>
                </a:spcBef>
                <a:spcAft>
                  <a:spcPts val="0"/>
                </a:spcAft>
                <a:defRPr/>
              </a:pPr>
              <a:r>
                <a:rPr lang="ko-KR" altLang="en-US" sz="1200" b="1" dirty="0">
                  <a:solidFill>
                    <a:schemeClr val="bg1"/>
                  </a:solidFill>
                  <a:ea typeface="+mn-ea"/>
                </a:rPr>
                <a:t>계약보증서 발급 제출 불가시</a:t>
              </a:r>
              <a:r>
                <a:rPr lang="en-US" altLang="ko-KR" sz="1200" b="1" dirty="0">
                  <a:solidFill>
                    <a:schemeClr val="bg1"/>
                  </a:solidFill>
                  <a:ea typeface="+mn-ea"/>
                </a:rPr>
                <a:t>, </a:t>
              </a:r>
              <a:r>
                <a:rPr lang="ko-KR" altLang="en-US" sz="1200" b="1" dirty="0">
                  <a:solidFill>
                    <a:schemeClr val="bg1"/>
                  </a:solidFill>
                  <a:ea typeface="+mn-ea"/>
                </a:rPr>
                <a:t>계약해지 차단</a:t>
              </a:r>
            </a:p>
          </p:txBody>
        </p:sp>
        <p:sp>
          <p:nvSpPr>
            <p:cNvPr id="17" name="양쪽 모서리가 둥근 사각형 3">
              <a:extLst>
                <a:ext uri="{FF2B5EF4-FFF2-40B4-BE49-F238E27FC236}">
                  <a16:creationId xmlns:a16="http://schemas.microsoft.com/office/drawing/2014/main" id="{3F599E78-7F75-4529-AED4-EDCEEC372AE3}"/>
                </a:ext>
              </a:extLst>
            </p:cNvPr>
            <p:cNvSpPr/>
            <p:nvPr/>
          </p:nvSpPr>
          <p:spPr>
            <a:xfrm>
              <a:off x="483367" y="4937063"/>
              <a:ext cx="4032250" cy="474663"/>
            </a:xfrm>
            <a:prstGeom prst="round2SameRect">
              <a:avLst>
                <a:gd name="adj1" fmla="val 50000"/>
                <a:gd name="adj2" fmla="val 0"/>
              </a:avLst>
            </a:prstGeom>
            <a:solidFill>
              <a:schemeClr val="bg1">
                <a:lumMod val="50000"/>
              </a:schemeClr>
            </a:solidFill>
            <a:ln w="9525" algn="ctr">
              <a:noFill/>
              <a:round/>
              <a:headEnd/>
              <a:tailEnd/>
            </a:ln>
          </p:spPr>
          <p:txBody>
            <a:bodyPr wrap="none" lIns="0" tIns="0" rIns="0" bIns="29250" anchor="ctr"/>
            <a:lstStyle/>
            <a:p>
              <a:pPr algn="ctr" eaLnBrk="1" fontAlgn="auto" latinLnBrk="1" hangingPunct="1">
                <a:lnSpc>
                  <a:spcPct val="120000"/>
                </a:lnSpc>
                <a:spcBef>
                  <a:spcPts val="0"/>
                </a:spcBef>
                <a:spcAft>
                  <a:spcPts val="0"/>
                </a:spcAft>
                <a:defRPr/>
              </a:pPr>
              <a:r>
                <a:rPr lang="ko-KR" altLang="en-US" sz="1400" b="1" dirty="0">
                  <a:solidFill>
                    <a:schemeClr val="bg1"/>
                  </a:solidFill>
                  <a:ea typeface="+mn-ea"/>
                </a:rPr>
                <a:t>채권자와 소송진행 중</a:t>
              </a:r>
              <a:r>
                <a:rPr lang="en-US" altLang="ko-KR" sz="1400" b="1" dirty="0">
                  <a:solidFill>
                    <a:schemeClr val="bg1"/>
                  </a:solidFill>
                  <a:ea typeface="+mn-ea"/>
                </a:rPr>
                <a:t>,</a:t>
              </a:r>
              <a:r>
                <a:rPr lang="ko-KR" altLang="en-US" sz="1400" b="1" dirty="0">
                  <a:solidFill>
                    <a:schemeClr val="bg1"/>
                  </a:solidFill>
                  <a:ea typeface="+mn-ea"/>
                </a:rPr>
                <a:t> 압류</a:t>
              </a:r>
              <a:r>
                <a:rPr lang="en-US" altLang="ko-KR" sz="1400" b="1" dirty="0">
                  <a:solidFill>
                    <a:schemeClr val="bg1"/>
                  </a:solidFill>
                  <a:ea typeface="+mn-ea"/>
                </a:rPr>
                <a:t>(</a:t>
              </a:r>
              <a:r>
                <a:rPr lang="ko-KR" altLang="en-US" sz="1400" b="1" dirty="0">
                  <a:solidFill>
                    <a:schemeClr val="bg1"/>
                  </a:solidFill>
                  <a:ea typeface="+mn-ea"/>
                </a:rPr>
                <a:t>가집행</a:t>
              </a:r>
              <a:r>
                <a:rPr lang="en-US" altLang="ko-KR" sz="1400" b="1" dirty="0">
                  <a:solidFill>
                    <a:schemeClr val="bg1"/>
                  </a:solidFill>
                  <a:ea typeface="+mn-ea"/>
                </a:rPr>
                <a:t>) </a:t>
              </a:r>
              <a:r>
                <a:rPr lang="ko-KR" altLang="en-US" sz="1400" b="1" dirty="0">
                  <a:solidFill>
                    <a:schemeClr val="bg1"/>
                  </a:solidFill>
                  <a:ea typeface="+mn-ea"/>
                </a:rPr>
                <a:t>방어</a:t>
              </a:r>
              <a:endParaRPr lang="ko-KR" altLang="en-US" sz="1200" b="1" dirty="0">
                <a:solidFill>
                  <a:schemeClr val="bg1"/>
                </a:solidFill>
                <a:ea typeface="+mn-ea"/>
              </a:endParaRPr>
            </a:p>
          </p:txBody>
        </p:sp>
        <p:sp>
          <p:nvSpPr>
            <p:cNvPr id="18" name="TextBox 17">
              <a:extLst>
                <a:ext uri="{FF2B5EF4-FFF2-40B4-BE49-F238E27FC236}">
                  <a16:creationId xmlns:a16="http://schemas.microsoft.com/office/drawing/2014/main" id="{810C6F16-7A53-4C30-8782-0D2AADE6BF28}"/>
                </a:ext>
              </a:extLst>
            </p:cNvPr>
            <p:cNvSpPr txBox="1"/>
            <p:nvPr/>
          </p:nvSpPr>
          <p:spPr>
            <a:xfrm>
              <a:off x="560150" y="1951886"/>
              <a:ext cx="4155867" cy="570413"/>
            </a:xfrm>
            <a:prstGeom prst="rect">
              <a:avLst/>
            </a:prstGeom>
            <a:noFill/>
          </p:spPr>
          <p:txBody>
            <a:bodyPr>
              <a:spAutoFit/>
            </a:bodyPr>
            <a:lstStyle/>
            <a:p>
              <a:pPr marL="285750" indent="-285750" eaLnBrk="1" fontAlgn="auto" latinLnBrk="1" hangingPunct="1">
                <a:lnSpc>
                  <a:spcPct val="150000"/>
                </a:lnSpc>
                <a:spcBef>
                  <a:spcPts val="0"/>
                </a:spcBef>
                <a:spcAft>
                  <a:spcPts val="0"/>
                </a:spcAft>
                <a:buFont typeface="Wingdings" panose="05000000000000000000" pitchFamily="2" charset="2"/>
                <a:buChar char="ü"/>
                <a:defRPr/>
              </a:pPr>
              <a:r>
                <a:rPr lang="ko-KR" altLang="en-US" sz="1200" b="1" spc="-130" dirty="0">
                  <a:ln w="6350" cmpd="sng">
                    <a:solidFill>
                      <a:schemeClr val="tx1">
                        <a:lumMod val="75000"/>
                        <a:lumOff val="25000"/>
                        <a:alpha val="22000"/>
                      </a:schemeClr>
                    </a:solidFill>
                    <a:prstDash val="solid"/>
                  </a:ln>
                  <a:solidFill>
                    <a:srgbClr val="FF0000"/>
                  </a:solidFill>
                  <a:latin typeface="+mn-ea"/>
                  <a:ea typeface="+mn-ea"/>
                  <a:sym typeface="Wingdings" pitchFamily="2" charset="2"/>
                </a:rPr>
                <a:t>가압류 등으로 대금 미수령시</a:t>
              </a:r>
              <a:r>
                <a:rPr lang="en-US" altLang="ko-KR" sz="1200" b="1" spc="-130" dirty="0">
                  <a:ln w="6350" cmpd="sng">
                    <a:solidFill>
                      <a:schemeClr val="tx1">
                        <a:lumMod val="75000"/>
                        <a:lumOff val="25000"/>
                        <a:alpha val="22000"/>
                      </a:schemeClr>
                    </a:solidFill>
                    <a:prstDash val="solid"/>
                  </a:ln>
                  <a:solidFill>
                    <a:srgbClr val="FF0000"/>
                  </a:solidFill>
                  <a:latin typeface="+mn-ea"/>
                  <a:ea typeface="+mn-ea"/>
                  <a:sym typeface="Wingdings" pitchFamily="2" charset="2"/>
                </a:rPr>
                <a:t>, 2</a:t>
              </a:r>
              <a:r>
                <a:rPr lang="ko-KR" altLang="en-US" sz="1200" b="1" spc="-130" dirty="0">
                  <a:ln w="6350" cmpd="sng">
                    <a:solidFill>
                      <a:schemeClr val="tx1">
                        <a:lumMod val="75000"/>
                        <a:lumOff val="25000"/>
                        <a:alpha val="22000"/>
                      </a:schemeClr>
                    </a:solidFill>
                    <a:prstDash val="solid"/>
                  </a:ln>
                  <a:solidFill>
                    <a:srgbClr val="FF0000"/>
                  </a:solidFill>
                  <a:latin typeface="+mn-ea"/>
                  <a:ea typeface="+mn-ea"/>
                  <a:sym typeface="Wingdings" pitchFamily="2" charset="2"/>
                </a:rPr>
                <a:t>배 이상의 자금 </a:t>
              </a:r>
              <a:r>
                <a:rPr lang="ko-KR" altLang="en-US" sz="1200" b="1" spc="-130" dirty="0">
                  <a:ln w="6350" cmpd="sng">
                    <a:solidFill>
                      <a:schemeClr val="tx1">
                        <a:lumMod val="75000"/>
                        <a:lumOff val="25000"/>
                        <a:alpha val="22000"/>
                      </a:schemeClr>
                    </a:solidFill>
                    <a:prstDash val="solid"/>
                  </a:ln>
                  <a:solidFill>
                    <a:srgbClr val="FF0000"/>
                  </a:solidFill>
                  <a:latin typeface="+mn-ea"/>
                  <a:sym typeface="Wingdings" pitchFamily="2" charset="2"/>
                </a:rPr>
                <a:t>경색 발생</a:t>
              </a:r>
              <a:endParaRPr lang="en-US" altLang="ko-KR" sz="1200" b="1" spc="-130" dirty="0">
                <a:ln w="6350" cmpd="sng">
                  <a:solidFill>
                    <a:schemeClr val="tx1">
                      <a:lumMod val="75000"/>
                      <a:lumOff val="25000"/>
                      <a:alpha val="22000"/>
                    </a:schemeClr>
                  </a:solidFill>
                  <a:prstDash val="solid"/>
                </a:ln>
                <a:solidFill>
                  <a:srgbClr val="FF0000"/>
                </a:solidFill>
                <a:latin typeface="+mn-ea"/>
                <a:ea typeface="+mn-ea"/>
                <a:sym typeface="Wingdings" pitchFamily="2" charset="2"/>
              </a:endParaRPr>
            </a:p>
            <a:p>
              <a:pPr eaLnBrk="1" fontAlgn="auto" latinLnBrk="1" hangingPunct="1">
                <a:lnSpc>
                  <a:spcPct val="150000"/>
                </a:lnSpc>
                <a:spcBef>
                  <a:spcPts val="0"/>
                </a:spcBef>
                <a:spcAft>
                  <a:spcPts val="0"/>
                </a:spcAft>
                <a:defRPr/>
              </a:pPr>
              <a:r>
                <a:rPr lang="ko-KR" altLang="en-US" sz="1000" spc="-130" dirty="0">
                  <a:ln w="6350" cmpd="sng">
                    <a:solidFill>
                      <a:schemeClr val="tx1">
                        <a:lumMod val="75000"/>
                        <a:lumOff val="25000"/>
                        <a:alpha val="22000"/>
                      </a:schemeClr>
                    </a:solidFill>
                    <a:prstDash val="solid"/>
                  </a:ln>
                  <a:latin typeface="+mn-ea"/>
                  <a:ea typeface="+mn-ea"/>
                  <a:sym typeface="Wingdings" pitchFamily="2" charset="2"/>
                </a:rPr>
                <a:t>       </a:t>
              </a:r>
              <a:r>
                <a:rPr lang="en-US" altLang="ko-KR" sz="1000" spc="-130" dirty="0">
                  <a:ln w="6350" cmpd="sng">
                    <a:solidFill>
                      <a:schemeClr val="tx1">
                        <a:lumMod val="75000"/>
                        <a:lumOff val="25000"/>
                        <a:alpha val="22000"/>
                      </a:schemeClr>
                    </a:solidFill>
                    <a:prstDash val="solid"/>
                  </a:ln>
                  <a:latin typeface="+mn-ea"/>
                  <a:ea typeface="+mn-ea"/>
                  <a:sym typeface="Wingdings" pitchFamily="2" charset="2"/>
                </a:rPr>
                <a:t>-  </a:t>
              </a:r>
              <a:r>
                <a:rPr lang="ko-KR" altLang="en-US" sz="1000" spc="-130" dirty="0">
                  <a:ln w="6350" cmpd="sng">
                    <a:solidFill>
                      <a:schemeClr val="tx1">
                        <a:lumMod val="75000"/>
                        <a:lumOff val="25000"/>
                        <a:alpha val="22000"/>
                      </a:schemeClr>
                    </a:solidFill>
                    <a:prstDash val="solid"/>
                  </a:ln>
                  <a:latin typeface="+mn-ea"/>
                  <a:ea typeface="+mn-ea"/>
                  <a:sym typeface="Wingdings" pitchFamily="2" charset="2"/>
                </a:rPr>
                <a:t>체불해결을 위한 대출 불필요 및 </a:t>
              </a:r>
              <a:r>
                <a:rPr lang="ko-KR" altLang="en-US" sz="1000" spc="-130" dirty="0">
                  <a:ln w="6350" cmpd="sng">
                    <a:solidFill>
                      <a:schemeClr val="tx1">
                        <a:lumMod val="75000"/>
                        <a:lumOff val="25000"/>
                        <a:alpha val="22000"/>
                      </a:schemeClr>
                    </a:solidFill>
                    <a:prstDash val="solid"/>
                  </a:ln>
                  <a:latin typeface="+mn-ea"/>
                  <a:sym typeface="Wingdings" pitchFamily="2" charset="2"/>
                </a:rPr>
                <a:t>안정적인 이윤</a:t>
              </a:r>
              <a:r>
                <a:rPr lang="en-US" altLang="ko-KR" sz="1000" spc="-130" dirty="0">
                  <a:ln w="6350" cmpd="sng">
                    <a:solidFill>
                      <a:schemeClr val="tx1">
                        <a:lumMod val="75000"/>
                        <a:lumOff val="25000"/>
                        <a:alpha val="22000"/>
                      </a:schemeClr>
                    </a:solidFill>
                    <a:prstDash val="solid"/>
                  </a:ln>
                  <a:latin typeface="+mn-ea"/>
                  <a:sym typeface="Wingdings" pitchFamily="2" charset="2"/>
                </a:rPr>
                <a:t>(1</a:t>
              </a:r>
              <a:r>
                <a:rPr lang="ko-KR" altLang="en-US" sz="1000" spc="-130" dirty="0">
                  <a:ln w="6350" cmpd="sng">
                    <a:solidFill>
                      <a:schemeClr val="tx1">
                        <a:lumMod val="75000"/>
                        <a:lumOff val="25000"/>
                        <a:alpha val="22000"/>
                      </a:schemeClr>
                    </a:solidFill>
                    <a:prstDash val="solid"/>
                  </a:ln>
                  <a:latin typeface="+mn-ea"/>
                  <a:sym typeface="Wingdings" pitchFamily="2" charset="2"/>
                </a:rPr>
                <a:t>종수익금</a:t>
              </a:r>
              <a:r>
                <a:rPr lang="en-US" altLang="ko-KR" sz="1000" spc="-130" dirty="0">
                  <a:ln w="6350" cmpd="sng">
                    <a:solidFill>
                      <a:schemeClr val="tx1">
                        <a:lumMod val="75000"/>
                        <a:lumOff val="25000"/>
                        <a:alpha val="22000"/>
                      </a:schemeClr>
                    </a:solidFill>
                    <a:prstDash val="solid"/>
                  </a:ln>
                  <a:latin typeface="+mn-ea"/>
                  <a:sym typeface="Wingdings" pitchFamily="2" charset="2"/>
                </a:rPr>
                <a:t>) </a:t>
              </a:r>
              <a:r>
                <a:rPr lang="ko-KR" altLang="en-US" sz="1000" spc="-130" dirty="0">
                  <a:ln w="6350" cmpd="sng">
                    <a:solidFill>
                      <a:schemeClr val="tx1">
                        <a:lumMod val="75000"/>
                        <a:lumOff val="25000"/>
                        <a:alpha val="22000"/>
                      </a:schemeClr>
                    </a:solidFill>
                    <a:prstDash val="solid"/>
                  </a:ln>
                  <a:latin typeface="+mn-ea"/>
                  <a:sym typeface="Wingdings" pitchFamily="2" charset="2"/>
                </a:rPr>
                <a:t> 수금 가능</a:t>
              </a:r>
              <a:endParaRPr lang="en-US" altLang="ko-KR" sz="1000" spc="-130" dirty="0">
                <a:ln w="6350" cmpd="sng">
                  <a:solidFill>
                    <a:schemeClr val="tx1">
                      <a:lumMod val="75000"/>
                      <a:lumOff val="25000"/>
                      <a:alpha val="22000"/>
                    </a:schemeClr>
                  </a:solidFill>
                  <a:prstDash val="solid"/>
                </a:ln>
                <a:latin typeface="+mn-ea"/>
                <a:ea typeface="+mn-ea"/>
                <a:sym typeface="Wingdings" pitchFamily="2" charset="2"/>
              </a:endParaRPr>
            </a:p>
          </p:txBody>
        </p:sp>
        <p:sp>
          <p:nvSpPr>
            <p:cNvPr id="19" name="TextBox 18">
              <a:extLst>
                <a:ext uri="{FF2B5EF4-FFF2-40B4-BE49-F238E27FC236}">
                  <a16:creationId xmlns:a16="http://schemas.microsoft.com/office/drawing/2014/main" id="{1F2ACB72-778C-45B8-B08A-27CBF0A74B25}"/>
                </a:ext>
              </a:extLst>
            </p:cNvPr>
            <p:cNvSpPr txBox="1"/>
            <p:nvPr/>
          </p:nvSpPr>
          <p:spPr>
            <a:xfrm>
              <a:off x="560149" y="3136070"/>
              <a:ext cx="4155867" cy="590546"/>
            </a:xfrm>
            <a:prstGeom prst="rect">
              <a:avLst/>
            </a:prstGeom>
            <a:noFill/>
          </p:spPr>
          <p:txBody>
            <a:bodyPr>
              <a:spAutoFit/>
            </a:bodyPr>
            <a:lstStyle/>
            <a:p>
              <a:pPr marL="285750" indent="-285750" eaLnBrk="1" fontAlgn="auto" latinLnBrk="1" hangingPunct="1">
                <a:lnSpc>
                  <a:spcPct val="150000"/>
                </a:lnSpc>
                <a:spcBef>
                  <a:spcPts val="0"/>
                </a:spcBef>
                <a:spcAft>
                  <a:spcPts val="0"/>
                </a:spcAft>
                <a:buFont typeface="Wingdings" panose="05000000000000000000" pitchFamily="2" charset="2"/>
                <a:buChar char="ü"/>
                <a:defRPr/>
              </a:pPr>
              <a:r>
                <a:rPr lang="ko-KR" altLang="en-US" sz="1200" b="1" spc="-130" dirty="0">
                  <a:ln w="6350" cmpd="sng">
                    <a:solidFill>
                      <a:schemeClr val="tx1">
                        <a:lumMod val="75000"/>
                        <a:lumOff val="25000"/>
                        <a:alpha val="22000"/>
                      </a:schemeClr>
                    </a:solidFill>
                    <a:prstDash val="solid"/>
                  </a:ln>
                  <a:solidFill>
                    <a:srgbClr val="FF0000"/>
                  </a:solidFill>
                  <a:latin typeface="+mn-ea"/>
                  <a:sym typeface="Wingdings" pitchFamily="2" charset="2"/>
                </a:rPr>
                <a:t>계약보증서 미제출시</a:t>
              </a:r>
              <a:r>
                <a:rPr lang="en-US" altLang="ko-KR" sz="1200" b="1" spc="-130" dirty="0">
                  <a:ln w="6350" cmpd="sng">
                    <a:solidFill>
                      <a:schemeClr val="tx1">
                        <a:lumMod val="75000"/>
                        <a:lumOff val="25000"/>
                        <a:alpha val="22000"/>
                      </a:schemeClr>
                    </a:solidFill>
                    <a:prstDash val="solid"/>
                  </a:ln>
                  <a:solidFill>
                    <a:srgbClr val="FF0000"/>
                  </a:solidFill>
                  <a:latin typeface="+mn-ea"/>
                  <a:sym typeface="Wingdings" pitchFamily="2" charset="2"/>
                </a:rPr>
                <a:t>, </a:t>
              </a:r>
              <a:r>
                <a:rPr lang="ko-KR" altLang="en-US" sz="1200" b="1" spc="-130" dirty="0">
                  <a:ln w="6350" cmpd="sng">
                    <a:solidFill>
                      <a:schemeClr val="tx1">
                        <a:lumMod val="75000"/>
                        <a:lumOff val="25000"/>
                        <a:alpha val="22000"/>
                      </a:schemeClr>
                    </a:solidFill>
                    <a:prstDash val="solid"/>
                  </a:ln>
                  <a:solidFill>
                    <a:srgbClr val="FF0000"/>
                  </a:solidFill>
                  <a:latin typeface="+mn-ea"/>
                  <a:sym typeface="Wingdings" pitchFamily="2" charset="2"/>
                </a:rPr>
                <a:t>계약해지 및 손해배상 청구 당함</a:t>
              </a:r>
              <a:r>
                <a:rPr lang="ko-KR" altLang="en-US" sz="1200" b="1" spc="-130" dirty="0">
                  <a:ln w="6350" cmpd="sng">
                    <a:solidFill>
                      <a:schemeClr val="tx1">
                        <a:lumMod val="75000"/>
                        <a:lumOff val="25000"/>
                        <a:alpha val="22000"/>
                      </a:schemeClr>
                    </a:solidFill>
                    <a:prstDash val="solid"/>
                  </a:ln>
                  <a:solidFill>
                    <a:srgbClr val="FF0000"/>
                  </a:solidFill>
                  <a:latin typeface="+mn-ea"/>
                  <a:ea typeface="+mn-ea"/>
                  <a:sym typeface="Wingdings" pitchFamily="2" charset="2"/>
                </a:rPr>
                <a:t> </a:t>
              </a:r>
              <a:endParaRPr lang="en-US" altLang="ko-KR" sz="1200" b="1" spc="-130" dirty="0">
                <a:ln w="6350" cmpd="sng">
                  <a:solidFill>
                    <a:schemeClr val="tx1">
                      <a:lumMod val="75000"/>
                      <a:lumOff val="25000"/>
                      <a:alpha val="22000"/>
                    </a:schemeClr>
                  </a:solidFill>
                  <a:prstDash val="solid"/>
                </a:ln>
                <a:solidFill>
                  <a:srgbClr val="FF0000"/>
                </a:solidFill>
                <a:latin typeface="+mn-ea"/>
                <a:ea typeface="+mn-ea"/>
                <a:sym typeface="Wingdings" pitchFamily="2" charset="2"/>
              </a:endParaRPr>
            </a:p>
            <a:p>
              <a:pPr eaLnBrk="1" fontAlgn="auto" latinLnBrk="1" hangingPunct="1">
                <a:lnSpc>
                  <a:spcPct val="150000"/>
                </a:lnSpc>
                <a:spcBef>
                  <a:spcPts val="0"/>
                </a:spcBef>
                <a:spcAft>
                  <a:spcPts val="0"/>
                </a:spcAft>
                <a:defRPr/>
              </a:pPr>
              <a:r>
                <a:rPr lang="ko-KR" altLang="en-US" sz="1000" spc="-130" dirty="0">
                  <a:ln w="6350" cmpd="sng">
                    <a:solidFill>
                      <a:schemeClr val="tx1">
                        <a:lumMod val="75000"/>
                        <a:lumOff val="25000"/>
                        <a:alpha val="22000"/>
                      </a:schemeClr>
                    </a:solidFill>
                    <a:prstDash val="solid"/>
                  </a:ln>
                  <a:latin typeface="+mn-ea"/>
                  <a:ea typeface="+mn-ea"/>
                  <a:sym typeface="Wingdings" pitchFamily="2" charset="2"/>
                </a:rPr>
                <a:t>       </a:t>
              </a:r>
              <a:r>
                <a:rPr lang="en-US" altLang="ko-KR" sz="1000" spc="-130" dirty="0">
                  <a:ln w="6350" cmpd="sng">
                    <a:solidFill>
                      <a:schemeClr val="tx1">
                        <a:lumMod val="75000"/>
                        <a:lumOff val="25000"/>
                        <a:alpha val="22000"/>
                      </a:schemeClr>
                    </a:solidFill>
                    <a:prstDash val="solid"/>
                  </a:ln>
                  <a:latin typeface="+mn-ea"/>
                  <a:ea typeface="+mn-ea"/>
                  <a:sym typeface="Wingdings" pitchFamily="2" charset="2"/>
                </a:rPr>
                <a:t>-  </a:t>
              </a:r>
              <a:r>
                <a:rPr lang="ko-KR" altLang="en-US" sz="1000" spc="-130" dirty="0">
                  <a:ln w="6350" cmpd="sng">
                    <a:solidFill>
                      <a:schemeClr val="tx1">
                        <a:lumMod val="75000"/>
                        <a:lumOff val="25000"/>
                        <a:alpha val="22000"/>
                      </a:schemeClr>
                    </a:solidFill>
                    <a:prstDash val="solid"/>
                  </a:ln>
                  <a:latin typeface="+mn-ea"/>
                  <a:sym typeface="Wingdings" pitchFamily="2" charset="2"/>
                </a:rPr>
                <a:t>계약보증서  대신 상생채권신탁계약 체결로 대체 가능</a:t>
              </a:r>
              <a:endParaRPr lang="en-US" altLang="ko-KR" sz="1000" spc="-130" dirty="0">
                <a:ln w="6350" cmpd="sng">
                  <a:solidFill>
                    <a:schemeClr val="tx1">
                      <a:lumMod val="75000"/>
                      <a:lumOff val="25000"/>
                      <a:alpha val="22000"/>
                    </a:schemeClr>
                  </a:solidFill>
                  <a:prstDash val="solid"/>
                </a:ln>
                <a:latin typeface="+mn-ea"/>
                <a:ea typeface="+mn-ea"/>
                <a:sym typeface="Wingdings" pitchFamily="2" charset="2"/>
              </a:endParaRPr>
            </a:p>
          </p:txBody>
        </p:sp>
        <p:sp>
          <p:nvSpPr>
            <p:cNvPr id="20" name="TextBox 19">
              <a:extLst>
                <a:ext uri="{FF2B5EF4-FFF2-40B4-BE49-F238E27FC236}">
                  <a16:creationId xmlns:a16="http://schemas.microsoft.com/office/drawing/2014/main" id="{64AC329E-5554-446E-A0AC-0F42B94CA34C}"/>
                </a:ext>
              </a:extLst>
            </p:cNvPr>
            <p:cNvSpPr txBox="1"/>
            <p:nvPr/>
          </p:nvSpPr>
          <p:spPr>
            <a:xfrm>
              <a:off x="560150" y="5482680"/>
              <a:ext cx="4155867" cy="841449"/>
            </a:xfrm>
            <a:prstGeom prst="rect">
              <a:avLst/>
            </a:prstGeom>
            <a:noFill/>
          </p:spPr>
          <p:txBody>
            <a:bodyPr>
              <a:spAutoFit/>
            </a:bodyPr>
            <a:lstStyle/>
            <a:p>
              <a:pPr marL="285750" indent="-285750" eaLnBrk="1" fontAlgn="auto" latinLnBrk="1" hangingPunct="1">
                <a:lnSpc>
                  <a:spcPct val="150000"/>
                </a:lnSpc>
                <a:spcBef>
                  <a:spcPts val="0"/>
                </a:spcBef>
                <a:spcAft>
                  <a:spcPts val="0"/>
                </a:spcAft>
                <a:buFont typeface="Wingdings" panose="05000000000000000000" pitchFamily="2" charset="2"/>
                <a:buChar char="ü"/>
                <a:defRPr/>
              </a:pPr>
              <a:r>
                <a:rPr lang="ko-KR" altLang="en-US" sz="1200" b="1" spc="-130" dirty="0">
                  <a:ln w="6350" cmpd="sng">
                    <a:solidFill>
                      <a:schemeClr val="tx1">
                        <a:lumMod val="75000"/>
                        <a:lumOff val="25000"/>
                        <a:alpha val="22000"/>
                      </a:schemeClr>
                    </a:solidFill>
                    <a:prstDash val="solid"/>
                  </a:ln>
                  <a:solidFill>
                    <a:srgbClr val="FF0000"/>
                  </a:solidFill>
                  <a:latin typeface="+mn-ea"/>
                  <a:ea typeface="+mn-ea"/>
                  <a:sym typeface="Wingdings" pitchFamily="2" charset="2"/>
                </a:rPr>
                <a:t>항소 </a:t>
              </a:r>
              <a:r>
                <a:rPr lang="ko-KR" altLang="en-US" sz="1200" b="1" spc="-130" dirty="0" err="1">
                  <a:ln w="6350" cmpd="sng">
                    <a:solidFill>
                      <a:schemeClr val="tx1">
                        <a:lumMod val="75000"/>
                        <a:lumOff val="25000"/>
                        <a:alpha val="22000"/>
                      </a:schemeClr>
                    </a:solidFill>
                    <a:prstDash val="solid"/>
                  </a:ln>
                  <a:solidFill>
                    <a:srgbClr val="FF0000"/>
                  </a:solidFill>
                  <a:latin typeface="+mn-ea"/>
                  <a:ea typeface="+mn-ea"/>
                  <a:sym typeface="Wingdings" pitchFamily="2" charset="2"/>
                </a:rPr>
                <a:t>진행시</a:t>
              </a:r>
              <a:r>
                <a:rPr lang="en-US" altLang="ko-KR" sz="1200" b="1" spc="-130" dirty="0">
                  <a:ln w="6350" cmpd="sng">
                    <a:solidFill>
                      <a:schemeClr val="tx1">
                        <a:lumMod val="75000"/>
                        <a:lumOff val="25000"/>
                        <a:alpha val="22000"/>
                      </a:schemeClr>
                    </a:solidFill>
                    <a:prstDash val="solid"/>
                  </a:ln>
                  <a:solidFill>
                    <a:srgbClr val="FF0000"/>
                  </a:solidFill>
                  <a:latin typeface="+mn-ea"/>
                  <a:ea typeface="+mn-ea"/>
                  <a:sym typeface="Wingdings" pitchFamily="2" charset="2"/>
                </a:rPr>
                <a:t>, </a:t>
              </a:r>
              <a:r>
                <a:rPr lang="ko-KR" altLang="en-US" sz="1200" b="1" spc="-130" dirty="0" err="1">
                  <a:ln w="6350" cmpd="sng">
                    <a:solidFill>
                      <a:schemeClr val="tx1">
                        <a:lumMod val="75000"/>
                        <a:lumOff val="25000"/>
                        <a:alpha val="22000"/>
                      </a:schemeClr>
                    </a:solidFill>
                    <a:prstDash val="solid"/>
                  </a:ln>
                  <a:solidFill>
                    <a:srgbClr val="FF0000"/>
                  </a:solidFill>
                  <a:latin typeface="+mn-ea"/>
                  <a:ea typeface="+mn-ea"/>
                  <a:sym typeface="Wingdings" pitchFamily="2" charset="2"/>
                </a:rPr>
                <a:t>가</a:t>
              </a:r>
              <a:r>
                <a:rPr lang="ko-KR" altLang="en-US" sz="1200" b="1" spc="-130" dirty="0" err="1">
                  <a:ln w="6350" cmpd="sng">
                    <a:solidFill>
                      <a:schemeClr val="tx1">
                        <a:lumMod val="75000"/>
                        <a:lumOff val="25000"/>
                        <a:alpha val="22000"/>
                      </a:schemeClr>
                    </a:solidFill>
                    <a:prstDash val="solid"/>
                  </a:ln>
                  <a:solidFill>
                    <a:srgbClr val="FF0000"/>
                  </a:solidFill>
                  <a:latin typeface="+mn-ea"/>
                  <a:sym typeface="Wingdings" pitchFamily="2" charset="2"/>
                </a:rPr>
                <a:t>집행정지공탁</a:t>
              </a:r>
              <a:r>
                <a:rPr lang="ko-KR" altLang="en-US" sz="1200" b="1" spc="-130" dirty="0">
                  <a:ln w="6350" cmpd="sng">
                    <a:solidFill>
                      <a:schemeClr val="tx1">
                        <a:lumMod val="75000"/>
                        <a:lumOff val="25000"/>
                        <a:alpha val="22000"/>
                      </a:schemeClr>
                    </a:solidFill>
                    <a:prstDash val="solid"/>
                  </a:ln>
                  <a:solidFill>
                    <a:srgbClr val="FF0000"/>
                  </a:solidFill>
                  <a:latin typeface="+mn-ea"/>
                  <a:sym typeface="Wingdings" pitchFamily="2" charset="2"/>
                </a:rPr>
                <a:t> 불구</a:t>
              </a:r>
              <a:r>
                <a:rPr lang="en-US" altLang="ko-KR" sz="1200" b="1" spc="-130" dirty="0">
                  <a:ln w="6350" cmpd="sng">
                    <a:solidFill>
                      <a:schemeClr val="tx1">
                        <a:lumMod val="75000"/>
                        <a:lumOff val="25000"/>
                        <a:alpha val="22000"/>
                      </a:schemeClr>
                    </a:solidFill>
                    <a:prstDash val="solid"/>
                  </a:ln>
                  <a:solidFill>
                    <a:srgbClr val="FF0000"/>
                  </a:solidFill>
                  <a:latin typeface="+mn-ea"/>
                  <a:sym typeface="Wingdings" pitchFamily="2" charset="2"/>
                </a:rPr>
                <a:t>, </a:t>
              </a:r>
              <a:r>
                <a:rPr lang="ko-KR" altLang="en-US" sz="1200" b="1" spc="-130" dirty="0">
                  <a:ln w="6350" cmpd="sng">
                    <a:solidFill>
                      <a:schemeClr val="tx1">
                        <a:lumMod val="75000"/>
                        <a:lumOff val="25000"/>
                        <a:alpha val="22000"/>
                      </a:schemeClr>
                    </a:solidFill>
                    <a:prstDash val="solid"/>
                  </a:ln>
                  <a:solidFill>
                    <a:srgbClr val="FF0000"/>
                  </a:solidFill>
                  <a:latin typeface="+mn-ea"/>
                  <a:sym typeface="Wingdings" pitchFamily="2" charset="2"/>
                </a:rPr>
                <a:t>압류로 이중비용 부담</a:t>
              </a:r>
              <a:r>
                <a:rPr lang="en-US" altLang="ko-KR" sz="1200" b="1" spc="-130" dirty="0">
                  <a:ln w="6350" cmpd="sng">
                    <a:solidFill>
                      <a:schemeClr val="tx1">
                        <a:lumMod val="75000"/>
                        <a:lumOff val="25000"/>
                        <a:alpha val="22000"/>
                      </a:schemeClr>
                    </a:solidFill>
                    <a:prstDash val="solid"/>
                  </a:ln>
                  <a:latin typeface="+mn-ea"/>
                  <a:ea typeface="+mn-ea"/>
                  <a:sym typeface="Wingdings" pitchFamily="2" charset="2"/>
                </a:rPr>
                <a:t>   </a:t>
              </a:r>
              <a:r>
                <a:rPr lang="ko-KR" altLang="en-US" sz="1100" spc="-130" dirty="0">
                  <a:ln w="6350" cmpd="sng">
                    <a:solidFill>
                      <a:schemeClr val="tx1">
                        <a:lumMod val="75000"/>
                        <a:lumOff val="25000"/>
                        <a:alpha val="22000"/>
                      </a:schemeClr>
                    </a:solidFill>
                    <a:prstDash val="solid"/>
                  </a:ln>
                  <a:latin typeface="+mn-ea"/>
                  <a:ea typeface="+mn-ea"/>
                  <a:sym typeface="Wingdings" pitchFamily="2" charset="2"/>
                </a:rPr>
                <a:t> </a:t>
              </a:r>
              <a:r>
                <a:rPr lang="en-US" altLang="ko-KR" sz="1000" spc="-130" dirty="0">
                  <a:ln w="6350" cmpd="sng">
                    <a:solidFill>
                      <a:schemeClr val="tx1">
                        <a:lumMod val="75000"/>
                        <a:lumOff val="25000"/>
                        <a:alpha val="22000"/>
                      </a:schemeClr>
                    </a:solidFill>
                    <a:prstDash val="solid"/>
                  </a:ln>
                  <a:latin typeface="+mn-ea"/>
                  <a:ea typeface="+mn-ea"/>
                  <a:sym typeface="Wingdings" pitchFamily="2" charset="2"/>
                </a:rPr>
                <a:t>-  </a:t>
              </a:r>
              <a:r>
                <a:rPr lang="ko-KR" altLang="en-US" sz="1000" spc="-130" dirty="0">
                  <a:ln w="6350" cmpd="sng">
                    <a:solidFill>
                      <a:schemeClr val="tx1">
                        <a:lumMod val="75000"/>
                        <a:lumOff val="25000"/>
                        <a:alpha val="22000"/>
                      </a:schemeClr>
                    </a:solidFill>
                    <a:prstDash val="solid"/>
                  </a:ln>
                  <a:latin typeface="+mn-ea"/>
                  <a:sym typeface="Wingdings" pitchFamily="2" charset="2"/>
                </a:rPr>
                <a:t>압류 무효로 인하여 수급사업자의 이중비용 부담 가능성 해소</a:t>
              </a:r>
              <a:endParaRPr lang="en-US" altLang="ko-KR" sz="1000" spc="-130" dirty="0">
                <a:ln w="6350" cmpd="sng">
                  <a:solidFill>
                    <a:schemeClr val="tx1">
                      <a:lumMod val="75000"/>
                      <a:lumOff val="25000"/>
                      <a:alpha val="22000"/>
                    </a:schemeClr>
                  </a:solidFill>
                  <a:prstDash val="solid"/>
                </a:ln>
                <a:latin typeface="+mn-ea"/>
                <a:sym typeface="Wingdings" pitchFamily="2" charset="2"/>
              </a:endParaRPr>
            </a:p>
            <a:p>
              <a:pPr eaLnBrk="1" fontAlgn="auto" latinLnBrk="1" hangingPunct="1">
                <a:lnSpc>
                  <a:spcPct val="150000"/>
                </a:lnSpc>
                <a:spcBef>
                  <a:spcPts val="0"/>
                </a:spcBef>
                <a:spcAft>
                  <a:spcPts val="0"/>
                </a:spcAft>
                <a:defRPr/>
              </a:pPr>
              <a:r>
                <a:rPr lang="en-US" altLang="ko-KR" sz="1200" spc="-130" dirty="0">
                  <a:ln w="6350" cmpd="sng">
                    <a:solidFill>
                      <a:schemeClr val="tx1">
                        <a:lumMod val="75000"/>
                        <a:lumOff val="25000"/>
                        <a:alpha val="22000"/>
                      </a:schemeClr>
                    </a:solidFill>
                    <a:prstDash val="solid"/>
                  </a:ln>
                  <a:solidFill>
                    <a:srgbClr val="FF0000"/>
                  </a:solidFill>
                  <a:highlight>
                    <a:srgbClr val="FFFF00"/>
                  </a:highlight>
                  <a:latin typeface="+mn-ea"/>
                  <a:sym typeface="Wingdings" pitchFamily="2" charset="2"/>
                </a:rPr>
                <a:t>*</a:t>
              </a:r>
              <a:r>
                <a:rPr lang="ko-KR" altLang="en-US" sz="1200" spc="-130" dirty="0">
                  <a:ln w="6350" cmpd="sng">
                    <a:solidFill>
                      <a:schemeClr val="tx1">
                        <a:lumMod val="75000"/>
                        <a:lumOff val="25000"/>
                        <a:alpha val="22000"/>
                      </a:schemeClr>
                    </a:solidFill>
                    <a:prstDash val="solid"/>
                  </a:ln>
                  <a:solidFill>
                    <a:srgbClr val="FF0000"/>
                  </a:solidFill>
                  <a:highlight>
                    <a:srgbClr val="FFFF00"/>
                  </a:highlight>
                  <a:latin typeface="+mn-ea"/>
                  <a:sym typeface="Wingdings" pitchFamily="2" charset="2"/>
                </a:rPr>
                <a:t>  </a:t>
              </a:r>
              <a:r>
                <a:rPr lang="ko-KR" altLang="en-US" sz="1200" b="1" spc="-130" dirty="0">
                  <a:ln w="6350" cmpd="sng">
                    <a:solidFill>
                      <a:schemeClr val="tx1">
                        <a:lumMod val="75000"/>
                        <a:lumOff val="25000"/>
                        <a:alpha val="22000"/>
                      </a:schemeClr>
                    </a:solidFill>
                    <a:prstDash val="solid"/>
                  </a:ln>
                  <a:solidFill>
                    <a:srgbClr val="FF0000"/>
                  </a:solidFill>
                  <a:highlight>
                    <a:srgbClr val="FFFF00"/>
                  </a:highlight>
                  <a:latin typeface="+mn-ea"/>
                  <a:sym typeface="Wingdings" pitchFamily="2" charset="2"/>
                </a:rPr>
                <a:t>정산 감정을 통해  장기간 소송 없이 신속한 대금 수금 가능  </a:t>
              </a:r>
              <a:endParaRPr lang="en-US" altLang="ko-KR" sz="1200" b="1" spc="-130" dirty="0">
                <a:ln w="6350" cmpd="sng">
                  <a:solidFill>
                    <a:schemeClr val="tx1">
                      <a:lumMod val="75000"/>
                      <a:lumOff val="25000"/>
                      <a:alpha val="22000"/>
                    </a:schemeClr>
                  </a:solidFill>
                  <a:prstDash val="solid"/>
                </a:ln>
                <a:solidFill>
                  <a:srgbClr val="FF0000"/>
                </a:solidFill>
                <a:highlight>
                  <a:srgbClr val="FFFF00"/>
                </a:highlight>
                <a:latin typeface="+mn-ea"/>
                <a:ea typeface="+mn-ea"/>
                <a:sym typeface="Wingdings" pitchFamily="2" charset="2"/>
              </a:endParaRPr>
            </a:p>
          </p:txBody>
        </p:sp>
        <p:sp>
          <p:nvSpPr>
            <p:cNvPr id="22" name="양쪽 모서리가 둥근 사각형 3">
              <a:extLst>
                <a:ext uri="{FF2B5EF4-FFF2-40B4-BE49-F238E27FC236}">
                  <a16:creationId xmlns:a16="http://schemas.microsoft.com/office/drawing/2014/main" id="{F6D16200-CCAD-44A4-999D-20D5BD1013D3}"/>
                </a:ext>
              </a:extLst>
            </p:cNvPr>
            <p:cNvSpPr/>
            <p:nvPr/>
          </p:nvSpPr>
          <p:spPr>
            <a:xfrm>
              <a:off x="444791" y="3779456"/>
              <a:ext cx="4032250" cy="474663"/>
            </a:xfrm>
            <a:prstGeom prst="round2SameRect">
              <a:avLst>
                <a:gd name="adj1" fmla="val 50000"/>
                <a:gd name="adj2" fmla="val 0"/>
              </a:avLst>
            </a:prstGeom>
            <a:solidFill>
              <a:schemeClr val="bg1">
                <a:lumMod val="50000"/>
              </a:schemeClr>
            </a:solidFill>
            <a:ln w="9525" algn="ctr">
              <a:noFill/>
              <a:round/>
              <a:headEnd/>
              <a:tailEnd/>
            </a:ln>
          </p:spPr>
          <p:txBody>
            <a:bodyPr wrap="none" lIns="0" tIns="0" rIns="0" bIns="29250" anchor="ctr"/>
            <a:lstStyle/>
            <a:p>
              <a:pPr algn="ctr" eaLnBrk="1" fontAlgn="auto" latinLnBrk="1" hangingPunct="1">
                <a:lnSpc>
                  <a:spcPct val="120000"/>
                </a:lnSpc>
                <a:spcBef>
                  <a:spcPts val="0"/>
                </a:spcBef>
                <a:spcAft>
                  <a:spcPts val="0"/>
                </a:spcAft>
                <a:defRPr/>
              </a:pPr>
              <a:r>
                <a:rPr lang="ko-KR" altLang="en-US" sz="1200" b="1" dirty="0">
                  <a:solidFill>
                    <a:schemeClr val="bg1"/>
                  </a:solidFill>
                </a:rPr>
                <a:t>체불해결로 원활한 자재 수급 및 작업자 관리 가능 </a:t>
              </a:r>
              <a:endParaRPr lang="ko-KR" altLang="en-US" sz="1200" b="1" dirty="0">
                <a:solidFill>
                  <a:schemeClr val="bg1"/>
                </a:solidFill>
                <a:ea typeface="+mn-ea"/>
              </a:endParaRPr>
            </a:p>
          </p:txBody>
        </p:sp>
        <p:sp>
          <p:nvSpPr>
            <p:cNvPr id="23" name="TextBox 22">
              <a:extLst>
                <a:ext uri="{FF2B5EF4-FFF2-40B4-BE49-F238E27FC236}">
                  <a16:creationId xmlns:a16="http://schemas.microsoft.com/office/drawing/2014/main" id="{40E3313C-C9FC-46B6-8056-62842F069337}"/>
                </a:ext>
              </a:extLst>
            </p:cNvPr>
            <p:cNvSpPr txBox="1"/>
            <p:nvPr/>
          </p:nvSpPr>
          <p:spPr>
            <a:xfrm>
              <a:off x="521572" y="4278614"/>
              <a:ext cx="4155867" cy="570413"/>
            </a:xfrm>
            <a:prstGeom prst="rect">
              <a:avLst/>
            </a:prstGeom>
            <a:noFill/>
          </p:spPr>
          <p:txBody>
            <a:bodyPr>
              <a:spAutoFit/>
            </a:bodyPr>
            <a:lstStyle/>
            <a:p>
              <a:pPr marL="285750" indent="-285750" eaLnBrk="1" fontAlgn="auto" latinLnBrk="1" hangingPunct="1">
                <a:lnSpc>
                  <a:spcPct val="150000"/>
                </a:lnSpc>
                <a:spcBef>
                  <a:spcPts val="0"/>
                </a:spcBef>
                <a:spcAft>
                  <a:spcPts val="0"/>
                </a:spcAft>
                <a:buFont typeface="Wingdings" panose="05000000000000000000" pitchFamily="2" charset="2"/>
                <a:buChar char="ü"/>
                <a:defRPr/>
              </a:pPr>
              <a:r>
                <a:rPr lang="ko-KR" altLang="en-US" sz="1200" b="1" spc="-130" dirty="0">
                  <a:ln w="6350" cmpd="sng">
                    <a:solidFill>
                      <a:schemeClr val="tx1">
                        <a:lumMod val="75000"/>
                        <a:lumOff val="25000"/>
                        <a:alpha val="22000"/>
                      </a:schemeClr>
                    </a:solidFill>
                    <a:prstDash val="solid"/>
                  </a:ln>
                  <a:solidFill>
                    <a:srgbClr val="FF0000"/>
                  </a:solidFill>
                  <a:latin typeface="+mn-ea"/>
                  <a:sym typeface="Wingdings" pitchFamily="2" charset="2"/>
                </a:rPr>
                <a:t>체불 발생시</a:t>
              </a:r>
              <a:r>
                <a:rPr lang="en-US" altLang="ko-KR" sz="1200" b="1" spc="-130" dirty="0">
                  <a:ln w="6350" cmpd="sng">
                    <a:solidFill>
                      <a:schemeClr val="tx1">
                        <a:lumMod val="75000"/>
                        <a:lumOff val="25000"/>
                        <a:alpha val="22000"/>
                      </a:schemeClr>
                    </a:solidFill>
                    <a:prstDash val="solid"/>
                  </a:ln>
                  <a:solidFill>
                    <a:srgbClr val="FF0000"/>
                  </a:solidFill>
                  <a:latin typeface="+mn-ea"/>
                  <a:sym typeface="Wingdings" pitchFamily="2" charset="2"/>
                </a:rPr>
                <a:t>, </a:t>
              </a:r>
              <a:r>
                <a:rPr lang="ko-KR" altLang="en-US" sz="1200" b="1" spc="-130" dirty="0">
                  <a:ln w="6350" cmpd="sng">
                    <a:solidFill>
                      <a:schemeClr val="tx1">
                        <a:lumMod val="75000"/>
                        <a:lumOff val="25000"/>
                        <a:alpha val="22000"/>
                      </a:schemeClr>
                    </a:solidFill>
                    <a:prstDash val="solid"/>
                  </a:ln>
                  <a:solidFill>
                    <a:srgbClr val="FF0000"/>
                  </a:solidFill>
                  <a:latin typeface="+mn-ea"/>
                  <a:sym typeface="Wingdings" pitchFamily="2" charset="2"/>
                </a:rPr>
                <a:t>자재 공급 중단 및 작업자 이탈 발생</a:t>
              </a:r>
              <a:endParaRPr lang="en-US" altLang="ko-KR" sz="1200" b="1" spc="-130" dirty="0">
                <a:ln w="6350" cmpd="sng">
                  <a:solidFill>
                    <a:schemeClr val="tx1">
                      <a:lumMod val="75000"/>
                      <a:lumOff val="25000"/>
                      <a:alpha val="22000"/>
                    </a:schemeClr>
                  </a:solidFill>
                  <a:prstDash val="solid"/>
                </a:ln>
                <a:solidFill>
                  <a:srgbClr val="FF0000"/>
                </a:solidFill>
                <a:latin typeface="+mn-ea"/>
                <a:ea typeface="+mn-ea"/>
                <a:sym typeface="Wingdings" pitchFamily="2" charset="2"/>
              </a:endParaRPr>
            </a:p>
            <a:p>
              <a:pPr eaLnBrk="1" fontAlgn="auto" latinLnBrk="1" hangingPunct="1">
                <a:lnSpc>
                  <a:spcPct val="150000"/>
                </a:lnSpc>
                <a:spcBef>
                  <a:spcPts val="0"/>
                </a:spcBef>
                <a:spcAft>
                  <a:spcPts val="0"/>
                </a:spcAft>
                <a:defRPr/>
              </a:pPr>
              <a:r>
                <a:rPr lang="ko-KR" altLang="en-US" sz="1000" spc="-130" dirty="0">
                  <a:ln w="6350" cmpd="sng">
                    <a:solidFill>
                      <a:schemeClr val="tx1">
                        <a:lumMod val="75000"/>
                        <a:lumOff val="25000"/>
                        <a:alpha val="22000"/>
                      </a:schemeClr>
                    </a:solidFill>
                    <a:prstDash val="solid"/>
                  </a:ln>
                  <a:latin typeface="+mn-ea"/>
                  <a:ea typeface="+mn-ea"/>
                  <a:sym typeface="Wingdings" pitchFamily="2" charset="2"/>
                </a:rPr>
                <a:t>       </a:t>
              </a:r>
              <a:r>
                <a:rPr lang="en-US" altLang="ko-KR" sz="1000" spc="-130" dirty="0">
                  <a:ln w="6350" cmpd="sng">
                    <a:solidFill>
                      <a:schemeClr val="tx1">
                        <a:lumMod val="75000"/>
                        <a:lumOff val="25000"/>
                        <a:alpha val="22000"/>
                      </a:schemeClr>
                    </a:solidFill>
                    <a:prstDash val="solid"/>
                  </a:ln>
                  <a:latin typeface="+mn-ea"/>
                  <a:ea typeface="+mn-ea"/>
                  <a:sym typeface="Wingdings" pitchFamily="2" charset="2"/>
                </a:rPr>
                <a:t>-  </a:t>
              </a:r>
              <a:r>
                <a:rPr lang="ko-KR" altLang="en-US" sz="1000" spc="-130" dirty="0">
                  <a:ln w="6350" cmpd="sng">
                    <a:solidFill>
                      <a:schemeClr val="tx1">
                        <a:lumMod val="75000"/>
                        <a:lumOff val="25000"/>
                        <a:alpha val="22000"/>
                      </a:schemeClr>
                    </a:solidFill>
                    <a:prstDash val="solid"/>
                  </a:ln>
                  <a:latin typeface="+mn-ea"/>
                  <a:sym typeface="Wingdings" pitchFamily="2" charset="2"/>
                </a:rPr>
                <a:t>원활한 직불을 통해  수급사업자의 안정적인 하도급 작업 통제권 유지</a:t>
              </a:r>
              <a:endParaRPr lang="en-US" altLang="ko-KR" sz="1000" spc="-130" dirty="0">
                <a:ln w="6350" cmpd="sng">
                  <a:solidFill>
                    <a:schemeClr val="tx1">
                      <a:lumMod val="75000"/>
                      <a:lumOff val="25000"/>
                      <a:alpha val="22000"/>
                    </a:schemeClr>
                  </a:solidFill>
                  <a:prstDash val="solid"/>
                </a:ln>
                <a:latin typeface="+mn-ea"/>
                <a:ea typeface="+mn-ea"/>
                <a:sym typeface="Wingdings" pitchFamily="2" charset="2"/>
              </a:endParaRPr>
            </a:p>
          </p:txBody>
        </p:sp>
      </p:grpSp>
      <p:sp>
        <p:nvSpPr>
          <p:cNvPr id="24" name="TextBox 8">
            <a:extLst>
              <a:ext uri="{FF2B5EF4-FFF2-40B4-BE49-F238E27FC236}">
                <a16:creationId xmlns:a16="http://schemas.microsoft.com/office/drawing/2014/main" id="{8A27C45D-1DD4-482B-8FC1-D42D15A1D4C5}"/>
              </a:ext>
            </a:extLst>
          </p:cNvPr>
          <p:cNvSpPr txBox="1"/>
          <p:nvPr/>
        </p:nvSpPr>
        <p:spPr>
          <a:xfrm>
            <a:off x="250369" y="44624"/>
            <a:ext cx="6481871" cy="338554"/>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600" b="1" dirty="0">
                <a:solidFill>
                  <a:schemeClr val="bg1"/>
                </a:solidFill>
                <a:latin typeface="+mn-ea"/>
              </a:rPr>
              <a:t>2. </a:t>
            </a:r>
            <a:r>
              <a:rPr lang="ko-KR" altLang="en-US" sz="1600" b="1" dirty="0">
                <a:solidFill>
                  <a:schemeClr val="bg1"/>
                </a:solidFill>
                <a:latin typeface="+mn-ea"/>
              </a:rPr>
              <a:t>수급사업자의 필요성</a:t>
            </a:r>
          </a:p>
        </p:txBody>
      </p:sp>
      <p:sp>
        <p:nvSpPr>
          <p:cNvPr id="25" name="오각형 33">
            <a:extLst>
              <a:ext uri="{FF2B5EF4-FFF2-40B4-BE49-F238E27FC236}">
                <a16:creationId xmlns:a16="http://schemas.microsoft.com/office/drawing/2014/main" id="{859F9FF7-11A6-4C3D-9962-443574D67EB1}"/>
              </a:ext>
            </a:extLst>
          </p:cNvPr>
          <p:cNvSpPr/>
          <p:nvPr/>
        </p:nvSpPr>
        <p:spPr>
          <a:xfrm>
            <a:off x="6588224" y="86841"/>
            <a:ext cx="740133" cy="296338"/>
          </a:xfrm>
          <a:prstGeom prst="homePlate">
            <a:avLst>
              <a:gd name="adj" fmla="val 27608"/>
            </a:avLst>
          </a:prstGeom>
          <a:noFill/>
          <a:ln w="9525"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Define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Measure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26" name="갈매기형 수장 39">
            <a:extLst>
              <a:ext uri="{FF2B5EF4-FFF2-40B4-BE49-F238E27FC236}">
                <a16:creationId xmlns:a16="http://schemas.microsoft.com/office/drawing/2014/main" id="{CAE529D0-4FB3-4E78-94C3-C861543FB4BB}"/>
              </a:ext>
            </a:extLst>
          </p:cNvPr>
          <p:cNvSpPr/>
          <p:nvPr/>
        </p:nvSpPr>
        <p:spPr>
          <a:xfrm>
            <a:off x="7308305" y="86841"/>
            <a:ext cx="752203" cy="296338"/>
          </a:xfrm>
          <a:prstGeom prst="chevron">
            <a:avLst>
              <a:gd name="adj" fmla="val 27608"/>
            </a:avLst>
          </a:prstGeom>
          <a:noFill/>
          <a:ln w="9525" cap="flat" cmpd="sng" algn="ctr">
            <a:solidFill>
              <a:schemeClr val="bg1"/>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Analyze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27" name="갈매기형 수장 43">
            <a:extLst>
              <a:ext uri="{FF2B5EF4-FFF2-40B4-BE49-F238E27FC236}">
                <a16:creationId xmlns:a16="http://schemas.microsoft.com/office/drawing/2014/main" id="{05652722-665D-4B91-9F07-604357865354}"/>
              </a:ext>
            </a:extLst>
          </p:cNvPr>
          <p:cNvSpPr/>
          <p:nvPr/>
        </p:nvSpPr>
        <p:spPr>
          <a:xfrm>
            <a:off x="8047434" y="86841"/>
            <a:ext cx="752203" cy="296338"/>
          </a:xfrm>
          <a:prstGeom prst="chevron">
            <a:avLst>
              <a:gd name="adj" fmla="val 27608"/>
            </a:avLst>
          </a:prstGeom>
          <a:noFill/>
          <a:ln w="19050" cap="flat" cmpd="sng" algn="ctr">
            <a:solidFill>
              <a:schemeClr val="accent6"/>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rPr>
              <a:t>Improve</a:t>
            </a:r>
            <a:endParaRPr kumimoji="0" lang="ko-KR" altLang="en-US"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endParaRPr>
          </a:p>
        </p:txBody>
      </p:sp>
      <p:sp>
        <p:nvSpPr>
          <p:cNvPr id="28" name="직사각형 27">
            <a:extLst>
              <a:ext uri="{FF2B5EF4-FFF2-40B4-BE49-F238E27FC236}">
                <a16:creationId xmlns:a16="http://schemas.microsoft.com/office/drawing/2014/main" id="{56465172-19F7-4199-A3B5-6140B484F687}"/>
              </a:ext>
            </a:extLst>
          </p:cNvPr>
          <p:cNvSpPr/>
          <p:nvPr/>
        </p:nvSpPr>
        <p:spPr>
          <a:xfrm>
            <a:off x="4644008" y="1494484"/>
            <a:ext cx="4248403" cy="5108575"/>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latinLnBrk="1" hangingPunct="1">
              <a:spcBef>
                <a:spcPts val="0"/>
              </a:spcBef>
              <a:spcAft>
                <a:spcPts val="0"/>
              </a:spcAft>
              <a:defRPr/>
            </a:pPr>
            <a:r>
              <a:rPr lang="ko-KR" altLang="en-US" dirty="0"/>
              <a:t>“수급자가 되려 피해보는 법”</a:t>
            </a:r>
            <a:r>
              <a:rPr lang="en-US" altLang="ko-KR" dirty="0"/>
              <a:t>…</a:t>
            </a:r>
            <a:r>
              <a:rPr lang="ko-KR" altLang="en-US" dirty="0"/>
              <a:t>하자보수비용과 납품대금 상계 못해 수급사업자 부실 초래</a:t>
            </a:r>
          </a:p>
        </p:txBody>
      </p:sp>
      <p:sp>
        <p:nvSpPr>
          <p:cNvPr id="30" name="직사각형 29">
            <a:extLst>
              <a:ext uri="{FF2B5EF4-FFF2-40B4-BE49-F238E27FC236}">
                <a16:creationId xmlns:a16="http://schemas.microsoft.com/office/drawing/2014/main" id="{5DCF9629-CEBE-4662-8B5B-79C32792DC77}"/>
              </a:ext>
            </a:extLst>
          </p:cNvPr>
          <p:cNvSpPr/>
          <p:nvPr/>
        </p:nvSpPr>
        <p:spPr>
          <a:xfrm>
            <a:off x="4709287" y="2274407"/>
            <a:ext cx="4117843" cy="2103079"/>
          </a:xfrm>
          <a:prstGeom prst="rect">
            <a:avLst/>
          </a:prstGeom>
          <a:noFill/>
          <a:ln/>
        </p:spPr>
        <p:style>
          <a:lnRef idx="2">
            <a:schemeClr val="accent1"/>
          </a:lnRef>
          <a:fillRef idx="1">
            <a:schemeClr val="lt1"/>
          </a:fillRef>
          <a:effectRef idx="0">
            <a:schemeClr val="accent1"/>
          </a:effectRef>
          <a:fontRef idx="minor">
            <a:schemeClr val="dk1"/>
          </a:fontRef>
        </p:style>
        <p:txBody>
          <a:bodyPr anchor="ctr"/>
          <a:lstStyle/>
          <a:p>
            <a:pPr algn="ctr" eaLnBrk="1" fontAlgn="auto" latinLnBrk="1" hangingPunct="1">
              <a:spcBef>
                <a:spcPts val="0"/>
              </a:spcBef>
              <a:spcAft>
                <a:spcPts val="0"/>
              </a:spcAft>
              <a:defRPr/>
            </a:pPr>
            <a:endParaRPr lang="ko-KR" altLang="en-US" dirty="0"/>
          </a:p>
        </p:txBody>
      </p:sp>
      <p:sp>
        <p:nvSpPr>
          <p:cNvPr id="31" name="직사각형 30">
            <a:extLst>
              <a:ext uri="{FF2B5EF4-FFF2-40B4-BE49-F238E27FC236}">
                <a16:creationId xmlns:a16="http://schemas.microsoft.com/office/drawing/2014/main" id="{6787CB57-C690-4EE8-B440-5EDA8AF7B855}"/>
              </a:ext>
            </a:extLst>
          </p:cNvPr>
          <p:cNvSpPr/>
          <p:nvPr/>
        </p:nvSpPr>
        <p:spPr>
          <a:xfrm>
            <a:off x="4647184" y="1067446"/>
            <a:ext cx="4245470" cy="365125"/>
          </a:xfrm>
          <a:prstGeom prst="rect">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ko-KR" sz="1000" b="1" dirty="0">
                <a:solidFill>
                  <a:schemeClr val="tx1"/>
                </a:solidFill>
                <a:latin typeface="+mn-ea"/>
              </a:rPr>
              <a:t> </a:t>
            </a:r>
            <a:r>
              <a:rPr lang="ko-KR" altLang="en-US" sz="1000" b="1" dirty="0">
                <a:solidFill>
                  <a:schemeClr val="tx1"/>
                </a:solidFill>
                <a:latin typeface="+mn-ea"/>
              </a:rPr>
              <a:t>수급사업자의 내부 보고서 </a:t>
            </a:r>
            <a:r>
              <a:rPr lang="en-US" altLang="ko-KR" sz="1000" b="1" dirty="0">
                <a:solidFill>
                  <a:schemeClr val="tx1"/>
                </a:solidFill>
                <a:latin typeface="+mn-ea"/>
              </a:rPr>
              <a:t>(</a:t>
            </a:r>
            <a:r>
              <a:rPr lang="ko-KR" altLang="en-US" sz="1000" b="1" dirty="0">
                <a:solidFill>
                  <a:schemeClr val="tx1"/>
                </a:solidFill>
                <a:latin typeface="+mn-ea"/>
              </a:rPr>
              <a:t>발췌</a:t>
            </a:r>
            <a:r>
              <a:rPr lang="en-US" altLang="ko-KR" sz="1000" b="1" dirty="0">
                <a:solidFill>
                  <a:schemeClr val="tx1"/>
                </a:solidFill>
                <a:latin typeface="+mn-ea"/>
              </a:rPr>
              <a:t>)</a:t>
            </a:r>
            <a:endParaRPr lang="ko-KR" altLang="ko-KR" sz="1000" b="1" dirty="0">
              <a:solidFill>
                <a:schemeClr val="tx1"/>
              </a:solidFill>
              <a:latin typeface="+mn-ea"/>
            </a:endParaRPr>
          </a:p>
        </p:txBody>
      </p:sp>
      <p:sp>
        <p:nvSpPr>
          <p:cNvPr id="32" name="TextBox 31">
            <a:extLst>
              <a:ext uri="{FF2B5EF4-FFF2-40B4-BE49-F238E27FC236}">
                <a16:creationId xmlns:a16="http://schemas.microsoft.com/office/drawing/2014/main" id="{C43536D8-ED9C-447E-A436-B77B019B66DF}"/>
              </a:ext>
            </a:extLst>
          </p:cNvPr>
          <p:cNvSpPr txBox="1"/>
          <p:nvPr/>
        </p:nvSpPr>
        <p:spPr>
          <a:xfrm>
            <a:off x="4702886" y="1526580"/>
            <a:ext cx="4117586" cy="2977738"/>
          </a:xfrm>
          <a:prstGeom prst="rect">
            <a:avLst/>
          </a:prstGeom>
          <a:noFill/>
        </p:spPr>
        <p:txBody>
          <a:bodyPr wrap="square">
            <a:spAutoFit/>
          </a:bodyPr>
          <a:lstStyle/>
          <a:p>
            <a:pPr algn="just"/>
            <a:endParaRPr lang="en-US" altLang="ko-KR" sz="900" dirty="0"/>
          </a:p>
          <a:p>
            <a:r>
              <a:rPr lang="ko-KR" altLang="en-US" sz="900" b="1" u="sng" dirty="0"/>
              <a:t>수급사업자의 상생채권신탁계약 체결에 대한 검토 및 필요 사유</a:t>
            </a:r>
            <a:br>
              <a:rPr lang="en-US" altLang="ko-KR" sz="900" dirty="0"/>
            </a:br>
            <a:endParaRPr lang="en-US" altLang="ko-KR" sz="900" dirty="0"/>
          </a:p>
          <a:p>
            <a:pPr algn="just"/>
            <a:r>
              <a:rPr lang="en-US" altLang="ko-KR" sz="900" dirty="0"/>
              <a:t>1) </a:t>
            </a:r>
            <a:r>
              <a:rPr lang="ko-KR" altLang="en-US" sz="900" dirty="0"/>
              <a:t>수급사업자는 현재 원사업자로부터 </a:t>
            </a:r>
            <a:r>
              <a:rPr lang="en-US" altLang="ko-KR" sz="900" dirty="0"/>
              <a:t>00000</a:t>
            </a:r>
            <a:r>
              <a:rPr lang="ko-KR" altLang="en-US" sz="900" dirty="0"/>
              <a:t>현장</a:t>
            </a:r>
            <a:r>
              <a:rPr lang="en-US" altLang="ko-KR" sz="900" dirty="0"/>
              <a:t>, 0000 </a:t>
            </a:r>
            <a:r>
              <a:rPr lang="ko-KR" altLang="en-US" sz="900" dirty="0"/>
              <a:t>현장 의 각 공사를 </a:t>
            </a:r>
            <a:r>
              <a:rPr lang="ko-KR" altLang="en-US" sz="900" dirty="0" err="1"/>
              <a:t>하수급하여</a:t>
            </a:r>
            <a:r>
              <a:rPr lang="ko-KR" altLang="en-US" sz="900" dirty="0"/>
              <a:t> 진행하고 있습니다</a:t>
            </a:r>
            <a:r>
              <a:rPr lang="en-US" altLang="ko-KR" sz="900" dirty="0"/>
              <a:t>. </a:t>
            </a:r>
          </a:p>
          <a:p>
            <a:pPr algn="just"/>
            <a:endParaRPr lang="en-US" altLang="ko-KR" sz="900" dirty="0"/>
          </a:p>
          <a:p>
            <a:pPr algn="just"/>
            <a:r>
              <a:rPr lang="en-US" altLang="ko-KR" sz="900" dirty="0"/>
              <a:t>2)</a:t>
            </a:r>
            <a:r>
              <a:rPr lang="ko-KR" altLang="en-US" sz="900" dirty="0"/>
              <a:t>그런데</a:t>
            </a:r>
            <a:r>
              <a:rPr lang="en-US" altLang="ko-KR" sz="900" dirty="0"/>
              <a:t>, </a:t>
            </a:r>
            <a:r>
              <a:rPr lang="ko-KR" altLang="en-US" sz="1050" b="1" dirty="0">
                <a:solidFill>
                  <a:srgbClr val="FF0000"/>
                </a:solidFill>
              </a:rPr>
              <a:t>본건 공사의 하도급대금지급은 먼저 수급사업자가 본건 공사를 수행한 후 기성고에 따라 대금지급이 이루어지는데</a:t>
            </a:r>
            <a:r>
              <a:rPr lang="en-US" altLang="ko-KR" sz="1050" b="1" dirty="0">
                <a:solidFill>
                  <a:srgbClr val="FF0000"/>
                </a:solidFill>
              </a:rPr>
              <a:t>, </a:t>
            </a:r>
            <a:r>
              <a:rPr lang="ko-KR" altLang="en-US" sz="1050" b="1" dirty="0">
                <a:solidFill>
                  <a:srgbClr val="FF0000"/>
                </a:solidFill>
              </a:rPr>
              <a:t>본건 공사의 재하수급인</a:t>
            </a:r>
            <a:r>
              <a:rPr lang="en-US" altLang="ko-KR" sz="1050" b="1" dirty="0">
                <a:solidFill>
                  <a:srgbClr val="FF0000"/>
                </a:solidFill>
              </a:rPr>
              <a:t>(</a:t>
            </a:r>
            <a:r>
              <a:rPr lang="ko-KR" altLang="en-US" sz="1050" b="1" dirty="0">
                <a:solidFill>
                  <a:srgbClr val="FF0000"/>
                </a:solidFill>
              </a:rPr>
              <a:t>노무자</a:t>
            </a:r>
            <a:r>
              <a:rPr lang="en-US" altLang="ko-KR" sz="1050" b="1" dirty="0">
                <a:solidFill>
                  <a:srgbClr val="FF0000"/>
                </a:solidFill>
              </a:rPr>
              <a:t>, </a:t>
            </a:r>
            <a:r>
              <a:rPr lang="ko-KR" altLang="en-US" sz="1050" b="1" dirty="0">
                <a:solidFill>
                  <a:srgbClr val="FF0000"/>
                </a:solidFill>
              </a:rPr>
              <a:t>자재 제작 납품업자</a:t>
            </a:r>
            <a:r>
              <a:rPr lang="en-US" altLang="ko-KR" sz="1050" b="1" dirty="0">
                <a:solidFill>
                  <a:srgbClr val="FF0000"/>
                </a:solidFill>
              </a:rPr>
              <a:t>, </a:t>
            </a:r>
            <a:r>
              <a:rPr lang="ko-KR" altLang="en-US" sz="1050" b="1" dirty="0">
                <a:solidFill>
                  <a:srgbClr val="FF0000"/>
                </a:solidFill>
              </a:rPr>
              <a:t>자재</a:t>
            </a:r>
            <a:r>
              <a:rPr lang="en-US" altLang="ko-KR" sz="1050" b="1" dirty="0">
                <a:solidFill>
                  <a:srgbClr val="FF0000"/>
                </a:solidFill>
              </a:rPr>
              <a:t>.</a:t>
            </a:r>
            <a:r>
              <a:rPr lang="ko-KR" altLang="en-US" sz="1050" b="1" dirty="0">
                <a:solidFill>
                  <a:srgbClr val="FF0000"/>
                </a:solidFill>
              </a:rPr>
              <a:t>기계대여업자</a:t>
            </a:r>
            <a:r>
              <a:rPr lang="en-US" altLang="ko-KR" sz="1050" b="1" dirty="0">
                <a:solidFill>
                  <a:srgbClr val="FF0000"/>
                </a:solidFill>
              </a:rPr>
              <a:t>, </a:t>
            </a:r>
            <a:r>
              <a:rPr lang="ko-KR" altLang="en-US" sz="1050" b="1" dirty="0">
                <a:solidFill>
                  <a:srgbClr val="FF0000"/>
                </a:solidFill>
              </a:rPr>
              <a:t>가스</a:t>
            </a:r>
            <a:r>
              <a:rPr lang="en-US" altLang="ko-KR" sz="1050" b="1" dirty="0">
                <a:solidFill>
                  <a:srgbClr val="FF0000"/>
                </a:solidFill>
              </a:rPr>
              <a:t>.</a:t>
            </a:r>
            <a:r>
              <a:rPr lang="ko-KR" altLang="en-US" sz="1050" b="1" dirty="0">
                <a:solidFill>
                  <a:srgbClr val="FF0000"/>
                </a:solidFill>
              </a:rPr>
              <a:t>유류 공급업자</a:t>
            </a:r>
            <a:r>
              <a:rPr lang="en-US" altLang="ko-KR" sz="1050" b="1" dirty="0">
                <a:solidFill>
                  <a:srgbClr val="FF0000"/>
                </a:solidFill>
              </a:rPr>
              <a:t>, </a:t>
            </a:r>
            <a:r>
              <a:rPr lang="ko-KR" altLang="en-US" sz="1050" b="1" dirty="0">
                <a:solidFill>
                  <a:srgbClr val="FF0000"/>
                </a:solidFill>
              </a:rPr>
              <a:t>운송업자</a:t>
            </a:r>
            <a:r>
              <a:rPr lang="en-US" altLang="ko-KR" sz="1050" b="1" dirty="0">
                <a:solidFill>
                  <a:srgbClr val="FF0000"/>
                </a:solidFill>
              </a:rPr>
              <a:t>, </a:t>
            </a:r>
            <a:r>
              <a:rPr lang="ko-KR" altLang="en-US" sz="1050" b="1" dirty="0">
                <a:solidFill>
                  <a:srgbClr val="FF0000"/>
                </a:solidFill>
              </a:rPr>
              <a:t>식품제공업자 등</a:t>
            </a:r>
            <a:r>
              <a:rPr lang="en-US" altLang="ko-KR" sz="1050" b="1" dirty="0">
                <a:solidFill>
                  <a:srgbClr val="FF0000"/>
                </a:solidFill>
              </a:rPr>
              <a:t>)</a:t>
            </a:r>
            <a:r>
              <a:rPr lang="ko-KR" altLang="en-US" sz="1050" b="1" dirty="0">
                <a:solidFill>
                  <a:srgbClr val="FF0000"/>
                </a:solidFill>
              </a:rPr>
              <a:t>들이 채무자가 재하도급대금을 지급하지 못할 수도 있음을 우려하고 있는 상황입니다</a:t>
            </a:r>
            <a:r>
              <a:rPr lang="en-US" altLang="ko-KR" sz="1050" b="1" dirty="0">
                <a:solidFill>
                  <a:srgbClr val="FF0000"/>
                </a:solidFill>
              </a:rPr>
              <a:t>. </a:t>
            </a:r>
          </a:p>
          <a:p>
            <a:pPr algn="just"/>
            <a:endParaRPr lang="en-US" altLang="ko-KR" sz="900" dirty="0"/>
          </a:p>
          <a:p>
            <a:pPr algn="just"/>
            <a:r>
              <a:rPr lang="en-US" altLang="ko-KR" sz="900" dirty="0"/>
              <a:t>3) </a:t>
            </a:r>
            <a:r>
              <a:rPr lang="ko-KR" altLang="en-US" sz="900" dirty="0"/>
              <a:t>이에 원사업자의 제안에 따라 </a:t>
            </a:r>
            <a:r>
              <a:rPr lang="ko-KR" altLang="en-US" sz="1050" b="1" dirty="0">
                <a:solidFill>
                  <a:srgbClr val="FF0000"/>
                </a:solidFill>
              </a:rPr>
              <a:t>본건 공사에 관한 수급사업자의 공사대금채권</a:t>
            </a:r>
            <a:r>
              <a:rPr lang="en-US" altLang="ko-KR" sz="1050" b="1" dirty="0">
                <a:solidFill>
                  <a:srgbClr val="FF0000"/>
                </a:solidFill>
              </a:rPr>
              <a:t>(</a:t>
            </a:r>
            <a:r>
              <a:rPr lang="ko-KR" altLang="en-US" sz="1050" b="1" dirty="0">
                <a:solidFill>
                  <a:srgbClr val="FF0000"/>
                </a:solidFill>
              </a:rPr>
              <a:t>하도급대금채권</a:t>
            </a:r>
            <a:r>
              <a:rPr lang="en-US" altLang="ko-KR" sz="1050" b="1" dirty="0">
                <a:solidFill>
                  <a:srgbClr val="FF0000"/>
                </a:solidFill>
              </a:rPr>
              <a:t>)</a:t>
            </a:r>
            <a:r>
              <a:rPr lang="ko-KR" altLang="en-US" sz="1050" b="1" dirty="0">
                <a:solidFill>
                  <a:srgbClr val="FF0000"/>
                </a:solidFill>
              </a:rPr>
              <a:t>을 신탁하고 신탁원본으로 재하수급인에 대한 재하도급대금 지급을 보장하는 계약을 체결하여</a:t>
            </a:r>
            <a:r>
              <a:rPr lang="en-US" altLang="ko-KR" sz="1050" b="1" dirty="0">
                <a:solidFill>
                  <a:srgbClr val="FF0000"/>
                </a:solidFill>
              </a:rPr>
              <a:t>, </a:t>
            </a:r>
            <a:r>
              <a:rPr lang="ko-KR" altLang="en-US" sz="1050" b="1" dirty="0">
                <a:solidFill>
                  <a:srgbClr val="FF0000"/>
                </a:solidFill>
              </a:rPr>
              <a:t>재하수급인들과 협력을 이끌어내어 본건 공사의 공정지연 등을 방지하는 것이 수급사업자에게 유익하다고 판단</a:t>
            </a:r>
            <a:endParaRPr lang="en-US" altLang="ko-KR" sz="900" b="1" dirty="0">
              <a:solidFill>
                <a:srgbClr val="FF0000"/>
              </a:solidFill>
            </a:endParaRPr>
          </a:p>
          <a:p>
            <a:pPr algn="just"/>
            <a:endParaRPr lang="en-US" altLang="ko-KR" sz="900" dirty="0"/>
          </a:p>
        </p:txBody>
      </p:sp>
      <p:sp>
        <p:nvSpPr>
          <p:cNvPr id="2" name="직사각형 1">
            <a:extLst>
              <a:ext uri="{FF2B5EF4-FFF2-40B4-BE49-F238E27FC236}">
                <a16:creationId xmlns:a16="http://schemas.microsoft.com/office/drawing/2014/main" id="{15107EE7-858B-449F-A105-20F680D7E853}"/>
              </a:ext>
            </a:extLst>
          </p:cNvPr>
          <p:cNvSpPr/>
          <p:nvPr/>
        </p:nvSpPr>
        <p:spPr bwMode="auto">
          <a:xfrm>
            <a:off x="5796136" y="4797152"/>
            <a:ext cx="2843710" cy="144016"/>
          </a:xfrm>
          <a:prstGeom prst="rect">
            <a:avLst/>
          </a:prstGeom>
          <a:solidFill>
            <a:schemeClr val="bg1"/>
          </a:solidFill>
          <a:ln>
            <a:noFill/>
            <a:headEnd/>
            <a:tailEnd/>
          </a:ln>
          <a:effectLst/>
        </p:spPr>
        <p:txBody>
          <a:bodyPr wrap="none" rtlCol="0" anchor="ctr"/>
          <a:lstStyle/>
          <a:p>
            <a:pPr marL="0" marR="0" indent="0" algn="ctr" defTabSz="914400" eaLnBrk="0" fontAlgn="auto" latinLnBrk="0" hangingPunct="0">
              <a:lnSpc>
                <a:spcPct val="90000"/>
              </a:lnSpc>
              <a:spcBef>
                <a:spcPts val="0"/>
              </a:spcBef>
              <a:spcAft>
                <a:spcPts val="0"/>
              </a:spcAft>
              <a:buClrTx/>
              <a:buSzTx/>
              <a:buFontTx/>
              <a:buNone/>
              <a:tabLst/>
            </a:pPr>
            <a:endParaRPr kumimoji="0" lang="ko-KR" altLang="en-US" sz="1300" b="1" i="0" u="none" strike="noStrike" kern="0" cap="none" spc="0" normalizeH="0" baseline="0" noProof="0" dirty="0">
              <a:ln>
                <a:noFill/>
              </a:ln>
              <a:solidFill>
                <a:prstClr val="white"/>
              </a:solidFill>
              <a:effectLst/>
              <a:uLnTx/>
              <a:uFillTx/>
            </a:endParaRPr>
          </a:p>
        </p:txBody>
      </p:sp>
      <p:sp>
        <p:nvSpPr>
          <p:cNvPr id="33" name="직사각형 32">
            <a:extLst>
              <a:ext uri="{FF2B5EF4-FFF2-40B4-BE49-F238E27FC236}">
                <a16:creationId xmlns:a16="http://schemas.microsoft.com/office/drawing/2014/main" id="{A8154669-C582-437E-B3F1-FCB2A2A0BD1E}"/>
              </a:ext>
            </a:extLst>
          </p:cNvPr>
          <p:cNvSpPr/>
          <p:nvPr/>
        </p:nvSpPr>
        <p:spPr bwMode="auto">
          <a:xfrm>
            <a:off x="4860032" y="4941168"/>
            <a:ext cx="1224136" cy="118608"/>
          </a:xfrm>
          <a:prstGeom prst="rect">
            <a:avLst/>
          </a:prstGeom>
          <a:solidFill>
            <a:schemeClr val="bg1"/>
          </a:solidFill>
          <a:ln>
            <a:noFill/>
            <a:headEnd/>
            <a:tailEnd/>
          </a:ln>
          <a:effectLst/>
        </p:spPr>
        <p:txBody>
          <a:bodyPr wrap="none" rtlCol="0" anchor="ctr"/>
          <a:lstStyle/>
          <a:p>
            <a:pPr marL="0" marR="0" indent="0" algn="ctr" defTabSz="914400" eaLnBrk="0" fontAlgn="auto" latinLnBrk="0" hangingPunct="0">
              <a:lnSpc>
                <a:spcPct val="90000"/>
              </a:lnSpc>
              <a:spcBef>
                <a:spcPts val="0"/>
              </a:spcBef>
              <a:spcAft>
                <a:spcPts val="0"/>
              </a:spcAft>
              <a:buClrTx/>
              <a:buSzTx/>
              <a:buFontTx/>
              <a:buNone/>
              <a:tabLst/>
            </a:pPr>
            <a:endParaRPr kumimoji="0" lang="ko-KR" altLang="en-US" sz="1300" b="1" i="0" u="none" strike="noStrike" kern="0" cap="none" spc="0" normalizeH="0" baseline="0" noProof="0" dirty="0">
              <a:ln>
                <a:noFill/>
              </a:ln>
              <a:solidFill>
                <a:prstClr val="white"/>
              </a:solidFill>
              <a:effectLst/>
              <a:uLnTx/>
              <a:uFillTx/>
            </a:endParaRPr>
          </a:p>
        </p:txBody>
      </p:sp>
      <p:sp>
        <p:nvSpPr>
          <p:cNvPr id="34" name="직사각형 33">
            <a:extLst>
              <a:ext uri="{FF2B5EF4-FFF2-40B4-BE49-F238E27FC236}">
                <a16:creationId xmlns:a16="http://schemas.microsoft.com/office/drawing/2014/main" id="{8E8C3C7B-1F35-4BFB-A64C-D32B4E16965D}"/>
              </a:ext>
            </a:extLst>
          </p:cNvPr>
          <p:cNvSpPr/>
          <p:nvPr/>
        </p:nvSpPr>
        <p:spPr bwMode="auto">
          <a:xfrm>
            <a:off x="5976156" y="5434994"/>
            <a:ext cx="1116124" cy="91400"/>
          </a:xfrm>
          <a:prstGeom prst="rect">
            <a:avLst/>
          </a:prstGeom>
          <a:solidFill>
            <a:schemeClr val="bg1"/>
          </a:solidFill>
          <a:ln>
            <a:noFill/>
            <a:headEnd/>
            <a:tailEnd/>
          </a:ln>
          <a:effectLst/>
        </p:spPr>
        <p:txBody>
          <a:bodyPr wrap="none" rtlCol="0" anchor="ctr"/>
          <a:lstStyle/>
          <a:p>
            <a:pPr marL="0" marR="0" indent="0" algn="ctr" defTabSz="914400" eaLnBrk="0" fontAlgn="auto" latinLnBrk="0" hangingPunct="0">
              <a:lnSpc>
                <a:spcPct val="90000"/>
              </a:lnSpc>
              <a:spcBef>
                <a:spcPts val="0"/>
              </a:spcBef>
              <a:spcAft>
                <a:spcPts val="0"/>
              </a:spcAft>
              <a:buClrTx/>
              <a:buSzTx/>
              <a:buFontTx/>
              <a:buNone/>
              <a:tabLst/>
            </a:pPr>
            <a:endParaRPr kumimoji="0" lang="ko-KR" altLang="en-US" sz="1300" b="1" i="0" u="none" strike="noStrike" kern="0" cap="none" spc="0" normalizeH="0" baseline="0" noProof="0" dirty="0">
              <a:ln>
                <a:noFill/>
              </a:ln>
              <a:solidFill>
                <a:prstClr val="white"/>
              </a:solidFill>
              <a:effectLst/>
              <a:uLnTx/>
              <a:uFillTx/>
            </a:endParaRPr>
          </a:p>
        </p:txBody>
      </p:sp>
      <p:sp>
        <p:nvSpPr>
          <p:cNvPr id="35" name="직사각형 34">
            <a:extLst>
              <a:ext uri="{FF2B5EF4-FFF2-40B4-BE49-F238E27FC236}">
                <a16:creationId xmlns:a16="http://schemas.microsoft.com/office/drawing/2014/main" id="{6F930D1F-69BD-4B08-89D8-491E68901782}"/>
              </a:ext>
            </a:extLst>
          </p:cNvPr>
          <p:cNvSpPr/>
          <p:nvPr/>
        </p:nvSpPr>
        <p:spPr bwMode="auto">
          <a:xfrm>
            <a:off x="5421110" y="5901612"/>
            <a:ext cx="879082" cy="118608"/>
          </a:xfrm>
          <a:prstGeom prst="rect">
            <a:avLst/>
          </a:prstGeom>
          <a:solidFill>
            <a:schemeClr val="bg1"/>
          </a:solidFill>
          <a:ln>
            <a:noFill/>
            <a:headEnd/>
            <a:tailEnd/>
          </a:ln>
          <a:effectLst/>
        </p:spPr>
        <p:txBody>
          <a:bodyPr wrap="none" rtlCol="0" anchor="ctr"/>
          <a:lstStyle/>
          <a:p>
            <a:pPr marL="0" marR="0" indent="0" algn="ctr" defTabSz="914400" eaLnBrk="0" fontAlgn="auto" latinLnBrk="0" hangingPunct="0">
              <a:lnSpc>
                <a:spcPct val="90000"/>
              </a:lnSpc>
              <a:spcBef>
                <a:spcPts val="0"/>
              </a:spcBef>
              <a:spcAft>
                <a:spcPts val="0"/>
              </a:spcAft>
              <a:buClrTx/>
              <a:buSzTx/>
              <a:buFontTx/>
              <a:buNone/>
              <a:tabLst/>
            </a:pPr>
            <a:endParaRPr kumimoji="0" lang="ko-KR" altLang="en-US" sz="1300" b="1" i="0" u="none" strike="noStrike" kern="0" cap="none" spc="0" normalizeH="0" baseline="0" noProof="0" dirty="0">
              <a:ln>
                <a:noFill/>
              </a:ln>
              <a:solidFill>
                <a:prstClr val="white"/>
              </a:solidFill>
              <a:effectLst/>
              <a:uLnTx/>
              <a:uFillTx/>
            </a:endParaRPr>
          </a:p>
        </p:txBody>
      </p:sp>
      <p:sp>
        <p:nvSpPr>
          <p:cNvPr id="36" name="직사각형 35">
            <a:extLst>
              <a:ext uri="{FF2B5EF4-FFF2-40B4-BE49-F238E27FC236}">
                <a16:creationId xmlns:a16="http://schemas.microsoft.com/office/drawing/2014/main" id="{E6B9832C-B139-49E1-8AF2-C71930D3E99B}"/>
              </a:ext>
            </a:extLst>
          </p:cNvPr>
          <p:cNvSpPr/>
          <p:nvPr/>
        </p:nvSpPr>
        <p:spPr bwMode="auto">
          <a:xfrm>
            <a:off x="5421110" y="6276830"/>
            <a:ext cx="159002" cy="118608"/>
          </a:xfrm>
          <a:prstGeom prst="rect">
            <a:avLst/>
          </a:prstGeom>
          <a:solidFill>
            <a:schemeClr val="bg1"/>
          </a:solidFill>
          <a:ln>
            <a:noFill/>
            <a:headEnd/>
            <a:tailEnd/>
          </a:ln>
          <a:effectLst/>
        </p:spPr>
        <p:txBody>
          <a:bodyPr wrap="none" rtlCol="0" anchor="ctr"/>
          <a:lstStyle/>
          <a:p>
            <a:pPr marL="0" marR="0" indent="0" algn="ctr" defTabSz="914400" eaLnBrk="0" fontAlgn="auto" latinLnBrk="0" hangingPunct="0">
              <a:lnSpc>
                <a:spcPct val="90000"/>
              </a:lnSpc>
              <a:spcBef>
                <a:spcPts val="0"/>
              </a:spcBef>
              <a:spcAft>
                <a:spcPts val="0"/>
              </a:spcAft>
              <a:buClrTx/>
              <a:buSzTx/>
              <a:buFontTx/>
              <a:buNone/>
              <a:tabLst/>
            </a:pPr>
            <a:endParaRPr kumimoji="0" lang="ko-KR" altLang="en-US" sz="1300" b="1" i="0" u="none" strike="noStrike" kern="0" cap="none" spc="0" normalizeH="0" baseline="0" noProof="0" dirty="0">
              <a:ln>
                <a:noFill/>
              </a:ln>
              <a:solidFill>
                <a:prstClr val="white"/>
              </a:solidFill>
              <a:effectLst/>
              <a:uLnTx/>
              <a:uFillTx/>
            </a:endParaRPr>
          </a:p>
        </p:txBody>
      </p:sp>
      <p:pic>
        <p:nvPicPr>
          <p:cNvPr id="3" name="그림 2">
            <a:extLst>
              <a:ext uri="{FF2B5EF4-FFF2-40B4-BE49-F238E27FC236}">
                <a16:creationId xmlns:a16="http://schemas.microsoft.com/office/drawing/2014/main" id="{63CDBFD5-4E3C-4850-9E56-D0FF20F48675}"/>
              </a:ext>
            </a:extLst>
          </p:cNvPr>
          <p:cNvPicPr>
            <a:picLocks noChangeAspect="1"/>
          </p:cNvPicPr>
          <p:nvPr/>
        </p:nvPicPr>
        <p:blipFill>
          <a:blip r:embed="rId2"/>
          <a:stretch>
            <a:fillRect/>
          </a:stretch>
        </p:blipFill>
        <p:spPr>
          <a:xfrm>
            <a:off x="4716016" y="4507393"/>
            <a:ext cx="4054191" cy="2017951"/>
          </a:xfrm>
          <a:prstGeom prst="rect">
            <a:avLst/>
          </a:prstGeom>
        </p:spPr>
      </p:pic>
      <p:sp>
        <p:nvSpPr>
          <p:cNvPr id="29" name="텍스트 개체 틀 2">
            <a:extLst>
              <a:ext uri="{FF2B5EF4-FFF2-40B4-BE49-F238E27FC236}">
                <a16:creationId xmlns:a16="http://schemas.microsoft.com/office/drawing/2014/main" id="{3829F035-8DC1-4B12-AFFE-E249921E8A18}"/>
              </a:ext>
            </a:extLst>
          </p:cNvPr>
          <p:cNvSpPr txBox="1">
            <a:spLocks/>
          </p:cNvSpPr>
          <p:nvPr/>
        </p:nvSpPr>
        <p:spPr>
          <a:xfrm>
            <a:off x="273000" y="505223"/>
            <a:ext cx="8620175" cy="411257"/>
          </a:xfrm>
          <a:prstGeom prst="rect">
            <a:avLst/>
          </a:prstGeom>
        </p:spPr>
        <p:txBody>
          <a:bodyPr wrap="square" lIns="72000" tIns="36000" rIns="72000" bIns="36000">
            <a:spAutoFit/>
          </a:bodyPr>
          <a:lstStyle>
            <a:lvl1pPr marL="0" indent="0" algn="l" defTabSz="914400" rtl="0" eaLnBrk="1" latinLnBrk="0" hangingPunct="1">
              <a:spcBef>
                <a:spcPct val="20000"/>
              </a:spcBef>
              <a:buSzPct val="70000"/>
              <a:buFontTx/>
              <a:buNone/>
              <a:defRPr kumimoji="1" lang="ko-KR" altLang="en-US" sz="1600" b="1" kern="1200" baseline="0">
                <a:solidFill>
                  <a:schemeClr val="tx1"/>
                </a:solidFill>
                <a:latin typeface="Arial" pitchFamily="34" charset="0"/>
                <a:ea typeface="HY헤드라인M" pitchFamily="18" charset="-127"/>
                <a:cs typeface="Arial" pitchFamily="34" charset="0"/>
              </a:defRPr>
            </a:lvl1pPr>
            <a:lvl2pPr marL="742950" indent="-285750" algn="l" defTabSz="914400" rtl="0" eaLnBrk="1" latinLnBrk="1" hangingPunct="1">
              <a:spcBef>
                <a:spcPct val="20000"/>
              </a:spcBef>
              <a:buFont typeface="Arial" pitchFamily="34" charset="0"/>
              <a:buChar char="–"/>
              <a:defRPr kumimoji="1" lang="ko-KR" altLang="en-US" sz="1100" kern="1200" smtClean="0">
                <a:solidFill>
                  <a:schemeClr val="tx1"/>
                </a:solidFill>
                <a:latin typeface="맑은 고딕" pitchFamily="50" charset="-127"/>
                <a:ea typeface="맑은 고딕" pitchFamily="50" charset="-127"/>
                <a:cs typeface="+mn-cs"/>
              </a:defRPr>
            </a:lvl2pPr>
            <a:lvl3pPr marL="1143000" indent="-228600" algn="l" defTabSz="914400" rtl="0" eaLnBrk="1" latinLnBrk="1" hangingPunct="1">
              <a:spcBef>
                <a:spcPct val="20000"/>
              </a:spcBef>
              <a:buFont typeface="Arial" pitchFamily="34" charset="0"/>
              <a:buChar char="•"/>
              <a:defRPr kumimoji="1" lang="ko-KR" altLang="en-US" sz="1000" kern="1200" smtClean="0">
                <a:solidFill>
                  <a:schemeClr val="tx1"/>
                </a:solidFill>
                <a:latin typeface="맑은 고딕" pitchFamily="50" charset="-127"/>
                <a:ea typeface="맑은 고딕" pitchFamily="50" charset="-127"/>
                <a:cs typeface="+mn-cs"/>
              </a:defRPr>
            </a:lvl3pPr>
            <a:lvl4pPr marL="1600200" indent="-228600" algn="l" defTabSz="914400" rtl="0" eaLnBrk="1" latinLnBrk="1" hangingPunct="1">
              <a:spcBef>
                <a:spcPct val="20000"/>
              </a:spcBef>
              <a:buFont typeface="Arial" pitchFamily="34" charset="0"/>
              <a:buChar char="–"/>
              <a:defRPr kumimoji="1" lang="ko-KR" altLang="en-US" sz="900" kern="1200" smtClean="0">
                <a:solidFill>
                  <a:schemeClr val="tx1"/>
                </a:solidFill>
                <a:latin typeface="맑은 고딕" pitchFamily="50" charset="-127"/>
                <a:ea typeface="맑은 고딕" pitchFamily="50" charset="-127"/>
                <a:cs typeface="+mn-cs"/>
              </a:defRPr>
            </a:lvl4pPr>
            <a:lvl5pPr marL="1828800" indent="0" algn="l" defTabSz="914400" rtl="0" eaLnBrk="1" latinLnBrk="1" hangingPunct="1">
              <a:spcBef>
                <a:spcPct val="20000"/>
              </a:spcBef>
              <a:buFont typeface="Arial" pitchFamily="34" charset="0"/>
              <a:buNone/>
              <a:defRPr kumimoji="1" lang="ko-KR" altLang="en-US" sz="1400" kern="1200">
                <a:solidFill>
                  <a:schemeClr val="tx1"/>
                </a:solidFill>
                <a:latin typeface="+mn-lt"/>
                <a:ea typeface="돋움" pitchFamily="50" charset="-127"/>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Pct val="70000"/>
              <a:buFontTx/>
              <a:buNone/>
              <a:tabLst/>
              <a:defRPr/>
            </a:pPr>
            <a:r>
              <a:rPr lang="ko-KR" altLang="en-US" sz="1100" dirty="0">
                <a:solidFill>
                  <a:srgbClr val="000000"/>
                </a:solidFill>
              </a:rPr>
              <a:t>공사대금채권신탁은 수급사업자의 안정적 하도급대금 수금 및 재하수급인의 계약보증 </a:t>
            </a:r>
            <a:r>
              <a:rPr lang="ko-KR" altLang="en-US" sz="1100" dirty="0" err="1">
                <a:solidFill>
                  <a:srgbClr val="000000"/>
                </a:solidFill>
              </a:rPr>
              <a:t>미발급</a:t>
            </a:r>
            <a:r>
              <a:rPr lang="ko-KR" altLang="en-US" sz="1100" dirty="0">
                <a:solidFill>
                  <a:srgbClr val="000000"/>
                </a:solidFill>
              </a:rPr>
              <a:t> 제출 등의 리스크 </a:t>
            </a:r>
            <a:r>
              <a:rPr lang="ko-KR" altLang="en-US" sz="1100" dirty="0" err="1">
                <a:solidFill>
                  <a:srgbClr val="000000"/>
                </a:solidFill>
              </a:rPr>
              <a:t>헷지를</a:t>
            </a:r>
            <a:r>
              <a:rPr lang="ko-KR" altLang="en-US" sz="1100" dirty="0">
                <a:solidFill>
                  <a:srgbClr val="000000"/>
                </a:solidFill>
              </a:rPr>
              <a:t> 위해 최초 도입됨</a:t>
            </a:r>
            <a:br>
              <a:rPr lang="en-US" altLang="ko-KR" sz="1100" dirty="0">
                <a:solidFill>
                  <a:srgbClr val="000000"/>
                </a:solidFill>
              </a:rPr>
            </a:br>
            <a:r>
              <a:rPr kumimoji="1" lang="en-US" altLang="ko-KR" sz="10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rPr>
              <a:t>⇒</a:t>
            </a:r>
            <a:r>
              <a:rPr lang="ko-KR" altLang="en-US" sz="1000" dirty="0" err="1">
                <a:solidFill>
                  <a:srgbClr val="FF0000"/>
                </a:solidFill>
              </a:rPr>
              <a:t>차입형토지신탁에서</a:t>
            </a:r>
            <a:r>
              <a:rPr lang="ko-KR" altLang="en-US" sz="1000" dirty="0">
                <a:solidFill>
                  <a:srgbClr val="FF0000"/>
                </a:solidFill>
              </a:rPr>
              <a:t> 발주자</a:t>
            </a:r>
            <a:r>
              <a:rPr lang="en-US" altLang="ko-KR" sz="1000" dirty="0">
                <a:solidFill>
                  <a:srgbClr val="FF0000"/>
                </a:solidFill>
              </a:rPr>
              <a:t>(</a:t>
            </a:r>
            <a:r>
              <a:rPr lang="ko-KR" altLang="en-US" sz="1000" dirty="0">
                <a:solidFill>
                  <a:srgbClr val="FF0000"/>
                </a:solidFill>
              </a:rPr>
              <a:t>부동산신탁사</a:t>
            </a:r>
            <a:r>
              <a:rPr lang="en-US" altLang="ko-KR" sz="1000" dirty="0">
                <a:solidFill>
                  <a:srgbClr val="FF0000"/>
                </a:solidFill>
              </a:rPr>
              <a:t>)</a:t>
            </a:r>
            <a:r>
              <a:rPr lang="ko-KR" altLang="en-US" sz="1000" dirty="0">
                <a:solidFill>
                  <a:srgbClr val="FF0000"/>
                </a:solidFill>
              </a:rPr>
              <a:t>가 원사업자의 부실 발생시 수급사업자에게 직불을 함으로써</a:t>
            </a:r>
            <a:r>
              <a:rPr lang="en-US" altLang="ko-KR" sz="1000" dirty="0">
                <a:solidFill>
                  <a:srgbClr val="FF0000"/>
                </a:solidFill>
              </a:rPr>
              <a:t>, </a:t>
            </a:r>
            <a:r>
              <a:rPr lang="ko-KR" altLang="en-US" sz="1000" dirty="0">
                <a:solidFill>
                  <a:srgbClr val="FF0000"/>
                </a:solidFill>
              </a:rPr>
              <a:t>책임준공 달성 목적으로 적용 </a:t>
            </a:r>
            <a:r>
              <a:rPr kumimoji="1" lang="ko-KR" altLang="en-US" sz="1000" b="1" i="0" u="none" strike="noStrike" kern="1200" cap="none" spc="0" normalizeH="0" baseline="0" noProof="0" dirty="0">
                <a:ln>
                  <a:noFill/>
                </a:ln>
                <a:solidFill>
                  <a:srgbClr val="000000"/>
                </a:solidFill>
                <a:effectLst/>
                <a:uLnTx/>
                <a:uFillTx/>
                <a:latin typeface="Arial" pitchFamily="34" charset="0"/>
                <a:ea typeface="HY헤드라인M" pitchFamily="18" charset="-127"/>
                <a:cs typeface="Arial" pitchFamily="34" charset="0"/>
              </a:rPr>
              <a:t> </a:t>
            </a:r>
            <a:endParaRPr kumimoji="1" lang="ko-KR" altLang="en-US" sz="1200" b="1" i="0" u="none" strike="noStrike" kern="1200" cap="none" spc="0" normalizeH="0" baseline="0" noProof="0" dirty="0">
              <a:ln>
                <a:noFill/>
              </a:ln>
              <a:effectLst/>
              <a:uLnTx/>
              <a:uFillTx/>
              <a:latin typeface="Arial" pitchFamily="34" charset="0"/>
              <a:ea typeface="HY헤드라인M" pitchFamily="18" charset="-127"/>
              <a:cs typeface="Arial" pitchFamily="34" charset="0"/>
            </a:endParaRPr>
          </a:p>
        </p:txBody>
      </p:sp>
    </p:spTree>
    <p:extLst>
      <p:ext uri="{BB962C8B-B14F-4D97-AF65-F5344CB8AC3E}">
        <p14:creationId xmlns:p14="http://schemas.microsoft.com/office/powerpoint/2010/main" val="6182202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a:extLst>
              <a:ext uri="{FF2B5EF4-FFF2-40B4-BE49-F238E27FC236}">
                <a16:creationId xmlns:a16="http://schemas.microsoft.com/office/drawing/2014/main" id="{1B893176-A637-459A-90C0-ABAFB94E7B09}"/>
              </a:ext>
            </a:extLst>
          </p:cNvPr>
          <p:cNvPicPr>
            <a:picLocks noChangeAspect="1"/>
          </p:cNvPicPr>
          <p:nvPr/>
        </p:nvPicPr>
        <p:blipFill>
          <a:blip r:embed="rId2"/>
          <a:stretch>
            <a:fillRect/>
          </a:stretch>
        </p:blipFill>
        <p:spPr>
          <a:xfrm>
            <a:off x="4633707" y="585787"/>
            <a:ext cx="4248150" cy="5686425"/>
          </a:xfrm>
          <a:prstGeom prst="rect">
            <a:avLst/>
          </a:prstGeom>
        </p:spPr>
      </p:pic>
      <p:sp>
        <p:nvSpPr>
          <p:cNvPr id="7" name="TextBox 8">
            <a:extLst>
              <a:ext uri="{FF2B5EF4-FFF2-40B4-BE49-F238E27FC236}">
                <a16:creationId xmlns:a16="http://schemas.microsoft.com/office/drawing/2014/main" id="{050963D7-31ED-4623-A62B-6C16D07748F7}"/>
              </a:ext>
            </a:extLst>
          </p:cNvPr>
          <p:cNvSpPr txBox="1"/>
          <p:nvPr/>
        </p:nvSpPr>
        <p:spPr>
          <a:xfrm>
            <a:off x="250369" y="44624"/>
            <a:ext cx="6481871" cy="338554"/>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600" b="1" dirty="0">
                <a:solidFill>
                  <a:schemeClr val="bg1"/>
                </a:solidFill>
                <a:latin typeface="+mn-ea"/>
              </a:rPr>
              <a:t>2-1. </a:t>
            </a:r>
            <a:r>
              <a:rPr lang="ko-KR" altLang="en-US" sz="1600" b="1" dirty="0">
                <a:solidFill>
                  <a:schemeClr val="bg1"/>
                </a:solidFill>
                <a:latin typeface="+mn-ea"/>
              </a:rPr>
              <a:t>수급사업자의 필요성 </a:t>
            </a:r>
            <a:r>
              <a:rPr lang="en-US" altLang="ko-KR" sz="1000" b="1" dirty="0">
                <a:solidFill>
                  <a:schemeClr val="bg1"/>
                </a:solidFill>
                <a:latin typeface="+mn-ea"/>
              </a:rPr>
              <a:t>(</a:t>
            </a:r>
            <a:r>
              <a:rPr lang="ko-KR" altLang="en-US" sz="1000" b="1" dirty="0">
                <a:solidFill>
                  <a:schemeClr val="bg1"/>
                </a:solidFill>
                <a:latin typeface="+mn-ea"/>
              </a:rPr>
              <a:t>수급사업자의 변호사의 신탁 주요조건 정리내용</a:t>
            </a:r>
            <a:r>
              <a:rPr lang="en-US" altLang="ko-KR" sz="1000" b="1" dirty="0">
                <a:solidFill>
                  <a:schemeClr val="bg1"/>
                </a:solidFill>
                <a:latin typeface="+mn-ea"/>
              </a:rPr>
              <a:t>)</a:t>
            </a:r>
            <a:endParaRPr lang="ko-KR" altLang="en-US" sz="1000" b="1" dirty="0">
              <a:solidFill>
                <a:schemeClr val="bg1"/>
              </a:solidFill>
              <a:latin typeface="+mn-ea"/>
            </a:endParaRPr>
          </a:p>
        </p:txBody>
      </p:sp>
      <p:sp>
        <p:nvSpPr>
          <p:cNvPr id="8" name="오각형 33">
            <a:extLst>
              <a:ext uri="{FF2B5EF4-FFF2-40B4-BE49-F238E27FC236}">
                <a16:creationId xmlns:a16="http://schemas.microsoft.com/office/drawing/2014/main" id="{3C1D3126-685A-4B38-A021-52E8190C0914}"/>
              </a:ext>
            </a:extLst>
          </p:cNvPr>
          <p:cNvSpPr/>
          <p:nvPr/>
        </p:nvSpPr>
        <p:spPr>
          <a:xfrm>
            <a:off x="6588224" y="86841"/>
            <a:ext cx="740133" cy="296338"/>
          </a:xfrm>
          <a:prstGeom prst="homePlate">
            <a:avLst>
              <a:gd name="adj" fmla="val 27608"/>
            </a:avLst>
          </a:prstGeom>
          <a:noFill/>
          <a:ln w="9525"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Define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Measure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9" name="갈매기형 수장 39">
            <a:extLst>
              <a:ext uri="{FF2B5EF4-FFF2-40B4-BE49-F238E27FC236}">
                <a16:creationId xmlns:a16="http://schemas.microsoft.com/office/drawing/2014/main" id="{ABACAD39-EB97-4A35-B27B-7A3736229D97}"/>
              </a:ext>
            </a:extLst>
          </p:cNvPr>
          <p:cNvSpPr/>
          <p:nvPr/>
        </p:nvSpPr>
        <p:spPr>
          <a:xfrm>
            <a:off x="7308305" y="86841"/>
            <a:ext cx="752203" cy="296338"/>
          </a:xfrm>
          <a:prstGeom prst="chevron">
            <a:avLst>
              <a:gd name="adj" fmla="val 27608"/>
            </a:avLst>
          </a:prstGeom>
          <a:noFill/>
          <a:ln w="9525" cap="flat" cmpd="sng" algn="ctr">
            <a:solidFill>
              <a:schemeClr val="bg1"/>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Analyze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10" name="갈매기형 수장 43">
            <a:extLst>
              <a:ext uri="{FF2B5EF4-FFF2-40B4-BE49-F238E27FC236}">
                <a16:creationId xmlns:a16="http://schemas.microsoft.com/office/drawing/2014/main" id="{AC71EC87-E47D-493D-A48F-7CEE4327F7F6}"/>
              </a:ext>
            </a:extLst>
          </p:cNvPr>
          <p:cNvSpPr/>
          <p:nvPr/>
        </p:nvSpPr>
        <p:spPr>
          <a:xfrm>
            <a:off x="8047434" y="86841"/>
            <a:ext cx="752203" cy="296338"/>
          </a:xfrm>
          <a:prstGeom prst="chevron">
            <a:avLst>
              <a:gd name="adj" fmla="val 27608"/>
            </a:avLst>
          </a:prstGeom>
          <a:noFill/>
          <a:ln w="19050" cap="flat" cmpd="sng" algn="ctr">
            <a:solidFill>
              <a:schemeClr val="accent6"/>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rPr>
              <a:t>Improve</a:t>
            </a:r>
            <a:endParaRPr kumimoji="0" lang="ko-KR" altLang="en-US"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endParaRPr>
          </a:p>
        </p:txBody>
      </p:sp>
      <p:sp>
        <p:nvSpPr>
          <p:cNvPr id="2" name="직사각형 1">
            <a:extLst>
              <a:ext uri="{FF2B5EF4-FFF2-40B4-BE49-F238E27FC236}">
                <a16:creationId xmlns:a16="http://schemas.microsoft.com/office/drawing/2014/main" id="{D68ED987-0CCA-4DCA-BD70-D8DB133BAE35}"/>
              </a:ext>
            </a:extLst>
          </p:cNvPr>
          <p:cNvSpPr/>
          <p:nvPr/>
        </p:nvSpPr>
        <p:spPr bwMode="auto">
          <a:xfrm>
            <a:off x="1475656" y="764704"/>
            <a:ext cx="432048" cy="144016"/>
          </a:xfrm>
          <a:prstGeom prst="rect">
            <a:avLst/>
          </a:prstGeom>
          <a:ln>
            <a:noFill/>
            <a:headEnd/>
            <a:tailEnd/>
          </a:ln>
        </p:spPr>
        <p:style>
          <a:lnRef idx="2">
            <a:schemeClr val="accent1"/>
          </a:lnRef>
          <a:fillRef idx="1">
            <a:schemeClr val="lt1"/>
          </a:fillRef>
          <a:effectRef idx="0">
            <a:schemeClr val="accent1"/>
          </a:effectRef>
          <a:fontRef idx="minor">
            <a:schemeClr val="dk1"/>
          </a:fontRef>
        </p:style>
        <p:txBody>
          <a:bodyPr wrap="none" rtlCol="0" anchor="ctr"/>
          <a:lstStyle/>
          <a:p>
            <a:pPr marL="0" marR="0" indent="0" algn="ctr" defTabSz="914400" eaLnBrk="0" fontAlgn="auto" latinLnBrk="0" hangingPunct="0">
              <a:lnSpc>
                <a:spcPct val="90000"/>
              </a:lnSpc>
              <a:spcBef>
                <a:spcPts val="0"/>
              </a:spcBef>
              <a:spcAft>
                <a:spcPts val="0"/>
              </a:spcAft>
              <a:buClrTx/>
              <a:buSzTx/>
              <a:buFontTx/>
              <a:buNone/>
              <a:tabLst/>
            </a:pPr>
            <a:endParaRPr kumimoji="0" lang="ko-KR" altLang="en-US" sz="1300" b="1" i="0" u="none" strike="noStrike" kern="0" cap="none" spc="0" normalizeH="0" baseline="0" noProof="0" dirty="0">
              <a:ln>
                <a:noFill/>
              </a:ln>
              <a:solidFill>
                <a:prstClr val="white"/>
              </a:solidFill>
              <a:effectLst/>
              <a:uLnTx/>
              <a:uFillTx/>
            </a:endParaRPr>
          </a:p>
        </p:txBody>
      </p:sp>
      <p:pic>
        <p:nvPicPr>
          <p:cNvPr id="3" name="그림 2">
            <a:extLst>
              <a:ext uri="{FF2B5EF4-FFF2-40B4-BE49-F238E27FC236}">
                <a16:creationId xmlns:a16="http://schemas.microsoft.com/office/drawing/2014/main" id="{38443D17-4672-4F28-9F8F-B083CAFEB860}"/>
              </a:ext>
            </a:extLst>
          </p:cNvPr>
          <p:cNvPicPr>
            <a:picLocks noChangeAspect="1"/>
          </p:cNvPicPr>
          <p:nvPr/>
        </p:nvPicPr>
        <p:blipFill>
          <a:blip r:embed="rId3"/>
          <a:stretch>
            <a:fillRect/>
          </a:stretch>
        </p:blipFill>
        <p:spPr>
          <a:xfrm>
            <a:off x="395536" y="585787"/>
            <a:ext cx="3895682" cy="5901439"/>
          </a:xfrm>
          <a:prstGeom prst="rect">
            <a:avLst/>
          </a:prstGeom>
        </p:spPr>
      </p:pic>
    </p:spTree>
    <p:extLst>
      <p:ext uri="{BB962C8B-B14F-4D97-AF65-F5344CB8AC3E}">
        <p14:creationId xmlns:p14="http://schemas.microsoft.com/office/powerpoint/2010/main" val="2852398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8"/>
          <p:cNvSpPr txBox="1"/>
          <p:nvPr/>
        </p:nvSpPr>
        <p:spPr>
          <a:xfrm>
            <a:off x="250369" y="44624"/>
            <a:ext cx="6481871" cy="338554"/>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600" b="1" dirty="0">
                <a:solidFill>
                  <a:schemeClr val="bg1"/>
                </a:solidFill>
                <a:latin typeface="+mn-ea"/>
              </a:rPr>
              <a:t>3. </a:t>
            </a:r>
            <a:r>
              <a:rPr lang="ko-KR" altLang="en-US" sz="1600" b="1" dirty="0">
                <a:solidFill>
                  <a:schemeClr val="bg1"/>
                </a:solidFill>
                <a:latin typeface="+mn-ea"/>
              </a:rPr>
              <a:t>상생채권신탁 </a:t>
            </a:r>
            <a:r>
              <a:rPr lang="en-US" altLang="ko-KR" sz="1600" b="1" dirty="0">
                <a:solidFill>
                  <a:schemeClr val="bg1"/>
                </a:solidFill>
                <a:latin typeface="+mn-ea"/>
              </a:rPr>
              <a:t>– </a:t>
            </a:r>
            <a:r>
              <a:rPr lang="ko-KR" altLang="en-US" sz="1600" b="1" dirty="0">
                <a:solidFill>
                  <a:schemeClr val="bg1"/>
                </a:solidFill>
                <a:latin typeface="+mn-ea"/>
              </a:rPr>
              <a:t>각 </a:t>
            </a:r>
            <a:r>
              <a:rPr lang="ko-KR" altLang="en-US" sz="1600" b="1" dirty="0" err="1">
                <a:solidFill>
                  <a:schemeClr val="bg1"/>
                </a:solidFill>
                <a:latin typeface="+mn-ea"/>
              </a:rPr>
              <a:t>주체별</a:t>
            </a:r>
            <a:r>
              <a:rPr lang="ko-KR" altLang="en-US" sz="1600" b="1" dirty="0">
                <a:solidFill>
                  <a:schemeClr val="bg1"/>
                </a:solidFill>
                <a:latin typeface="+mn-ea"/>
              </a:rPr>
              <a:t> 기대효과</a:t>
            </a:r>
          </a:p>
        </p:txBody>
      </p:sp>
      <p:graphicFrame>
        <p:nvGraphicFramePr>
          <p:cNvPr id="3" name="다이어그램 2"/>
          <p:cNvGraphicFramePr/>
          <p:nvPr>
            <p:extLst>
              <p:ext uri="{D42A27DB-BD31-4B8C-83A1-F6EECF244321}">
                <p14:modId xmlns:p14="http://schemas.microsoft.com/office/powerpoint/2010/main" val="1269930092"/>
              </p:ext>
            </p:extLst>
          </p:nvPr>
        </p:nvGraphicFramePr>
        <p:xfrm>
          <a:off x="827584" y="908720"/>
          <a:ext cx="7560840" cy="54726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6" name="Picture 2" descr="C:\Program Files\Microsoft Office\MEDIA\CAGCAT10\j0205462.w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474527" y="908720"/>
            <a:ext cx="913897" cy="909301"/>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Program Files\Microsoft Office\MEDIA\CAGCAT10\j0235319.wmf"/>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400489" y="2546754"/>
            <a:ext cx="853998" cy="79377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Program Files\Microsoft Office\MEDIA\CAGCAT10\j0291984.wmf"/>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flipH="1">
            <a:off x="7400488" y="3821038"/>
            <a:ext cx="853998" cy="904106"/>
          </a:xfrm>
          <a:prstGeom prst="rect">
            <a:avLst/>
          </a:prstGeom>
          <a:noFill/>
          <a:extLst>
            <a:ext uri="{909E8E84-426E-40DD-AFC4-6F175D3DCCD1}">
              <a14:hiddenFill xmlns:a14="http://schemas.microsoft.com/office/drawing/2010/main">
                <a:solidFill>
                  <a:srgbClr val="FFFFFF"/>
                </a:solidFill>
              </a14:hiddenFill>
            </a:ext>
          </a:extLst>
        </p:spPr>
      </p:pic>
      <p:sp>
        <p:nvSpPr>
          <p:cNvPr id="8" name="오각형 33">
            <a:extLst>
              <a:ext uri="{FF2B5EF4-FFF2-40B4-BE49-F238E27FC236}">
                <a16:creationId xmlns:a16="http://schemas.microsoft.com/office/drawing/2014/main" id="{FB038058-61A8-45F2-8551-88A84AF04605}"/>
              </a:ext>
            </a:extLst>
          </p:cNvPr>
          <p:cNvSpPr/>
          <p:nvPr/>
        </p:nvSpPr>
        <p:spPr>
          <a:xfrm>
            <a:off x="6588224" y="86841"/>
            <a:ext cx="740133" cy="296338"/>
          </a:xfrm>
          <a:prstGeom prst="homePlate">
            <a:avLst>
              <a:gd name="adj" fmla="val 27608"/>
            </a:avLst>
          </a:prstGeom>
          <a:noFill/>
          <a:ln w="9525"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Define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Measure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9" name="갈매기형 수장 39">
            <a:extLst>
              <a:ext uri="{FF2B5EF4-FFF2-40B4-BE49-F238E27FC236}">
                <a16:creationId xmlns:a16="http://schemas.microsoft.com/office/drawing/2014/main" id="{9F5AE3D6-1933-4FE1-B4ED-9B14B3C88FAB}"/>
              </a:ext>
            </a:extLst>
          </p:cNvPr>
          <p:cNvSpPr/>
          <p:nvPr/>
        </p:nvSpPr>
        <p:spPr>
          <a:xfrm>
            <a:off x="7308305" y="86841"/>
            <a:ext cx="752203" cy="296338"/>
          </a:xfrm>
          <a:prstGeom prst="chevron">
            <a:avLst>
              <a:gd name="adj" fmla="val 27608"/>
            </a:avLst>
          </a:prstGeom>
          <a:noFill/>
          <a:ln w="9525" cap="flat" cmpd="sng" algn="ctr">
            <a:solidFill>
              <a:schemeClr val="bg1"/>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Analyze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10" name="갈매기형 수장 43">
            <a:extLst>
              <a:ext uri="{FF2B5EF4-FFF2-40B4-BE49-F238E27FC236}">
                <a16:creationId xmlns:a16="http://schemas.microsoft.com/office/drawing/2014/main" id="{B272A7C8-117B-493F-9F33-F3E3789D9B7C}"/>
              </a:ext>
            </a:extLst>
          </p:cNvPr>
          <p:cNvSpPr/>
          <p:nvPr/>
        </p:nvSpPr>
        <p:spPr>
          <a:xfrm>
            <a:off x="8047434" y="86841"/>
            <a:ext cx="752203" cy="296338"/>
          </a:xfrm>
          <a:prstGeom prst="chevron">
            <a:avLst>
              <a:gd name="adj" fmla="val 27608"/>
            </a:avLst>
          </a:prstGeom>
          <a:noFill/>
          <a:ln w="19050" cap="flat" cmpd="sng" algn="ctr">
            <a:solidFill>
              <a:schemeClr val="accent6"/>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rPr>
              <a:t>Improve</a:t>
            </a:r>
            <a:endParaRPr kumimoji="0" lang="ko-KR" altLang="en-US"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endParaRPr>
          </a:p>
        </p:txBody>
      </p:sp>
    </p:spTree>
    <p:extLst>
      <p:ext uri="{BB962C8B-B14F-4D97-AF65-F5344CB8AC3E}">
        <p14:creationId xmlns:p14="http://schemas.microsoft.com/office/powerpoint/2010/main" val="4554418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9" name="꺾인 연결선 113">
            <a:extLst>
              <a:ext uri="{FF2B5EF4-FFF2-40B4-BE49-F238E27FC236}">
                <a16:creationId xmlns:a16="http://schemas.microsoft.com/office/drawing/2014/main" id="{1E0014F2-349B-4881-8FB4-0974C2846276}"/>
              </a:ext>
            </a:extLst>
          </p:cNvPr>
          <p:cNvCxnSpPr>
            <a:cxnSpLocks/>
            <a:endCxn id="169" idx="3"/>
          </p:cNvCxnSpPr>
          <p:nvPr/>
        </p:nvCxnSpPr>
        <p:spPr>
          <a:xfrm>
            <a:off x="7515144" y="2212277"/>
            <a:ext cx="12700" cy="1810811"/>
          </a:xfrm>
          <a:prstGeom prst="bentConnector3">
            <a:avLst>
              <a:gd name="adj1" fmla="val 5869079"/>
            </a:avLst>
          </a:prstGeom>
          <a:noFill/>
          <a:ln w="15875" cap="flat" cmpd="sng" algn="ctr">
            <a:solidFill>
              <a:srgbClr val="000000"/>
            </a:solidFill>
            <a:prstDash val="solid"/>
            <a:headEnd type="oval"/>
            <a:tailEnd type="triangle"/>
          </a:ln>
          <a:effectLst/>
        </p:spPr>
      </p:cxnSp>
      <p:sp>
        <p:nvSpPr>
          <p:cNvPr id="130" name="모서리가 둥근 직사각형 99">
            <a:extLst>
              <a:ext uri="{FF2B5EF4-FFF2-40B4-BE49-F238E27FC236}">
                <a16:creationId xmlns:a16="http://schemas.microsoft.com/office/drawing/2014/main" id="{80A54249-B8F1-4093-908D-4A95A22710DF}"/>
              </a:ext>
            </a:extLst>
          </p:cNvPr>
          <p:cNvSpPr/>
          <p:nvPr/>
        </p:nvSpPr>
        <p:spPr bwMode="auto">
          <a:xfrm>
            <a:off x="7724018" y="1988840"/>
            <a:ext cx="985694" cy="404927"/>
          </a:xfrm>
          <a:prstGeom prst="roundRect">
            <a:avLst/>
          </a:prstGeom>
          <a:gradFill rotWithShape="1">
            <a:gsLst>
              <a:gs pos="0">
                <a:srgbClr val="8C714C">
                  <a:shade val="51000"/>
                  <a:satMod val="130000"/>
                </a:srgbClr>
              </a:gs>
              <a:gs pos="80000">
                <a:srgbClr val="8C714C">
                  <a:shade val="93000"/>
                  <a:satMod val="130000"/>
                </a:srgbClr>
              </a:gs>
              <a:gs pos="100000">
                <a:srgbClr val="8C714C">
                  <a:shade val="94000"/>
                  <a:satMod val="135000"/>
                </a:srgbClr>
              </a:gs>
            </a:gsLst>
            <a:lin ang="16200000" scaled="0"/>
          </a:gradFill>
          <a:ln w="9525" cap="flat" cmpd="sng" algn="ctr">
            <a:solidFill>
              <a:srgbClr val="8C714C">
                <a:shade val="95000"/>
                <a:satMod val="105000"/>
              </a:srgbClr>
            </a:solidFill>
            <a:prstDash val="solid"/>
            <a:headEnd/>
            <a:tailEnd/>
          </a:ln>
          <a:effectLst>
            <a:outerShdw blurRad="40000" dist="23000" dir="5400000" rotWithShape="0">
              <a:srgbClr val="000000">
                <a:alpha val="35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1100" b="1" i="0" u="none" strike="noStrike" kern="0" cap="none" spc="0" normalizeH="0" baseline="0" noProof="0" dirty="0" err="1">
                <a:ln>
                  <a:noFill/>
                </a:ln>
                <a:solidFill>
                  <a:srgbClr val="FFFFFF"/>
                </a:solidFill>
                <a:effectLst/>
                <a:uLnTx/>
                <a:uFillTx/>
              </a:rPr>
              <a:t>신탁사</a:t>
            </a:r>
            <a:r>
              <a:rPr kumimoji="0" lang="ko-KR" altLang="en-US" sz="1100" b="1" i="0" u="none" strike="noStrike" kern="0" cap="none" spc="0" normalizeH="0" baseline="0" noProof="0" dirty="0">
                <a:ln>
                  <a:noFill/>
                </a:ln>
                <a:solidFill>
                  <a:srgbClr val="FFFFFF"/>
                </a:solidFill>
                <a:effectLst/>
                <a:uLnTx/>
                <a:uFillTx/>
              </a:rPr>
              <a:t> </a:t>
            </a:r>
            <a:r>
              <a:rPr kumimoji="0" lang="en-US" altLang="ko-KR" sz="900" b="0" i="0" u="none" strike="noStrike" kern="0" cap="none" spc="0" normalizeH="0" baseline="0" noProof="0" dirty="0">
                <a:ln>
                  <a:noFill/>
                </a:ln>
                <a:solidFill>
                  <a:srgbClr val="FFFFFF"/>
                </a:solidFill>
                <a:effectLst/>
                <a:uLnTx/>
                <a:uFillTx/>
              </a:rPr>
              <a:t>(</a:t>
            </a:r>
            <a:r>
              <a:rPr kumimoji="0" lang="ko-KR" altLang="en-US" sz="900" b="0" i="0" u="none" strike="noStrike" kern="0" cap="none" spc="0" normalizeH="0" baseline="0" noProof="0" dirty="0">
                <a:ln>
                  <a:noFill/>
                </a:ln>
                <a:solidFill>
                  <a:srgbClr val="FFFFFF"/>
                </a:solidFill>
                <a:effectLst/>
                <a:uLnTx/>
                <a:uFillTx/>
              </a:rPr>
              <a:t>수탁자</a:t>
            </a:r>
            <a:r>
              <a:rPr kumimoji="0" lang="en-US" altLang="ko-KR" sz="900" b="0" i="0" u="none" strike="noStrike" kern="0" cap="none" spc="0" normalizeH="0" baseline="0" noProof="0" dirty="0">
                <a:ln>
                  <a:noFill/>
                </a:ln>
                <a:solidFill>
                  <a:srgbClr val="FFFFFF"/>
                </a:solidFill>
                <a:effectLst/>
                <a:uLnTx/>
                <a:uFillTx/>
              </a:rPr>
              <a:t>)</a:t>
            </a:r>
          </a:p>
        </p:txBody>
      </p:sp>
      <p:cxnSp>
        <p:nvCxnSpPr>
          <p:cNvPr id="131" name="직선 연결선 130">
            <a:extLst>
              <a:ext uri="{FF2B5EF4-FFF2-40B4-BE49-F238E27FC236}">
                <a16:creationId xmlns:a16="http://schemas.microsoft.com/office/drawing/2014/main" id="{2F8D2229-5087-4838-97D3-A535A5A93C68}"/>
              </a:ext>
            </a:extLst>
          </p:cNvPr>
          <p:cNvCxnSpPr/>
          <p:nvPr/>
        </p:nvCxnSpPr>
        <p:spPr>
          <a:xfrm>
            <a:off x="6849171" y="2402959"/>
            <a:ext cx="0" cy="1448866"/>
          </a:xfrm>
          <a:prstGeom prst="line">
            <a:avLst/>
          </a:prstGeom>
          <a:noFill/>
          <a:ln w="9525" cap="flat" cmpd="sng" algn="ctr">
            <a:solidFill>
              <a:srgbClr val="FFFFFF">
                <a:lumMod val="65000"/>
              </a:srgbClr>
            </a:solidFill>
            <a:prstDash val="solid"/>
          </a:ln>
          <a:effectLst/>
        </p:spPr>
      </p:cxnSp>
      <p:sp>
        <p:nvSpPr>
          <p:cNvPr id="132" name="모서리가 둥근 직사각형 98">
            <a:extLst>
              <a:ext uri="{FF2B5EF4-FFF2-40B4-BE49-F238E27FC236}">
                <a16:creationId xmlns:a16="http://schemas.microsoft.com/office/drawing/2014/main" id="{91A4DEF9-85A9-48F3-9F28-66B2D45FD8A4}"/>
              </a:ext>
            </a:extLst>
          </p:cNvPr>
          <p:cNvSpPr/>
          <p:nvPr/>
        </p:nvSpPr>
        <p:spPr bwMode="auto">
          <a:xfrm>
            <a:off x="6157772" y="2916556"/>
            <a:ext cx="1357168" cy="404927"/>
          </a:xfrm>
          <a:prstGeom prst="roundRect">
            <a:avLst/>
          </a:prstGeom>
          <a:gradFill rotWithShape="1">
            <a:gsLst>
              <a:gs pos="0">
                <a:srgbClr val="8C714C">
                  <a:shade val="51000"/>
                  <a:satMod val="130000"/>
                </a:srgbClr>
              </a:gs>
              <a:gs pos="80000">
                <a:srgbClr val="8C714C">
                  <a:shade val="93000"/>
                  <a:satMod val="130000"/>
                </a:srgbClr>
              </a:gs>
              <a:gs pos="100000">
                <a:srgbClr val="8C714C">
                  <a:shade val="94000"/>
                  <a:satMod val="135000"/>
                </a:srgbClr>
              </a:gs>
            </a:gsLst>
            <a:lin ang="16200000" scaled="0"/>
          </a:gradFill>
          <a:ln w="9525" cap="flat" cmpd="sng" algn="ctr">
            <a:solidFill>
              <a:srgbClr val="8C714C">
                <a:shade val="95000"/>
                <a:satMod val="105000"/>
              </a:srgbClr>
            </a:solidFill>
            <a:prstDash val="solid"/>
            <a:headEnd/>
            <a:tailEnd/>
          </a:ln>
          <a:effectLst>
            <a:outerShdw blurRad="40000" dist="23000" dir="5400000" rotWithShape="0">
              <a:srgbClr val="000000">
                <a:alpha val="35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lang="ko-KR" altLang="en-US" sz="1100" b="1" kern="0" dirty="0">
                <a:solidFill>
                  <a:srgbClr val="FFFFFF"/>
                </a:solidFill>
              </a:rPr>
              <a:t>수급사업자</a:t>
            </a:r>
            <a:r>
              <a:rPr kumimoji="0" lang="ko-KR" altLang="en-US" sz="1100" b="1" i="0" u="none" strike="noStrike" kern="0" cap="none" spc="0" normalizeH="0" baseline="0" noProof="0" dirty="0">
                <a:ln>
                  <a:noFill/>
                </a:ln>
                <a:solidFill>
                  <a:srgbClr val="FFFFFF"/>
                </a:solidFill>
                <a:effectLst/>
                <a:uLnTx/>
                <a:uFillTx/>
              </a:rPr>
              <a:t> </a:t>
            </a:r>
            <a:r>
              <a:rPr kumimoji="0" lang="en-US" altLang="ko-KR" sz="900" b="0" i="0" u="none" strike="noStrike" kern="0" cap="none" spc="0" normalizeH="0" baseline="0" noProof="0" dirty="0">
                <a:ln>
                  <a:noFill/>
                </a:ln>
                <a:solidFill>
                  <a:srgbClr val="FFFFFF"/>
                </a:solidFill>
                <a:effectLst/>
                <a:uLnTx/>
                <a:uFillTx/>
              </a:rPr>
              <a:t>(</a:t>
            </a:r>
            <a:r>
              <a:rPr kumimoji="0" lang="ko-KR" altLang="en-US" sz="900" b="0" i="0" u="none" strike="noStrike" kern="0" cap="none" spc="0" normalizeH="0" baseline="0" noProof="0" dirty="0">
                <a:ln>
                  <a:noFill/>
                </a:ln>
                <a:solidFill>
                  <a:srgbClr val="FFFFFF"/>
                </a:solidFill>
                <a:effectLst/>
                <a:uLnTx/>
                <a:uFillTx/>
              </a:rPr>
              <a:t>위탁자</a:t>
            </a:r>
            <a:r>
              <a:rPr kumimoji="0" lang="en-US" altLang="ko-KR" sz="900" b="0" i="0" u="none" strike="noStrike" kern="0" cap="none" spc="0" normalizeH="0" baseline="0" noProof="0" dirty="0">
                <a:ln>
                  <a:noFill/>
                </a:ln>
                <a:solidFill>
                  <a:srgbClr val="FFFFFF"/>
                </a:solidFill>
                <a:effectLst/>
                <a:uLnTx/>
                <a:uFillTx/>
              </a:rPr>
              <a:t>,</a:t>
            </a:r>
            <a:br>
              <a:rPr kumimoji="0" lang="en-US" altLang="ko-KR" sz="900" b="0" i="0" u="none" strike="noStrike" kern="0" cap="none" spc="0" normalizeH="0" baseline="0" noProof="0" dirty="0">
                <a:ln>
                  <a:noFill/>
                </a:ln>
                <a:solidFill>
                  <a:srgbClr val="FFFFFF"/>
                </a:solidFill>
                <a:effectLst/>
                <a:uLnTx/>
                <a:uFillTx/>
              </a:rPr>
            </a:br>
            <a:r>
              <a:rPr kumimoji="0" lang="en-US" altLang="ko-KR" sz="900" b="0" i="0" u="none" strike="noStrike" kern="0" cap="none" spc="0" normalizeH="0" baseline="0" noProof="0" dirty="0">
                <a:ln>
                  <a:noFill/>
                </a:ln>
                <a:solidFill>
                  <a:srgbClr val="FFFFFF"/>
                </a:solidFill>
                <a:effectLst/>
                <a:uLnTx/>
                <a:uFillTx/>
              </a:rPr>
              <a:t>               1</a:t>
            </a:r>
            <a:r>
              <a:rPr kumimoji="0" lang="ko-KR" altLang="en-US" sz="900" b="0" i="0" u="none" strike="noStrike" kern="0" cap="none" spc="0" normalizeH="0" baseline="0" noProof="0" dirty="0">
                <a:ln>
                  <a:noFill/>
                </a:ln>
                <a:solidFill>
                  <a:srgbClr val="FFFFFF"/>
                </a:solidFill>
                <a:effectLst/>
                <a:uLnTx/>
                <a:uFillTx/>
              </a:rPr>
              <a:t>종 수익자</a:t>
            </a:r>
            <a:r>
              <a:rPr kumimoji="0" lang="en-US" altLang="ko-KR" sz="900" b="0" i="0" u="none" strike="noStrike" kern="0" cap="none" spc="0" normalizeH="0" baseline="0" noProof="0" dirty="0">
                <a:ln>
                  <a:noFill/>
                </a:ln>
                <a:solidFill>
                  <a:srgbClr val="FFFFFF"/>
                </a:solidFill>
                <a:effectLst/>
                <a:uLnTx/>
                <a:uFillTx/>
              </a:rPr>
              <a:t>)</a:t>
            </a:r>
          </a:p>
        </p:txBody>
      </p:sp>
      <p:sp>
        <p:nvSpPr>
          <p:cNvPr id="133" name="모서리가 둥근 직사각형 97">
            <a:extLst>
              <a:ext uri="{FF2B5EF4-FFF2-40B4-BE49-F238E27FC236}">
                <a16:creationId xmlns:a16="http://schemas.microsoft.com/office/drawing/2014/main" id="{B4618796-7E8E-464C-ACCE-9F88482355AD}"/>
              </a:ext>
            </a:extLst>
          </p:cNvPr>
          <p:cNvSpPr/>
          <p:nvPr/>
        </p:nvSpPr>
        <p:spPr bwMode="auto">
          <a:xfrm>
            <a:off x="6175846" y="2019705"/>
            <a:ext cx="1357168" cy="404927"/>
          </a:xfrm>
          <a:prstGeom prst="roundRect">
            <a:avLst/>
          </a:prstGeom>
          <a:gradFill rotWithShape="1">
            <a:gsLst>
              <a:gs pos="0">
                <a:srgbClr val="8C714C">
                  <a:shade val="51000"/>
                  <a:satMod val="130000"/>
                </a:srgbClr>
              </a:gs>
              <a:gs pos="80000">
                <a:srgbClr val="8C714C">
                  <a:shade val="93000"/>
                  <a:satMod val="130000"/>
                </a:srgbClr>
              </a:gs>
              <a:gs pos="100000">
                <a:srgbClr val="8C714C">
                  <a:shade val="94000"/>
                  <a:satMod val="135000"/>
                </a:srgbClr>
              </a:gs>
            </a:gsLst>
            <a:lin ang="16200000" scaled="0"/>
          </a:gradFill>
          <a:ln w="9525" cap="flat" cmpd="sng" algn="ctr">
            <a:solidFill>
              <a:srgbClr val="8C714C">
                <a:shade val="95000"/>
                <a:satMod val="105000"/>
              </a:srgbClr>
            </a:solidFill>
            <a:prstDash val="solid"/>
            <a:headEnd/>
            <a:tailEnd/>
          </a:ln>
          <a:effectLst>
            <a:outerShdw blurRad="40000" dist="23000" dir="5400000" rotWithShape="0">
              <a:srgbClr val="000000">
                <a:alpha val="35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1100" b="1" i="0" u="none" strike="noStrike" kern="0" cap="none" spc="0" normalizeH="0" baseline="0" noProof="0" dirty="0">
                <a:ln>
                  <a:noFill/>
                </a:ln>
                <a:solidFill>
                  <a:srgbClr val="FFFFFF"/>
                </a:solidFill>
                <a:effectLst/>
                <a:uLnTx/>
                <a:uFillTx/>
              </a:rPr>
              <a:t>원사업자 </a:t>
            </a:r>
            <a:r>
              <a:rPr kumimoji="0" lang="en-US" altLang="ko-KR" sz="900" b="0" i="0" u="none" strike="noStrike" kern="0" cap="none" spc="0" normalizeH="0" baseline="0" noProof="0" dirty="0">
                <a:ln>
                  <a:noFill/>
                </a:ln>
                <a:solidFill>
                  <a:srgbClr val="FFFFFF"/>
                </a:solidFill>
                <a:effectLst/>
                <a:uLnTx/>
                <a:uFillTx/>
              </a:rPr>
              <a:t>(2</a:t>
            </a:r>
            <a:r>
              <a:rPr kumimoji="0" lang="ko-KR" altLang="en-US" sz="900" b="0" i="0" u="none" strike="noStrike" kern="0" cap="none" spc="0" normalizeH="0" baseline="0" noProof="0" dirty="0">
                <a:ln>
                  <a:noFill/>
                </a:ln>
                <a:solidFill>
                  <a:srgbClr val="FFFFFF"/>
                </a:solidFill>
                <a:effectLst/>
                <a:uLnTx/>
                <a:uFillTx/>
              </a:rPr>
              <a:t>종 수익자</a:t>
            </a:r>
            <a:r>
              <a:rPr kumimoji="0" lang="en-US" altLang="ko-KR" sz="900" b="0" i="0" u="none" strike="noStrike" kern="0" cap="none" spc="0" normalizeH="0" baseline="0" noProof="0" dirty="0">
                <a:ln>
                  <a:noFill/>
                </a:ln>
                <a:solidFill>
                  <a:srgbClr val="FFFFFF"/>
                </a:solidFill>
                <a:effectLst/>
                <a:uLnTx/>
                <a:uFillTx/>
              </a:rPr>
              <a:t>)</a:t>
            </a:r>
          </a:p>
        </p:txBody>
      </p:sp>
      <p:sp>
        <p:nvSpPr>
          <p:cNvPr id="134" name="직사각형 133">
            <a:extLst>
              <a:ext uri="{FF2B5EF4-FFF2-40B4-BE49-F238E27FC236}">
                <a16:creationId xmlns:a16="http://schemas.microsoft.com/office/drawing/2014/main" id="{A9FA7D2E-F656-41B7-82A5-9C63F4505B67}"/>
              </a:ext>
            </a:extLst>
          </p:cNvPr>
          <p:cNvSpPr/>
          <p:nvPr/>
        </p:nvSpPr>
        <p:spPr bwMode="auto">
          <a:xfrm>
            <a:off x="163178" y="4489580"/>
            <a:ext cx="8820980" cy="2055884"/>
          </a:xfrm>
          <a:prstGeom prst="rect">
            <a:avLst/>
          </a:prstGeom>
          <a:solidFill>
            <a:srgbClr val="E87E00">
              <a:lumMod val="20000"/>
              <a:lumOff val="80000"/>
            </a:srgbClr>
          </a:solidFill>
          <a:ln w="9525">
            <a:noFill/>
            <a:miter lim="800000"/>
            <a:headEnd/>
            <a:tailEnd/>
          </a:ln>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endParaRPr kumimoji="0" lang="ko-KR" altLang="en-US" sz="1200" b="0" i="0" u="none" strike="noStrike" kern="0" cap="none" spc="0" normalizeH="0" baseline="0" noProof="0">
              <a:ln>
                <a:noFill/>
              </a:ln>
              <a:solidFill>
                <a:srgbClr val="000000"/>
              </a:solidFill>
              <a:effectLst/>
              <a:uLnTx/>
              <a:uFillTx/>
            </a:endParaRPr>
          </a:p>
        </p:txBody>
      </p:sp>
      <p:sp>
        <p:nvSpPr>
          <p:cNvPr id="135" name="텍스트 개체 틀 2">
            <a:extLst>
              <a:ext uri="{FF2B5EF4-FFF2-40B4-BE49-F238E27FC236}">
                <a16:creationId xmlns:a16="http://schemas.microsoft.com/office/drawing/2014/main" id="{C4AE4E37-DBA1-4CBA-9EC7-347C66D7F29F}"/>
              </a:ext>
            </a:extLst>
          </p:cNvPr>
          <p:cNvSpPr txBox="1">
            <a:spLocks/>
          </p:cNvSpPr>
          <p:nvPr/>
        </p:nvSpPr>
        <p:spPr>
          <a:xfrm>
            <a:off x="273000" y="505223"/>
            <a:ext cx="8620175" cy="512824"/>
          </a:xfrm>
          <a:prstGeom prst="rect">
            <a:avLst/>
          </a:prstGeom>
        </p:spPr>
        <p:txBody>
          <a:bodyPr wrap="square" lIns="72000" tIns="36000" rIns="72000" bIns="36000">
            <a:spAutoFit/>
          </a:bodyPr>
          <a:lstStyle>
            <a:lvl1pPr marL="0" indent="0" algn="l" defTabSz="914400" rtl="0" eaLnBrk="1" latinLnBrk="0" hangingPunct="1">
              <a:spcBef>
                <a:spcPct val="20000"/>
              </a:spcBef>
              <a:buSzPct val="70000"/>
              <a:buFontTx/>
              <a:buNone/>
              <a:defRPr kumimoji="1" lang="ko-KR" altLang="en-US" sz="1600" b="1" kern="1200" baseline="0">
                <a:solidFill>
                  <a:schemeClr val="tx1"/>
                </a:solidFill>
                <a:latin typeface="Arial" pitchFamily="34" charset="0"/>
                <a:ea typeface="HY헤드라인M" pitchFamily="18" charset="-127"/>
                <a:cs typeface="Arial" pitchFamily="34" charset="0"/>
              </a:defRPr>
            </a:lvl1pPr>
            <a:lvl2pPr marL="742950" indent="-285750" algn="l" defTabSz="914400" rtl="0" eaLnBrk="1" latinLnBrk="1" hangingPunct="1">
              <a:spcBef>
                <a:spcPct val="20000"/>
              </a:spcBef>
              <a:buFont typeface="Arial" pitchFamily="34" charset="0"/>
              <a:buChar char="–"/>
              <a:defRPr kumimoji="1" lang="ko-KR" altLang="en-US" sz="1100" kern="1200" smtClean="0">
                <a:solidFill>
                  <a:schemeClr val="tx1"/>
                </a:solidFill>
                <a:latin typeface="맑은 고딕" pitchFamily="50" charset="-127"/>
                <a:ea typeface="맑은 고딕" pitchFamily="50" charset="-127"/>
                <a:cs typeface="+mn-cs"/>
              </a:defRPr>
            </a:lvl2pPr>
            <a:lvl3pPr marL="1143000" indent="-228600" algn="l" defTabSz="914400" rtl="0" eaLnBrk="1" latinLnBrk="1" hangingPunct="1">
              <a:spcBef>
                <a:spcPct val="20000"/>
              </a:spcBef>
              <a:buFont typeface="Arial" pitchFamily="34" charset="0"/>
              <a:buChar char="•"/>
              <a:defRPr kumimoji="1" lang="ko-KR" altLang="en-US" sz="1000" kern="1200" smtClean="0">
                <a:solidFill>
                  <a:schemeClr val="tx1"/>
                </a:solidFill>
                <a:latin typeface="맑은 고딕" pitchFamily="50" charset="-127"/>
                <a:ea typeface="맑은 고딕" pitchFamily="50" charset="-127"/>
                <a:cs typeface="+mn-cs"/>
              </a:defRPr>
            </a:lvl3pPr>
            <a:lvl4pPr marL="1600200" indent="-228600" algn="l" defTabSz="914400" rtl="0" eaLnBrk="1" latinLnBrk="1" hangingPunct="1">
              <a:spcBef>
                <a:spcPct val="20000"/>
              </a:spcBef>
              <a:buFont typeface="Arial" pitchFamily="34" charset="0"/>
              <a:buChar char="–"/>
              <a:defRPr kumimoji="1" lang="ko-KR" altLang="en-US" sz="900" kern="1200" smtClean="0">
                <a:solidFill>
                  <a:schemeClr val="tx1"/>
                </a:solidFill>
                <a:latin typeface="맑은 고딕" pitchFamily="50" charset="-127"/>
                <a:ea typeface="맑은 고딕" pitchFamily="50" charset="-127"/>
                <a:cs typeface="+mn-cs"/>
              </a:defRPr>
            </a:lvl4pPr>
            <a:lvl5pPr marL="1828800" indent="0" algn="l" defTabSz="914400" rtl="0" eaLnBrk="1" latinLnBrk="1" hangingPunct="1">
              <a:spcBef>
                <a:spcPct val="20000"/>
              </a:spcBef>
              <a:buFont typeface="Arial" pitchFamily="34" charset="0"/>
              <a:buNone/>
              <a:defRPr kumimoji="1" lang="ko-KR" altLang="en-US" sz="1400" kern="1200">
                <a:solidFill>
                  <a:schemeClr val="tx1"/>
                </a:solidFill>
                <a:latin typeface="+mn-lt"/>
                <a:ea typeface="돋움" pitchFamily="50" charset="-127"/>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ko-KR" altLang="en-US" sz="1300" b="0" dirty="0">
                <a:latin typeface="+mn-ea"/>
                <a:ea typeface="+mn-ea"/>
              </a:rPr>
              <a:t>수급사업자가 하도급대금을 </a:t>
            </a:r>
            <a:r>
              <a:rPr lang="ko-KR" altLang="en-US" sz="1300" b="0" dirty="0" err="1">
                <a:latin typeface="+mn-ea"/>
                <a:ea typeface="+mn-ea"/>
              </a:rPr>
              <a:t>금전채권신탁하는</a:t>
            </a:r>
            <a:r>
              <a:rPr lang="ko-KR" altLang="en-US" sz="1300" b="0" dirty="0">
                <a:latin typeface="+mn-ea"/>
                <a:ea typeface="+mn-ea"/>
              </a:rPr>
              <a:t> 경우</a:t>
            </a:r>
            <a:r>
              <a:rPr lang="en-US" altLang="ko-KR" sz="1300" b="0" dirty="0">
                <a:latin typeface="+mn-ea"/>
                <a:ea typeface="+mn-ea"/>
              </a:rPr>
              <a:t>, </a:t>
            </a:r>
            <a:r>
              <a:rPr lang="ko-KR" altLang="en-US" sz="1300" dirty="0">
                <a:latin typeface="+mn-ea"/>
                <a:ea typeface="+mn-ea"/>
              </a:rPr>
              <a:t>채권양도 양수인 보충의 문제를 원천적으로 해소할 수 있고</a:t>
            </a:r>
            <a:r>
              <a:rPr lang="en-US" altLang="ko-KR" sz="1300" b="0" dirty="0">
                <a:latin typeface="+mn-ea"/>
                <a:ea typeface="+mn-ea"/>
              </a:rPr>
              <a:t>, </a:t>
            </a:r>
          </a:p>
          <a:p>
            <a:r>
              <a:rPr lang="ko-KR" altLang="en-US" sz="1300" b="0" dirty="0">
                <a:latin typeface="+mn-ea"/>
                <a:ea typeface="+mn-ea"/>
              </a:rPr>
              <a:t>수급사업자의 </a:t>
            </a:r>
            <a:r>
              <a:rPr lang="ko-KR" altLang="en-US" sz="1300" b="0" dirty="0" err="1">
                <a:latin typeface="+mn-ea"/>
                <a:ea typeface="+mn-ea"/>
              </a:rPr>
              <a:t>부도∙부실</a:t>
            </a:r>
            <a:r>
              <a:rPr lang="en-US" altLang="ko-KR" sz="1300" b="0" dirty="0">
                <a:latin typeface="+mn-ea"/>
                <a:ea typeface="+mn-ea"/>
              </a:rPr>
              <a:t>, </a:t>
            </a:r>
            <a:r>
              <a:rPr lang="ko-KR" altLang="en-US" sz="1300" b="0" dirty="0">
                <a:latin typeface="+mn-ea"/>
                <a:ea typeface="+mn-ea"/>
              </a:rPr>
              <a:t>회생</a:t>
            </a:r>
            <a:r>
              <a:rPr lang="en-US" altLang="ko-KR" sz="1300" b="0" dirty="0">
                <a:latin typeface="+mn-ea"/>
                <a:ea typeface="+mn-ea"/>
              </a:rPr>
              <a:t>, </a:t>
            </a:r>
            <a:r>
              <a:rPr lang="ko-KR" altLang="en-US" sz="1300" b="0" dirty="0">
                <a:latin typeface="+mn-ea"/>
                <a:ea typeface="+mn-ea"/>
              </a:rPr>
              <a:t>파산</a:t>
            </a:r>
            <a:r>
              <a:rPr lang="en-US" altLang="ko-KR" sz="1300" b="0" dirty="0">
                <a:latin typeface="+mn-ea"/>
                <a:ea typeface="+mn-ea"/>
              </a:rPr>
              <a:t>, </a:t>
            </a:r>
            <a:r>
              <a:rPr lang="ko-KR" altLang="en-US" sz="1300" b="0" dirty="0">
                <a:latin typeface="+mn-ea"/>
                <a:ea typeface="+mn-ea"/>
              </a:rPr>
              <a:t>가압류 등에도 불구하고 </a:t>
            </a:r>
            <a:r>
              <a:rPr lang="ko-KR" altLang="en-US" sz="1300" dirty="0">
                <a:latin typeface="+mn-ea"/>
                <a:ea typeface="+mn-ea"/>
              </a:rPr>
              <a:t>하도급대금을 노무자나 </a:t>
            </a:r>
            <a:r>
              <a:rPr lang="ko-KR" altLang="en-US" sz="1300" dirty="0" err="1">
                <a:latin typeface="+mn-ea"/>
                <a:ea typeface="+mn-ea"/>
              </a:rPr>
              <a:t>자재∙장비업체에게</a:t>
            </a:r>
            <a:r>
              <a:rPr lang="ko-KR" altLang="en-US" sz="1300" dirty="0">
                <a:latin typeface="+mn-ea"/>
                <a:ea typeface="+mn-ea"/>
              </a:rPr>
              <a:t> 직접지급</a:t>
            </a:r>
            <a:endParaRPr lang="ko-KR" altLang="en-US" sz="1300" b="0" dirty="0">
              <a:latin typeface="+mn-ea"/>
              <a:ea typeface="+mn-ea"/>
            </a:endParaRPr>
          </a:p>
        </p:txBody>
      </p:sp>
      <p:cxnSp>
        <p:nvCxnSpPr>
          <p:cNvPr id="136" name="직선 연결선 135">
            <a:extLst>
              <a:ext uri="{FF2B5EF4-FFF2-40B4-BE49-F238E27FC236}">
                <a16:creationId xmlns:a16="http://schemas.microsoft.com/office/drawing/2014/main" id="{026AA42E-A383-4447-983D-D94B44B61FBE}"/>
              </a:ext>
            </a:extLst>
          </p:cNvPr>
          <p:cNvCxnSpPr/>
          <p:nvPr/>
        </p:nvCxnSpPr>
        <p:spPr>
          <a:xfrm>
            <a:off x="4627674" y="1700808"/>
            <a:ext cx="36004" cy="4357560"/>
          </a:xfrm>
          <a:prstGeom prst="line">
            <a:avLst/>
          </a:prstGeom>
          <a:noFill/>
          <a:ln w="3175" cap="flat" cmpd="sng" algn="ctr">
            <a:solidFill>
              <a:srgbClr val="FFFFFF">
                <a:lumMod val="50000"/>
              </a:srgbClr>
            </a:solidFill>
            <a:prstDash val="sysDash"/>
          </a:ln>
          <a:effectLst/>
        </p:spPr>
      </p:cxnSp>
      <p:sp>
        <p:nvSpPr>
          <p:cNvPr id="137" name="TextBox 136">
            <a:extLst>
              <a:ext uri="{FF2B5EF4-FFF2-40B4-BE49-F238E27FC236}">
                <a16:creationId xmlns:a16="http://schemas.microsoft.com/office/drawing/2014/main" id="{E135D48F-9C1E-4885-BF09-36B14FD589CE}"/>
              </a:ext>
            </a:extLst>
          </p:cNvPr>
          <p:cNvSpPr txBox="1"/>
          <p:nvPr/>
        </p:nvSpPr>
        <p:spPr>
          <a:xfrm>
            <a:off x="2287414" y="4962364"/>
            <a:ext cx="2299275" cy="1156911"/>
          </a:xfrm>
          <a:prstGeom prst="rect">
            <a:avLst/>
          </a:prstGeom>
        </p:spPr>
        <p:txBody>
          <a:bodyPr wrap="none" lIns="36000" tIns="36000" rIns="36000" bIns="36000" rtlCol="0">
            <a:spAutoFit/>
          </a:bodyPr>
          <a:lstStyle/>
          <a:p>
            <a:pPr marL="171450" marR="0" lvl="0" indent="-171450" defTabSz="91440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ko-KR" altLang="en-US" sz="1000" b="1" i="0" u="sng" strike="noStrike" kern="0" cap="none" spc="0" normalizeH="0" baseline="0" noProof="0" dirty="0">
                <a:ln>
                  <a:noFill/>
                </a:ln>
                <a:solidFill>
                  <a:srgbClr val="000000"/>
                </a:solidFill>
                <a:effectLst/>
                <a:uLnTx/>
                <a:uFillTx/>
              </a:rPr>
              <a:t>가압류 이후 양수인 보충 직불 불가</a:t>
            </a:r>
            <a:endParaRPr kumimoji="0" lang="en-US" altLang="ko-KR" sz="1000" b="1" i="0" u="sng" strike="noStrike" kern="0" cap="none" spc="0" normalizeH="0" baseline="0" noProof="0" dirty="0">
              <a:ln>
                <a:noFill/>
              </a:ln>
              <a:solidFill>
                <a:srgbClr val="000000"/>
              </a:solidFill>
              <a:effectLst/>
              <a:uLnTx/>
              <a:uFillTx/>
            </a:endParaRPr>
          </a:p>
          <a:p>
            <a:pPr marL="171450" marR="0" lvl="0" indent="-171450" defTabSz="914400" eaLnBrk="1" fontAlgn="auto" latinLnBrk="0" hangingPunct="1">
              <a:lnSpc>
                <a:spcPct val="150000"/>
              </a:lnSpc>
              <a:spcBef>
                <a:spcPts val="0"/>
              </a:spcBef>
              <a:spcAft>
                <a:spcPts val="0"/>
              </a:spcAft>
              <a:buClrTx/>
              <a:buSzTx/>
              <a:buFont typeface="Wingdings" panose="05000000000000000000" pitchFamily="2" charset="2"/>
              <a:buChar char="ü"/>
              <a:tabLst/>
              <a:defRPr/>
            </a:pPr>
            <a:r>
              <a:rPr lang="ko-KR" altLang="en-US" sz="1000" b="1" u="sng" kern="0" dirty="0">
                <a:solidFill>
                  <a:srgbClr val="000000"/>
                </a:solidFill>
              </a:rPr>
              <a:t>현장의 양수인 보충 업무 가중</a:t>
            </a:r>
            <a:endParaRPr kumimoji="0" lang="en-US" altLang="ko-KR" sz="1000" b="1" i="0" u="sng" strike="noStrike" kern="0" cap="none" spc="0" normalizeH="0" baseline="0" noProof="0" dirty="0">
              <a:ln>
                <a:noFill/>
              </a:ln>
              <a:solidFill>
                <a:srgbClr val="000000"/>
              </a:solidFill>
              <a:effectLst/>
              <a:uLnTx/>
              <a:uFillTx/>
            </a:endParaRPr>
          </a:p>
          <a:p>
            <a:pPr marL="171450" marR="0" lvl="0" indent="-171450" defTabSz="91440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ko-KR" altLang="en-US" sz="1000" b="1" i="0" u="sng" strike="noStrike" kern="0" cap="none" spc="0" normalizeH="0" baseline="0" noProof="0" dirty="0">
                <a:ln>
                  <a:noFill/>
                </a:ln>
                <a:solidFill>
                  <a:srgbClr val="000000"/>
                </a:solidFill>
                <a:effectLst/>
                <a:uLnTx/>
                <a:uFillTx/>
              </a:rPr>
              <a:t>가압류</a:t>
            </a:r>
            <a:r>
              <a:rPr kumimoji="0" lang="en-US" altLang="ko-KR" sz="1000" b="1" i="0" u="sng" strike="noStrike" kern="0" cap="none" spc="0" normalizeH="0" baseline="0" noProof="0" dirty="0">
                <a:ln>
                  <a:noFill/>
                </a:ln>
                <a:solidFill>
                  <a:srgbClr val="000000"/>
                </a:solidFill>
                <a:effectLst/>
                <a:uLnTx/>
                <a:uFillTx/>
              </a:rPr>
              <a:t>, </a:t>
            </a:r>
            <a:r>
              <a:rPr kumimoji="0" lang="ko-KR" altLang="en-US" sz="1000" b="1" i="0" u="sng" strike="noStrike" kern="0" cap="none" spc="0" normalizeH="0" baseline="0" noProof="0" dirty="0">
                <a:ln>
                  <a:noFill/>
                </a:ln>
                <a:solidFill>
                  <a:srgbClr val="000000"/>
                </a:solidFill>
                <a:effectLst/>
                <a:uLnTx/>
                <a:uFillTx/>
              </a:rPr>
              <a:t>회생 등 사유로 </a:t>
            </a:r>
            <a:r>
              <a:rPr kumimoji="0" lang="ko-KR" altLang="en-US" sz="1000" b="1" i="0" u="sng" strike="noStrike" kern="0" cap="none" spc="0" normalizeH="0" baseline="0" noProof="0" dirty="0" err="1">
                <a:ln>
                  <a:noFill/>
                </a:ln>
                <a:solidFill>
                  <a:srgbClr val="000000"/>
                </a:solidFill>
                <a:effectLst/>
                <a:uLnTx/>
                <a:uFillTx/>
              </a:rPr>
              <a:t>계약해지시</a:t>
            </a:r>
            <a:r>
              <a:rPr kumimoji="0" lang="ko-KR" altLang="en-US" sz="1000" b="1" i="0" u="sng" strike="noStrike" kern="0" cap="none" spc="0" normalizeH="0" baseline="0" noProof="0" dirty="0">
                <a:ln>
                  <a:noFill/>
                </a:ln>
                <a:solidFill>
                  <a:srgbClr val="000000"/>
                </a:solidFill>
                <a:effectLst/>
                <a:uLnTx/>
                <a:uFillTx/>
              </a:rPr>
              <a:t> </a:t>
            </a:r>
            <a:endParaRPr kumimoji="0" lang="en-US" altLang="ko-KR" sz="1000" b="1" i="0" u="sng" strike="noStrike" kern="0" cap="none" spc="0" normalizeH="0" baseline="0" noProof="0" dirty="0">
              <a:ln>
                <a:noFill/>
              </a:ln>
              <a:solidFill>
                <a:srgbClr val="000000"/>
              </a:solidFill>
              <a:effectLst/>
              <a:uLnTx/>
              <a:uFillTx/>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en-US" altLang="ko-KR" sz="1000" b="0" i="0" u="none" strike="noStrike" kern="0" cap="none" spc="0" normalizeH="0" baseline="0" noProof="0" dirty="0">
                <a:ln>
                  <a:noFill/>
                </a:ln>
                <a:solidFill>
                  <a:srgbClr val="000000"/>
                </a:solidFill>
                <a:effectLst/>
                <a:uLnTx/>
                <a:uFillTx/>
              </a:rPr>
              <a:t>    </a:t>
            </a:r>
            <a:r>
              <a:rPr kumimoji="0" lang="ko-KR" altLang="en-US" sz="1000" b="1" i="0" u="sng" strike="noStrike" kern="0" cap="none" spc="0" normalizeH="0" baseline="0" noProof="0" dirty="0">
                <a:ln>
                  <a:noFill/>
                </a:ln>
                <a:solidFill>
                  <a:srgbClr val="000000"/>
                </a:solidFill>
                <a:effectLst/>
                <a:uLnTx/>
                <a:uFillTx/>
              </a:rPr>
              <a:t>부당위탁취소 위반 가능성</a:t>
            </a:r>
            <a:br>
              <a:rPr kumimoji="0" lang="en-US" altLang="ko-KR" sz="1000" b="1" i="0" u="sng" strike="noStrike" kern="0" cap="none" spc="0" normalizeH="0" baseline="0" noProof="0" dirty="0">
                <a:ln>
                  <a:noFill/>
                </a:ln>
                <a:solidFill>
                  <a:srgbClr val="000000"/>
                </a:solidFill>
                <a:effectLst/>
                <a:uLnTx/>
                <a:uFillTx/>
              </a:rPr>
            </a:br>
            <a:r>
              <a:rPr kumimoji="0" lang="en-US" altLang="ko-KR" sz="800" b="0" i="0" u="none" strike="noStrike" kern="0" cap="none" spc="0" normalizeH="0" baseline="0" noProof="0" dirty="0">
                <a:ln>
                  <a:noFill/>
                </a:ln>
                <a:solidFill>
                  <a:srgbClr val="000000"/>
                </a:solidFill>
                <a:effectLst/>
                <a:uLnTx/>
                <a:uFillTx/>
              </a:rPr>
              <a:t>    (</a:t>
            </a:r>
            <a:r>
              <a:rPr kumimoji="0" lang="ko-KR" altLang="en-US" sz="800" b="0" i="0" u="none" strike="noStrike" kern="0" cap="none" spc="0" normalizeH="0" baseline="0" noProof="0" dirty="0">
                <a:ln>
                  <a:noFill/>
                </a:ln>
                <a:solidFill>
                  <a:srgbClr val="000000"/>
                </a:solidFill>
                <a:effectLst/>
                <a:uLnTx/>
                <a:uFillTx/>
              </a:rPr>
              <a:t>회생 등 사유만으로 계약해지 불가</a:t>
            </a:r>
            <a:r>
              <a:rPr kumimoji="0" lang="en-US" altLang="ko-KR" sz="800" b="0" i="0" u="none" strike="noStrike" kern="0" cap="none" spc="0" normalizeH="0" baseline="0" noProof="0" dirty="0">
                <a:ln>
                  <a:noFill/>
                </a:ln>
                <a:solidFill>
                  <a:srgbClr val="000000"/>
                </a:solidFill>
                <a:effectLst/>
                <a:uLnTx/>
                <a:uFillTx/>
              </a:rPr>
              <a:t>)</a:t>
            </a:r>
            <a:endParaRPr kumimoji="0" lang="en-US" altLang="ko-KR" sz="1000" b="0" i="0" u="none" strike="noStrike" kern="0" cap="none" spc="0" normalizeH="0" baseline="0" noProof="0" dirty="0">
              <a:ln>
                <a:noFill/>
              </a:ln>
              <a:solidFill>
                <a:srgbClr val="000000"/>
              </a:solidFill>
              <a:effectLst/>
              <a:uLnTx/>
              <a:uFillTx/>
            </a:endParaRPr>
          </a:p>
        </p:txBody>
      </p:sp>
      <p:grpSp>
        <p:nvGrpSpPr>
          <p:cNvPr id="138" name="그룹 137">
            <a:extLst>
              <a:ext uri="{FF2B5EF4-FFF2-40B4-BE49-F238E27FC236}">
                <a16:creationId xmlns:a16="http://schemas.microsoft.com/office/drawing/2014/main" id="{8F44D4A4-CC81-4724-AE6F-55171B28DB4F}"/>
              </a:ext>
            </a:extLst>
          </p:cNvPr>
          <p:cNvGrpSpPr/>
          <p:nvPr/>
        </p:nvGrpSpPr>
        <p:grpSpPr>
          <a:xfrm>
            <a:off x="415206" y="1088740"/>
            <a:ext cx="3989015" cy="363200"/>
            <a:chOff x="1057502" y="591062"/>
            <a:chExt cx="2592288" cy="363200"/>
          </a:xfrm>
        </p:grpSpPr>
        <p:sp>
          <p:nvSpPr>
            <p:cNvPr id="139" name="직사각형 138">
              <a:extLst>
                <a:ext uri="{FF2B5EF4-FFF2-40B4-BE49-F238E27FC236}">
                  <a16:creationId xmlns:a16="http://schemas.microsoft.com/office/drawing/2014/main" id="{ACBFDB59-91E2-4DAE-A101-2040F79DDAD1}"/>
                </a:ext>
              </a:extLst>
            </p:cNvPr>
            <p:cNvSpPr/>
            <p:nvPr/>
          </p:nvSpPr>
          <p:spPr bwMode="auto">
            <a:xfrm>
              <a:off x="1057502" y="908543"/>
              <a:ext cx="2592288" cy="45719"/>
            </a:xfrm>
            <a:prstGeom prst="rect">
              <a:avLst/>
            </a:prstGeom>
            <a:solidFill>
              <a:srgbClr val="1B2E5A">
                <a:lumMod val="20000"/>
                <a:lumOff val="80000"/>
              </a:srgbClr>
            </a:solidFill>
            <a:ln w="9525">
              <a:noFill/>
              <a:miter lim="800000"/>
              <a:headEnd/>
              <a:tailEnd/>
            </a:ln>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endParaRPr kumimoji="0" lang="ko-KR" altLang="en-US" sz="1800" b="0" i="0" u="none" strike="noStrike" kern="0" cap="none" spc="0" normalizeH="0" baseline="0" noProof="0">
                <a:ln>
                  <a:noFill/>
                </a:ln>
                <a:solidFill>
                  <a:srgbClr val="000000"/>
                </a:solidFill>
                <a:effectLst/>
                <a:uLnTx/>
                <a:uFillTx/>
              </a:endParaRPr>
            </a:p>
          </p:txBody>
        </p:sp>
        <p:sp>
          <p:nvSpPr>
            <p:cNvPr id="140" name="TextBox 139">
              <a:extLst>
                <a:ext uri="{FF2B5EF4-FFF2-40B4-BE49-F238E27FC236}">
                  <a16:creationId xmlns:a16="http://schemas.microsoft.com/office/drawing/2014/main" id="{3BFA03F3-143C-485B-8214-4A87F23603AB}"/>
                </a:ext>
              </a:extLst>
            </p:cNvPr>
            <p:cNvSpPr txBox="1"/>
            <p:nvPr/>
          </p:nvSpPr>
          <p:spPr>
            <a:xfrm>
              <a:off x="1057502" y="591062"/>
              <a:ext cx="2592287" cy="288147"/>
            </a:xfrm>
            <a:prstGeom prst="rect">
              <a:avLst/>
            </a:prstGeom>
          </p:spPr>
          <p:txBody>
            <a:bodyPr wrap="squar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ko-KR" altLang="en-US" sz="1400" b="1" i="0" u="none" strike="noStrike" kern="0" cap="none" spc="0" normalizeH="0" baseline="0" noProof="0" dirty="0">
                  <a:ln>
                    <a:noFill/>
                  </a:ln>
                  <a:solidFill>
                    <a:srgbClr val="000000"/>
                  </a:solidFill>
                  <a:effectLst/>
                  <a:uLnTx/>
                  <a:uFillTx/>
                </a:rPr>
                <a:t>채권양도계약 </a:t>
              </a:r>
              <a:r>
                <a:rPr kumimoji="0" lang="ko-KR" altLang="en-US" sz="1400" b="1" i="0" u="none" strike="noStrike" kern="0" cap="none" spc="0" normalizeH="0" baseline="0" noProof="0" dirty="0" err="1">
                  <a:ln>
                    <a:noFill/>
                  </a:ln>
                  <a:solidFill>
                    <a:srgbClr val="000000"/>
                  </a:solidFill>
                  <a:effectLst/>
                  <a:uLnTx/>
                  <a:uFillTx/>
                </a:rPr>
                <a:t>체결시</a:t>
              </a:r>
              <a:r>
                <a:rPr kumimoji="0" lang="ko-KR" altLang="en-US" sz="1400" b="1" i="0" u="none" strike="noStrike" kern="0" cap="none" spc="0" normalizeH="0" baseline="0" noProof="0" dirty="0">
                  <a:ln>
                    <a:noFill/>
                  </a:ln>
                  <a:solidFill>
                    <a:srgbClr val="000000"/>
                  </a:solidFill>
                  <a:effectLst/>
                  <a:uLnTx/>
                  <a:uFillTx/>
                </a:rPr>
                <a:t> </a:t>
              </a:r>
              <a:r>
                <a:rPr kumimoji="0" lang="en-US" altLang="ko-KR" sz="1200" b="0" i="0" u="none" strike="noStrike" kern="0" cap="none" spc="0" normalizeH="0" baseline="0" noProof="0" dirty="0">
                  <a:ln>
                    <a:noFill/>
                  </a:ln>
                  <a:solidFill>
                    <a:srgbClr val="000000"/>
                  </a:solidFill>
                  <a:effectLst/>
                  <a:uLnTx/>
                  <a:uFillTx/>
                </a:rPr>
                <a:t>(</a:t>
              </a:r>
              <a:r>
                <a:rPr kumimoji="0" lang="ko-KR" altLang="en-US" sz="1200" b="0" i="0" u="none" strike="noStrike" kern="0" cap="none" spc="0" normalizeH="0" baseline="0" noProof="0" dirty="0">
                  <a:ln>
                    <a:noFill/>
                  </a:ln>
                  <a:solidFill>
                    <a:srgbClr val="000000"/>
                  </a:solidFill>
                  <a:effectLst/>
                  <a:uLnTx/>
                  <a:uFillTx/>
                </a:rPr>
                <a:t>가압류 이후 양수인 </a:t>
              </a:r>
              <a:r>
                <a:rPr kumimoji="0" lang="ko-KR" altLang="en-US" sz="1200" b="0" i="0" u="none" strike="noStrike" kern="0" cap="none" spc="0" normalizeH="0" baseline="0" noProof="0" dirty="0" err="1">
                  <a:ln>
                    <a:noFill/>
                  </a:ln>
                  <a:solidFill>
                    <a:srgbClr val="000000"/>
                  </a:solidFill>
                  <a:effectLst/>
                  <a:uLnTx/>
                  <a:uFillTx/>
                </a:rPr>
                <a:t>보충시</a:t>
              </a:r>
              <a:r>
                <a:rPr kumimoji="0" lang="en-US" altLang="ko-KR" sz="1200" b="0" i="0" u="none" strike="noStrike" kern="0" cap="none" spc="0" normalizeH="0" baseline="0" noProof="0" dirty="0">
                  <a:ln>
                    <a:noFill/>
                  </a:ln>
                  <a:solidFill>
                    <a:srgbClr val="000000"/>
                  </a:solidFill>
                  <a:effectLst/>
                  <a:uLnTx/>
                  <a:uFillTx/>
                </a:rPr>
                <a:t>)</a:t>
              </a:r>
              <a:endParaRPr kumimoji="0" lang="ko-KR" altLang="en-US" sz="1100" b="0" i="0" u="none" strike="noStrike" kern="0" cap="none" spc="0" normalizeH="0" baseline="0" noProof="0" dirty="0">
                <a:ln>
                  <a:noFill/>
                </a:ln>
                <a:solidFill>
                  <a:srgbClr val="000000"/>
                </a:solidFill>
                <a:effectLst/>
                <a:uLnTx/>
                <a:uFillTx/>
              </a:endParaRPr>
            </a:p>
          </p:txBody>
        </p:sp>
      </p:grpSp>
      <p:grpSp>
        <p:nvGrpSpPr>
          <p:cNvPr id="141" name="그룹 140">
            <a:extLst>
              <a:ext uri="{FF2B5EF4-FFF2-40B4-BE49-F238E27FC236}">
                <a16:creationId xmlns:a16="http://schemas.microsoft.com/office/drawing/2014/main" id="{2000C811-CC3B-47DB-B107-2DC363A57695}"/>
              </a:ext>
            </a:extLst>
          </p:cNvPr>
          <p:cNvGrpSpPr/>
          <p:nvPr/>
        </p:nvGrpSpPr>
        <p:grpSpPr>
          <a:xfrm>
            <a:off x="4833597" y="1088740"/>
            <a:ext cx="3989017" cy="363200"/>
            <a:chOff x="1034862" y="591062"/>
            <a:chExt cx="2592289" cy="363200"/>
          </a:xfrm>
        </p:grpSpPr>
        <p:sp>
          <p:nvSpPr>
            <p:cNvPr id="142" name="직사각형 141">
              <a:extLst>
                <a:ext uri="{FF2B5EF4-FFF2-40B4-BE49-F238E27FC236}">
                  <a16:creationId xmlns:a16="http://schemas.microsoft.com/office/drawing/2014/main" id="{C351763C-A298-4121-BDF6-DE180906C02F}"/>
                </a:ext>
              </a:extLst>
            </p:cNvPr>
            <p:cNvSpPr/>
            <p:nvPr/>
          </p:nvSpPr>
          <p:spPr bwMode="auto">
            <a:xfrm>
              <a:off x="1034863" y="908543"/>
              <a:ext cx="2592288" cy="45719"/>
            </a:xfrm>
            <a:prstGeom prst="rect">
              <a:avLst/>
            </a:prstGeom>
            <a:solidFill>
              <a:srgbClr val="1B2E5A">
                <a:lumMod val="20000"/>
                <a:lumOff val="80000"/>
              </a:srgbClr>
            </a:solidFill>
            <a:ln w="9525">
              <a:noFill/>
              <a:miter lim="800000"/>
              <a:headEnd/>
              <a:tailEnd/>
            </a:ln>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endParaRPr kumimoji="0" lang="ko-KR" altLang="en-US" sz="1800" b="0" i="0" u="none" strike="noStrike" kern="0" cap="none" spc="0" normalizeH="0" baseline="0" noProof="0">
                <a:ln>
                  <a:noFill/>
                </a:ln>
                <a:solidFill>
                  <a:srgbClr val="000000"/>
                </a:solidFill>
                <a:effectLst/>
                <a:uLnTx/>
                <a:uFillTx/>
              </a:endParaRPr>
            </a:p>
          </p:txBody>
        </p:sp>
        <p:sp>
          <p:nvSpPr>
            <p:cNvPr id="143" name="TextBox 142">
              <a:extLst>
                <a:ext uri="{FF2B5EF4-FFF2-40B4-BE49-F238E27FC236}">
                  <a16:creationId xmlns:a16="http://schemas.microsoft.com/office/drawing/2014/main" id="{27171A53-0011-43D4-B3CA-C362F767F744}"/>
                </a:ext>
              </a:extLst>
            </p:cNvPr>
            <p:cNvSpPr txBox="1"/>
            <p:nvPr/>
          </p:nvSpPr>
          <p:spPr>
            <a:xfrm>
              <a:off x="1034862" y="591062"/>
              <a:ext cx="2592287" cy="288147"/>
            </a:xfrm>
            <a:prstGeom prst="rect">
              <a:avLst/>
            </a:prstGeom>
          </p:spPr>
          <p:txBody>
            <a:bodyPr wrap="squar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ko-KR" altLang="en-US" sz="1400" b="1" i="0" u="none" strike="noStrike" kern="0" cap="none" spc="0" normalizeH="0" baseline="0" noProof="0" dirty="0">
                  <a:ln>
                    <a:noFill/>
                  </a:ln>
                  <a:solidFill>
                    <a:srgbClr val="000000"/>
                  </a:solidFill>
                  <a:effectLst/>
                  <a:uLnTx/>
                  <a:uFillTx/>
                </a:rPr>
                <a:t>신탁계약 </a:t>
              </a:r>
              <a:r>
                <a:rPr kumimoji="0" lang="ko-KR" altLang="en-US" sz="1400" b="1" i="0" u="none" strike="noStrike" kern="0" cap="none" spc="0" normalizeH="0" baseline="0" noProof="0" dirty="0" err="1">
                  <a:ln>
                    <a:noFill/>
                  </a:ln>
                  <a:solidFill>
                    <a:srgbClr val="000000"/>
                  </a:solidFill>
                  <a:effectLst/>
                  <a:uLnTx/>
                  <a:uFillTx/>
                </a:rPr>
                <a:t>체결시</a:t>
              </a:r>
              <a:endParaRPr kumimoji="0" lang="ko-KR" altLang="en-US" sz="1400" b="1" i="0" u="none" strike="noStrike" kern="0" cap="none" spc="0" normalizeH="0" baseline="0" noProof="0" dirty="0">
                <a:ln>
                  <a:noFill/>
                </a:ln>
                <a:solidFill>
                  <a:srgbClr val="000000"/>
                </a:solidFill>
                <a:effectLst/>
                <a:uLnTx/>
                <a:uFillTx/>
              </a:endParaRPr>
            </a:p>
          </p:txBody>
        </p:sp>
      </p:grpSp>
      <p:sp>
        <p:nvSpPr>
          <p:cNvPr id="144" name="모서리가 둥근 직사각형 61">
            <a:extLst>
              <a:ext uri="{FF2B5EF4-FFF2-40B4-BE49-F238E27FC236}">
                <a16:creationId xmlns:a16="http://schemas.microsoft.com/office/drawing/2014/main" id="{64FCED13-C701-4B11-9835-F6953B3A5639}"/>
              </a:ext>
            </a:extLst>
          </p:cNvPr>
          <p:cNvSpPr/>
          <p:nvPr/>
        </p:nvSpPr>
        <p:spPr bwMode="auto">
          <a:xfrm>
            <a:off x="4843698" y="2469567"/>
            <a:ext cx="713737" cy="396000"/>
          </a:xfrm>
          <a:prstGeom prst="roundRect">
            <a:avLst/>
          </a:prstGeom>
          <a:gradFill rotWithShape="1">
            <a:gsLst>
              <a:gs pos="0">
                <a:srgbClr val="A1A1A1">
                  <a:tint val="50000"/>
                  <a:satMod val="300000"/>
                </a:srgbClr>
              </a:gs>
              <a:gs pos="35000">
                <a:srgbClr val="A1A1A1">
                  <a:tint val="37000"/>
                  <a:satMod val="300000"/>
                </a:srgbClr>
              </a:gs>
              <a:gs pos="100000">
                <a:srgbClr val="A1A1A1">
                  <a:tint val="15000"/>
                  <a:satMod val="350000"/>
                </a:srgbClr>
              </a:gs>
            </a:gsLst>
            <a:lin ang="16200000" scaled="1"/>
          </a:gra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US" altLang="ko-KR" sz="900" b="0" i="0" u="none" strike="noStrike" kern="0" cap="none" spc="-100" normalizeH="0" baseline="0" noProof="0" dirty="0">
                <a:ln>
                  <a:noFill/>
                </a:ln>
                <a:solidFill>
                  <a:srgbClr val="000000"/>
                </a:solidFill>
                <a:effectLst/>
                <a:uLnTx/>
                <a:uFillTx/>
                <a:latin typeface="맑은 고딕"/>
                <a:ea typeface="맑은 고딕" panose="020B0503020000020004" pitchFamily="50" charset="-127"/>
                <a:cs typeface="+mn-cs"/>
              </a:rPr>
              <a:t>(</a:t>
            </a:r>
            <a:r>
              <a:rPr lang="ko-KR" altLang="en-US" sz="900" kern="0" spc="-100" dirty="0">
                <a:solidFill>
                  <a:srgbClr val="000000"/>
                </a:solidFill>
                <a:latin typeface="맑은 고딕"/>
                <a:ea typeface="맑은 고딕" panose="020B0503020000020004" pitchFamily="50" charset="-127"/>
              </a:rPr>
              <a:t>수급사업자</a:t>
            </a:r>
            <a:r>
              <a:rPr kumimoji="0" lang="en-US" altLang="ko-KR" sz="900" b="0" i="0" u="none" strike="noStrike" kern="0" cap="none" spc="-100" normalizeH="0" baseline="0" noProof="0" dirty="0">
                <a:ln>
                  <a:noFill/>
                </a:ln>
                <a:solidFill>
                  <a:srgbClr val="000000"/>
                </a:solidFill>
                <a:effectLst/>
                <a:uLnTx/>
                <a:uFillTx/>
                <a:latin typeface="맑은 고딕"/>
                <a:ea typeface="맑은 고딕" panose="020B0503020000020004" pitchFamily="50" charset="-127"/>
                <a:cs typeface="+mn-cs"/>
              </a:rPr>
              <a:t>) </a:t>
            </a:r>
            <a:r>
              <a:rPr kumimoji="0" lang="ko-KR" altLang="en-US" sz="1100" b="1" i="0" u="none" strike="noStrike" kern="0" cap="none" spc="-100" normalizeH="0" baseline="0" noProof="0" dirty="0">
                <a:ln>
                  <a:noFill/>
                </a:ln>
                <a:solidFill>
                  <a:srgbClr val="000000"/>
                </a:solidFill>
                <a:effectLst/>
                <a:uLnTx/>
                <a:uFillTx/>
                <a:latin typeface="맑은 고딕"/>
                <a:ea typeface="맑은 고딕" panose="020B0503020000020004" pitchFamily="50" charset="-127"/>
                <a:cs typeface="+mn-cs"/>
              </a:rPr>
              <a:t>채권자</a:t>
            </a:r>
          </a:p>
        </p:txBody>
      </p:sp>
      <p:cxnSp>
        <p:nvCxnSpPr>
          <p:cNvPr id="145" name="직선 화살표 연결선 144">
            <a:extLst>
              <a:ext uri="{FF2B5EF4-FFF2-40B4-BE49-F238E27FC236}">
                <a16:creationId xmlns:a16="http://schemas.microsoft.com/office/drawing/2014/main" id="{C7A57A24-7894-4119-97AA-C0114C6139D7}"/>
              </a:ext>
            </a:extLst>
          </p:cNvPr>
          <p:cNvCxnSpPr/>
          <p:nvPr/>
        </p:nvCxnSpPr>
        <p:spPr>
          <a:xfrm>
            <a:off x="5557436" y="2678178"/>
            <a:ext cx="1224136" cy="0"/>
          </a:xfrm>
          <a:prstGeom prst="straightConnector1">
            <a:avLst/>
          </a:prstGeom>
          <a:noFill/>
          <a:ln w="12700" cap="flat" cmpd="sng" algn="ctr">
            <a:solidFill>
              <a:srgbClr val="000000"/>
            </a:solidFill>
            <a:prstDash val="solid"/>
            <a:headEnd type="none"/>
            <a:tailEnd type="triangle"/>
          </a:ln>
          <a:effectLst/>
        </p:spPr>
      </p:cxnSp>
      <p:sp>
        <p:nvSpPr>
          <p:cNvPr id="146" name="TextBox 145">
            <a:extLst>
              <a:ext uri="{FF2B5EF4-FFF2-40B4-BE49-F238E27FC236}">
                <a16:creationId xmlns:a16="http://schemas.microsoft.com/office/drawing/2014/main" id="{F5FEB347-7B14-4202-BD60-9B551B16FB03}"/>
              </a:ext>
            </a:extLst>
          </p:cNvPr>
          <p:cNvSpPr txBox="1"/>
          <p:nvPr/>
        </p:nvSpPr>
        <p:spPr>
          <a:xfrm>
            <a:off x="5707794" y="2582748"/>
            <a:ext cx="888064" cy="174851"/>
          </a:xfrm>
          <a:prstGeom prst="rect">
            <a:avLst/>
          </a:prstGeom>
          <a:solidFill>
            <a:srgbClr val="FFFFFF"/>
          </a:solidFill>
        </p:spPr>
        <p:txBody>
          <a:bodyPr wrap="none" lIns="0" tIns="18000" rIns="0" bIns="18000" rtlCol="0">
            <a:spAutoFit/>
          </a:bodyPr>
          <a:lstStyle>
            <a:defPPr>
              <a:defRPr lang="ko-KR"/>
            </a:defPPr>
            <a:lvl1pPr latinLnBrk="0">
              <a:defRPr sz="900" b="0">
                <a:latin typeface="맑은 고딕"/>
                <a:ea typeface="맑은 고딕"/>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ko-KR" altLang="en-US" sz="900" b="1" i="0" u="none" strike="noStrike" kern="0" cap="none" spc="0" normalizeH="0" baseline="0" noProof="0" dirty="0">
                <a:ln>
                  <a:noFill/>
                </a:ln>
                <a:solidFill>
                  <a:srgbClr val="000000"/>
                </a:solidFill>
                <a:effectLst/>
                <a:uLnTx/>
                <a:uFillTx/>
                <a:latin typeface="맑은 고딕"/>
                <a:ea typeface="맑은 고딕"/>
              </a:rPr>
              <a:t>②</a:t>
            </a:r>
            <a:r>
              <a:rPr kumimoji="0" lang="en-US" altLang="ko-KR" sz="900" b="1" i="0" u="none" strike="noStrike" kern="0" cap="none" spc="0" normalizeH="0" baseline="0" noProof="0" dirty="0">
                <a:ln>
                  <a:noFill/>
                </a:ln>
                <a:solidFill>
                  <a:srgbClr val="000000"/>
                </a:solidFill>
                <a:effectLst/>
                <a:uLnTx/>
                <a:uFillTx/>
                <a:latin typeface="맑은 고딕"/>
                <a:ea typeface="맑은 고딕"/>
              </a:rPr>
              <a:t> </a:t>
            </a:r>
            <a:r>
              <a:rPr kumimoji="0" lang="ko-KR" altLang="en-US" sz="900" b="1" i="0" u="none" strike="noStrike" kern="0" cap="none" spc="0" normalizeH="0" baseline="0" noProof="0" dirty="0" err="1">
                <a:ln>
                  <a:noFill/>
                </a:ln>
                <a:solidFill>
                  <a:srgbClr val="000000"/>
                </a:solidFill>
                <a:effectLst/>
                <a:uLnTx/>
                <a:uFillTx/>
                <a:latin typeface="맑은 고딕"/>
                <a:ea typeface="맑은 고딕"/>
              </a:rPr>
              <a:t>기성금</a:t>
            </a:r>
            <a:r>
              <a:rPr kumimoji="0" lang="ko-KR" altLang="en-US" sz="900" b="1" i="0" u="none" strike="noStrike" kern="0" cap="none" spc="0" normalizeH="0" baseline="0" noProof="0" dirty="0">
                <a:ln>
                  <a:noFill/>
                </a:ln>
                <a:solidFill>
                  <a:srgbClr val="000000"/>
                </a:solidFill>
                <a:effectLst/>
                <a:uLnTx/>
                <a:uFillTx/>
                <a:latin typeface="맑은 고딕"/>
                <a:ea typeface="맑은 고딕"/>
              </a:rPr>
              <a:t> 가압류</a:t>
            </a:r>
          </a:p>
        </p:txBody>
      </p:sp>
      <p:sp>
        <p:nvSpPr>
          <p:cNvPr id="147" name="TextBox 146">
            <a:extLst>
              <a:ext uri="{FF2B5EF4-FFF2-40B4-BE49-F238E27FC236}">
                <a16:creationId xmlns:a16="http://schemas.microsoft.com/office/drawing/2014/main" id="{F989D7CC-14B4-4F28-8584-2DFD0F1483A1}"/>
              </a:ext>
            </a:extLst>
          </p:cNvPr>
          <p:cNvSpPr txBox="1"/>
          <p:nvPr/>
        </p:nvSpPr>
        <p:spPr>
          <a:xfrm>
            <a:off x="5019918" y="1792567"/>
            <a:ext cx="942566" cy="344128"/>
          </a:xfrm>
          <a:prstGeom prst="rect">
            <a:avLst/>
          </a:prstGeom>
          <a:solidFill>
            <a:srgbClr val="FFC000"/>
          </a:solidFill>
        </p:spPr>
        <p:txBody>
          <a:bodyPr wrap="none" lIns="0" tIns="18000" rIns="0" bIns="18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000" b="1" i="0" u="none" strike="noStrike" kern="0" cap="none" spc="0" normalizeH="0" baseline="0" noProof="0" dirty="0">
                <a:ln>
                  <a:noFill/>
                </a:ln>
                <a:solidFill>
                  <a:srgbClr val="000000"/>
                </a:solidFill>
                <a:effectLst/>
                <a:uLnTx/>
                <a:uFillTx/>
              </a:rPr>
              <a:t>① </a:t>
            </a:r>
            <a:r>
              <a:rPr kumimoji="0" lang="ko-KR" altLang="en-US" sz="1000" b="1" i="0" u="none" strike="noStrike" kern="0" cap="none" spc="0" normalizeH="0" baseline="0" noProof="0" dirty="0">
                <a:ln>
                  <a:noFill/>
                </a:ln>
                <a:solidFill>
                  <a:srgbClr val="000000"/>
                </a:solidFill>
                <a:effectLst/>
                <a:uLnTx/>
                <a:uFillTx/>
              </a:rPr>
              <a:t>금전</a:t>
            </a:r>
            <a:r>
              <a:rPr kumimoji="0" lang="ko-KR" altLang="en-US" sz="1000" b="1" i="0" u="none" strike="noStrike" kern="0" cap="none" spc="0" normalizeH="0" baseline="0" noProof="0" dirty="0" err="1">
                <a:ln>
                  <a:noFill/>
                </a:ln>
                <a:solidFill>
                  <a:srgbClr val="000000"/>
                </a:solidFill>
                <a:effectLst/>
                <a:uLnTx/>
                <a:uFillTx/>
              </a:rPr>
              <a:t>채권신탁</a:t>
            </a:r>
            <a:endParaRPr kumimoji="0" lang="en-US" altLang="ko-KR" sz="1000" b="1" i="0" u="none" strike="noStrike" kern="0" cap="none" spc="0" normalizeH="0" baseline="0" noProof="0" dirty="0">
              <a:ln>
                <a:noFill/>
              </a:ln>
              <a:solidFill>
                <a:srgbClr val="000000"/>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ko-KR" altLang="en-US" sz="1000" b="1" i="0" u="none" strike="noStrike" kern="0" cap="none" spc="0" normalizeH="0" baseline="0" noProof="0" dirty="0">
                <a:ln>
                  <a:noFill/>
                </a:ln>
                <a:solidFill>
                  <a:srgbClr val="000000"/>
                </a:solidFill>
                <a:effectLst/>
                <a:uLnTx/>
                <a:uFillTx/>
              </a:rPr>
              <a:t>  계약서 체결</a:t>
            </a:r>
          </a:p>
        </p:txBody>
      </p:sp>
      <p:cxnSp>
        <p:nvCxnSpPr>
          <p:cNvPr id="148" name="직선 연결선 147">
            <a:extLst>
              <a:ext uri="{FF2B5EF4-FFF2-40B4-BE49-F238E27FC236}">
                <a16:creationId xmlns:a16="http://schemas.microsoft.com/office/drawing/2014/main" id="{773D35E6-9099-4641-ABF1-E54C3000C675}"/>
              </a:ext>
            </a:extLst>
          </p:cNvPr>
          <p:cNvCxnSpPr/>
          <p:nvPr/>
        </p:nvCxnSpPr>
        <p:spPr>
          <a:xfrm>
            <a:off x="2492687" y="2329897"/>
            <a:ext cx="0" cy="1448866"/>
          </a:xfrm>
          <a:prstGeom prst="line">
            <a:avLst/>
          </a:prstGeom>
          <a:noFill/>
          <a:ln w="9525" cap="flat" cmpd="sng" algn="ctr">
            <a:solidFill>
              <a:srgbClr val="FFFFFF">
                <a:lumMod val="65000"/>
              </a:srgbClr>
            </a:solidFill>
            <a:prstDash val="solid"/>
          </a:ln>
          <a:effectLst/>
        </p:spPr>
      </p:cxnSp>
      <p:sp>
        <p:nvSpPr>
          <p:cNvPr id="149" name="모서리가 둥근 직사각형 76">
            <a:extLst>
              <a:ext uri="{FF2B5EF4-FFF2-40B4-BE49-F238E27FC236}">
                <a16:creationId xmlns:a16="http://schemas.microsoft.com/office/drawing/2014/main" id="{420A9014-A53D-47A3-B9DE-230003F4949E}"/>
              </a:ext>
            </a:extLst>
          </p:cNvPr>
          <p:cNvSpPr/>
          <p:nvPr/>
        </p:nvSpPr>
        <p:spPr bwMode="auto">
          <a:xfrm>
            <a:off x="1826714" y="1941215"/>
            <a:ext cx="1331946" cy="396000"/>
          </a:xfrm>
          <a:prstGeom prst="roundRect">
            <a:avLst/>
          </a:prstGeom>
          <a:gradFill rotWithShape="1">
            <a:gsLst>
              <a:gs pos="0">
                <a:srgbClr val="A1A1A1">
                  <a:tint val="50000"/>
                  <a:satMod val="300000"/>
                </a:srgbClr>
              </a:gs>
              <a:gs pos="35000">
                <a:srgbClr val="A1A1A1">
                  <a:tint val="37000"/>
                  <a:satMod val="300000"/>
                </a:srgbClr>
              </a:gs>
              <a:gs pos="100000">
                <a:srgbClr val="A1A1A1">
                  <a:tint val="15000"/>
                  <a:satMod val="350000"/>
                </a:srgbClr>
              </a:gs>
            </a:gsLst>
            <a:lin ang="16200000" scaled="1"/>
          </a:gra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11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원사업자 </a:t>
            </a:r>
            <a:r>
              <a:rPr kumimoji="0" lang="en-US" altLang="ko-KR" sz="90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a:t>
            </a:r>
            <a:r>
              <a:rPr kumimoji="0" lang="ko-KR" altLang="en-US" sz="90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채무자</a:t>
            </a:r>
            <a:r>
              <a:rPr kumimoji="0" lang="en-US" altLang="ko-KR" sz="90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a:t>
            </a:r>
          </a:p>
        </p:txBody>
      </p:sp>
      <p:sp>
        <p:nvSpPr>
          <p:cNvPr id="150" name="모서리가 둥근 직사각형 77">
            <a:extLst>
              <a:ext uri="{FF2B5EF4-FFF2-40B4-BE49-F238E27FC236}">
                <a16:creationId xmlns:a16="http://schemas.microsoft.com/office/drawing/2014/main" id="{DFCADE41-97FF-4EFD-B7A7-016FDE0871E8}"/>
              </a:ext>
            </a:extLst>
          </p:cNvPr>
          <p:cNvSpPr/>
          <p:nvPr/>
        </p:nvSpPr>
        <p:spPr bwMode="auto">
          <a:xfrm>
            <a:off x="1826714" y="3752026"/>
            <a:ext cx="1331946" cy="396000"/>
          </a:xfrm>
          <a:prstGeom prst="roundRect">
            <a:avLst/>
          </a:prstGeom>
          <a:gradFill rotWithShape="1">
            <a:gsLst>
              <a:gs pos="0">
                <a:srgbClr val="A1A1A1">
                  <a:tint val="50000"/>
                  <a:satMod val="300000"/>
                </a:srgbClr>
              </a:gs>
              <a:gs pos="35000">
                <a:srgbClr val="A1A1A1">
                  <a:tint val="37000"/>
                  <a:satMod val="300000"/>
                </a:srgbClr>
              </a:gs>
              <a:gs pos="100000">
                <a:srgbClr val="A1A1A1">
                  <a:tint val="15000"/>
                  <a:satMod val="350000"/>
                </a:srgbClr>
              </a:gs>
            </a:gsLst>
            <a:lin ang="16200000" scaled="1"/>
          </a:gra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1050" b="1" i="0" u="none" strike="noStrike" kern="0" cap="none" spc="-100" normalizeH="0" baseline="0" noProof="0" dirty="0">
                <a:ln>
                  <a:noFill/>
                </a:ln>
                <a:solidFill>
                  <a:srgbClr val="000000"/>
                </a:solidFill>
                <a:effectLst/>
                <a:uLnTx/>
                <a:uFillTx/>
                <a:latin typeface="맑은 고딕"/>
                <a:ea typeface="맑은 고딕" panose="020B0503020000020004" pitchFamily="50" charset="-127"/>
                <a:cs typeface="+mn-cs"/>
              </a:rPr>
              <a:t>노무자</a:t>
            </a:r>
            <a:r>
              <a:rPr kumimoji="0" lang="en-US" altLang="ko-KR" sz="1050" b="1" i="0" u="none" strike="noStrike" kern="0" cap="none" spc="-100" normalizeH="0" baseline="0" noProof="0" dirty="0">
                <a:ln>
                  <a:noFill/>
                </a:ln>
                <a:solidFill>
                  <a:srgbClr val="000000"/>
                </a:solidFill>
                <a:effectLst/>
                <a:uLnTx/>
                <a:uFillTx/>
                <a:latin typeface="맑은 고딕"/>
                <a:ea typeface="맑은 고딕" panose="020B0503020000020004" pitchFamily="50" charset="-127"/>
                <a:cs typeface="+mn-cs"/>
              </a:rPr>
              <a:t>, </a:t>
            </a:r>
            <a:r>
              <a:rPr kumimoji="0" lang="ko-KR" altLang="en-US" sz="1050" b="1" i="0" u="none" strike="noStrike" kern="0" cap="none" spc="-100" normalizeH="0" baseline="0" noProof="0" dirty="0" err="1">
                <a:ln>
                  <a:noFill/>
                </a:ln>
                <a:solidFill>
                  <a:srgbClr val="000000"/>
                </a:solidFill>
                <a:effectLst/>
                <a:uLnTx/>
                <a:uFillTx/>
                <a:latin typeface="맑은 고딕"/>
                <a:ea typeface="맑은 고딕" panose="020B0503020000020004" pitchFamily="50" charset="-127"/>
                <a:cs typeface="+mn-cs"/>
              </a:rPr>
              <a:t>자재∙장비업자</a:t>
            </a:r>
            <a:br>
              <a:rPr kumimoji="0" lang="en-US" altLang="ko-KR" sz="1100" b="1" i="0" u="none" strike="noStrike" kern="0" cap="none" spc="-100" normalizeH="0" baseline="0" noProof="0" dirty="0">
                <a:ln>
                  <a:noFill/>
                </a:ln>
                <a:solidFill>
                  <a:srgbClr val="000000"/>
                </a:solidFill>
                <a:effectLst/>
                <a:uLnTx/>
                <a:uFillTx/>
                <a:latin typeface="맑은 고딕"/>
                <a:ea typeface="맑은 고딕" panose="020B0503020000020004" pitchFamily="50" charset="-127"/>
                <a:cs typeface="+mn-cs"/>
              </a:rPr>
            </a:br>
            <a:r>
              <a:rPr kumimoji="0" lang="en-US" altLang="ko-KR" sz="900" b="0" i="0" u="none" strike="noStrike" kern="0" cap="none" spc="-100" normalizeH="0" baseline="0" noProof="0" dirty="0">
                <a:ln>
                  <a:noFill/>
                </a:ln>
                <a:solidFill>
                  <a:srgbClr val="000000"/>
                </a:solidFill>
                <a:effectLst/>
                <a:uLnTx/>
                <a:uFillTx/>
                <a:latin typeface="맑은 고딕"/>
                <a:ea typeface="맑은 고딕" panose="020B0503020000020004" pitchFamily="50" charset="-127"/>
                <a:cs typeface="+mn-cs"/>
              </a:rPr>
              <a:t>(</a:t>
            </a:r>
            <a:r>
              <a:rPr kumimoji="0" lang="ko-KR" altLang="en-US" sz="900" b="0" i="0" u="none" strike="noStrike" kern="0" cap="none" spc="-100" normalizeH="0" baseline="0" noProof="0" dirty="0">
                <a:ln>
                  <a:noFill/>
                </a:ln>
                <a:solidFill>
                  <a:srgbClr val="000000"/>
                </a:solidFill>
                <a:effectLst/>
                <a:uLnTx/>
                <a:uFillTx/>
                <a:latin typeface="맑은 고딕"/>
                <a:ea typeface="맑은 고딕" panose="020B0503020000020004" pitchFamily="50" charset="-127"/>
                <a:cs typeface="+mn-cs"/>
              </a:rPr>
              <a:t>양수인</a:t>
            </a:r>
            <a:r>
              <a:rPr kumimoji="0" lang="en-US" altLang="ko-KR" sz="900" b="0" i="0" u="none" strike="noStrike" kern="0" cap="none" spc="-100" normalizeH="0" baseline="0" noProof="0" dirty="0">
                <a:ln>
                  <a:noFill/>
                </a:ln>
                <a:solidFill>
                  <a:srgbClr val="000000"/>
                </a:solidFill>
                <a:effectLst/>
                <a:uLnTx/>
                <a:uFillTx/>
                <a:latin typeface="맑은 고딕"/>
                <a:ea typeface="맑은 고딕" panose="020B0503020000020004" pitchFamily="50" charset="-127"/>
                <a:cs typeface="+mn-cs"/>
              </a:rPr>
              <a:t>)</a:t>
            </a:r>
            <a:endParaRPr kumimoji="0" lang="ko-KR" altLang="en-US" sz="900" b="0" i="0" u="none" strike="noStrike" kern="0" cap="none" spc="-100" normalizeH="0" baseline="0" noProof="0" dirty="0">
              <a:ln>
                <a:noFill/>
              </a:ln>
              <a:solidFill>
                <a:srgbClr val="000000"/>
              </a:solidFill>
              <a:effectLst/>
              <a:uLnTx/>
              <a:uFillTx/>
              <a:latin typeface="맑은 고딕"/>
              <a:ea typeface="맑은 고딕" panose="020B0503020000020004" pitchFamily="50" charset="-127"/>
              <a:cs typeface="+mn-cs"/>
            </a:endParaRPr>
          </a:p>
        </p:txBody>
      </p:sp>
      <p:sp>
        <p:nvSpPr>
          <p:cNvPr id="151" name="모서리가 둥근 직사각형 78">
            <a:extLst>
              <a:ext uri="{FF2B5EF4-FFF2-40B4-BE49-F238E27FC236}">
                <a16:creationId xmlns:a16="http://schemas.microsoft.com/office/drawing/2014/main" id="{8407B79C-7F7B-4694-B40F-EAF137F31877}"/>
              </a:ext>
            </a:extLst>
          </p:cNvPr>
          <p:cNvSpPr/>
          <p:nvPr/>
        </p:nvSpPr>
        <p:spPr bwMode="auto">
          <a:xfrm>
            <a:off x="1826714" y="2846621"/>
            <a:ext cx="1331946" cy="396000"/>
          </a:xfrm>
          <a:prstGeom prst="roundRect">
            <a:avLst/>
          </a:prstGeom>
          <a:gradFill rotWithShape="1">
            <a:gsLst>
              <a:gs pos="0">
                <a:srgbClr val="A1A1A1">
                  <a:tint val="50000"/>
                  <a:satMod val="300000"/>
                </a:srgbClr>
              </a:gs>
              <a:gs pos="35000">
                <a:srgbClr val="A1A1A1">
                  <a:tint val="37000"/>
                  <a:satMod val="300000"/>
                </a:srgbClr>
              </a:gs>
              <a:gs pos="100000">
                <a:srgbClr val="A1A1A1">
                  <a:tint val="15000"/>
                  <a:satMod val="350000"/>
                </a:srgbClr>
              </a:gs>
            </a:gsLst>
            <a:lin ang="16200000" scaled="1"/>
          </a:gra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11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수급사업자</a:t>
            </a:r>
            <a:r>
              <a:rPr kumimoji="0" lang="ko-KR" altLang="en-US" sz="10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 </a:t>
            </a:r>
            <a:r>
              <a:rPr kumimoji="0" lang="en-US" altLang="ko-KR" sz="90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a:t>
            </a:r>
            <a:r>
              <a:rPr kumimoji="0" lang="ko-KR" altLang="en-US" sz="90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양도인</a:t>
            </a:r>
            <a:r>
              <a:rPr kumimoji="0" lang="en-US" altLang="ko-KR" sz="90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a:t>
            </a:r>
            <a:endParaRPr kumimoji="0" lang="ko-KR" altLang="en-US" sz="1050" b="0"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endParaRPr>
          </a:p>
        </p:txBody>
      </p:sp>
      <p:sp>
        <p:nvSpPr>
          <p:cNvPr id="152" name="모서리가 둥근 직사각형 79">
            <a:extLst>
              <a:ext uri="{FF2B5EF4-FFF2-40B4-BE49-F238E27FC236}">
                <a16:creationId xmlns:a16="http://schemas.microsoft.com/office/drawing/2014/main" id="{6E745A6A-BDBE-4F70-9002-A66FB4E0528B}"/>
              </a:ext>
            </a:extLst>
          </p:cNvPr>
          <p:cNvSpPr/>
          <p:nvPr/>
        </p:nvSpPr>
        <p:spPr bwMode="auto">
          <a:xfrm>
            <a:off x="606260" y="2420888"/>
            <a:ext cx="652329" cy="396000"/>
          </a:xfrm>
          <a:prstGeom prst="roundRect">
            <a:avLst/>
          </a:prstGeom>
          <a:gradFill rotWithShape="1">
            <a:gsLst>
              <a:gs pos="0">
                <a:srgbClr val="A1A1A1">
                  <a:tint val="50000"/>
                  <a:satMod val="300000"/>
                </a:srgbClr>
              </a:gs>
              <a:gs pos="35000">
                <a:srgbClr val="A1A1A1">
                  <a:tint val="37000"/>
                  <a:satMod val="300000"/>
                </a:srgbClr>
              </a:gs>
              <a:gs pos="100000">
                <a:srgbClr val="A1A1A1">
                  <a:tint val="15000"/>
                  <a:satMod val="350000"/>
                </a:srgbClr>
              </a:gs>
            </a:gsLst>
            <a:lin ang="16200000" scaled="1"/>
          </a:gra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US" altLang="ko-KR" sz="900" b="0" i="0" u="none" strike="noStrike" kern="0" cap="none" spc="-100" normalizeH="0" baseline="0" noProof="0" dirty="0">
                <a:ln>
                  <a:noFill/>
                </a:ln>
                <a:solidFill>
                  <a:srgbClr val="000000"/>
                </a:solidFill>
                <a:effectLst/>
                <a:uLnTx/>
                <a:uFillTx/>
                <a:latin typeface="맑은 고딕"/>
                <a:ea typeface="맑은 고딕" panose="020B0503020000020004" pitchFamily="50" charset="-127"/>
                <a:cs typeface="+mn-cs"/>
              </a:rPr>
              <a:t>(</a:t>
            </a:r>
            <a:r>
              <a:rPr lang="ko-KR" altLang="en-US" sz="900" kern="0" spc="-100" dirty="0">
                <a:solidFill>
                  <a:srgbClr val="000000"/>
                </a:solidFill>
                <a:latin typeface="맑은 고딕"/>
                <a:ea typeface="맑은 고딕" panose="020B0503020000020004" pitchFamily="50" charset="-127"/>
              </a:rPr>
              <a:t>수급사업자</a:t>
            </a:r>
            <a:r>
              <a:rPr kumimoji="0" lang="en-US" altLang="ko-KR" sz="900" b="0" i="0" u="none" strike="noStrike" kern="0" cap="none" spc="-100" normalizeH="0" baseline="0" noProof="0" dirty="0">
                <a:ln>
                  <a:noFill/>
                </a:ln>
                <a:solidFill>
                  <a:srgbClr val="000000"/>
                </a:solidFill>
                <a:effectLst/>
                <a:uLnTx/>
                <a:uFillTx/>
                <a:latin typeface="맑은 고딕"/>
                <a:ea typeface="맑은 고딕" panose="020B0503020000020004" pitchFamily="50" charset="-127"/>
                <a:cs typeface="+mn-cs"/>
              </a:rPr>
              <a:t>)</a:t>
            </a:r>
            <a:r>
              <a:rPr kumimoji="0" lang="en-US" altLang="ko-KR" sz="1100" b="0" i="0" u="none" strike="noStrike" kern="0" cap="none" spc="-100" normalizeH="0" baseline="0" noProof="0" dirty="0">
                <a:ln>
                  <a:noFill/>
                </a:ln>
                <a:solidFill>
                  <a:srgbClr val="000000"/>
                </a:solidFill>
                <a:effectLst/>
                <a:uLnTx/>
                <a:uFillTx/>
                <a:latin typeface="맑은 고딕"/>
                <a:ea typeface="맑은 고딕" panose="020B0503020000020004" pitchFamily="50" charset="-127"/>
                <a:cs typeface="+mn-cs"/>
              </a:rPr>
              <a:t> </a:t>
            </a:r>
            <a:r>
              <a:rPr kumimoji="0" lang="ko-KR" altLang="en-US" sz="1100" b="1" i="0" u="none" strike="noStrike" kern="0" cap="none" spc="-100" normalizeH="0" baseline="0" noProof="0" dirty="0">
                <a:ln>
                  <a:noFill/>
                </a:ln>
                <a:solidFill>
                  <a:srgbClr val="000000"/>
                </a:solidFill>
                <a:effectLst/>
                <a:uLnTx/>
                <a:uFillTx/>
                <a:latin typeface="맑은 고딕"/>
                <a:ea typeface="맑은 고딕" panose="020B0503020000020004" pitchFamily="50" charset="-127"/>
                <a:cs typeface="+mn-cs"/>
              </a:rPr>
              <a:t>채권자</a:t>
            </a:r>
          </a:p>
        </p:txBody>
      </p:sp>
      <p:cxnSp>
        <p:nvCxnSpPr>
          <p:cNvPr id="153" name="직선 화살표 연결선 152">
            <a:extLst>
              <a:ext uri="{FF2B5EF4-FFF2-40B4-BE49-F238E27FC236}">
                <a16:creationId xmlns:a16="http://schemas.microsoft.com/office/drawing/2014/main" id="{B22C39B5-1978-4742-997E-B7D22C68F1C9}"/>
              </a:ext>
            </a:extLst>
          </p:cNvPr>
          <p:cNvCxnSpPr/>
          <p:nvPr/>
        </p:nvCxnSpPr>
        <p:spPr>
          <a:xfrm flipV="1">
            <a:off x="2122686" y="3256492"/>
            <a:ext cx="0" cy="495534"/>
          </a:xfrm>
          <a:prstGeom prst="straightConnector1">
            <a:avLst/>
          </a:prstGeom>
          <a:noFill/>
          <a:ln w="12700" cap="flat" cmpd="sng" algn="ctr">
            <a:solidFill>
              <a:srgbClr val="000000"/>
            </a:solidFill>
            <a:prstDash val="solid"/>
            <a:headEnd type="none"/>
            <a:tailEnd type="triangle"/>
          </a:ln>
          <a:effectLst/>
        </p:spPr>
      </p:cxnSp>
      <p:sp>
        <p:nvSpPr>
          <p:cNvPr id="154" name="TextBox 153">
            <a:extLst>
              <a:ext uri="{FF2B5EF4-FFF2-40B4-BE49-F238E27FC236}">
                <a16:creationId xmlns:a16="http://schemas.microsoft.com/office/drawing/2014/main" id="{0DB4918E-1365-4D01-9215-D3455C2FD5C6}"/>
              </a:ext>
            </a:extLst>
          </p:cNvPr>
          <p:cNvSpPr txBox="1"/>
          <p:nvPr/>
        </p:nvSpPr>
        <p:spPr>
          <a:xfrm>
            <a:off x="1634119" y="3435375"/>
            <a:ext cx="812723" cy="174851"/>
          </a:xfrm>
          <a:prstGeom prst="rect">
            <a:avLst/>
          </a:prstGeom>
          <a:solidFill>
            <a:srgbClr val="FFFFFF"/>
          </a:solidFill>
        </p:spPr>
        <p:txBody>
          <a:bodyPr wrap="none" lIns="0" tIns="18000" rIns="0" bIns="18000" rtlCol="0">
            <a:spAutoFit/>
          </a:bodyPr>
          <a:lstStyle>
            <a:defPPr>
              <a:defRPr lang="ko-KR"/>
            </a:defPPr>
            <a:lvl1pPr latinLnBrk="0">
              <a:defRPr sz="900" b="0">
                <a:latin typeface="맑은 고딕"/>
                <a:ea typeface="맑은 고딕"/>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ko-KR" altLang="en-US" sz="900" b="0" i="0" u="none" strike="noStrike" kern="0" cap="none" spc="0" normalizeH="0" baseline="0" noProof="0" dirty="0">
                <a:ln>
                  <a:noFill/>
                </a:ln>
                <a:solidFill>
                  <a:srgbClr val="000000"/>
                </a:solidFill>
                <a:effectLst/>
                <a:uLnTx/>
                <a:uFillTx/>
                <a:latin typeface="맑은 고딕"/>
                <a:ea typeface="맑은 고딕"/>
              </a:rPr>
              <a:t>④</a:t>
            </a:r>
            <a:r>
              <a:rPr kumimoji="0" lang="en-US" altLang="ko-KR" sz="900" b="0" i="0" u="none" strike="noStrike" kern="0" cap="none" spc="0" normalizeH="0" baseline="0" noProof="0" dirty="0">
                <a:ln>
                  <a:noFill/>
                </a:ln>
                <a:solidFill>
                  <a:srgbClr val="000000"/>
                </a:solidFill>
                <a:effectLst/>
                <a:uLnTx/>
                <a:uFillTx/>
                <a:latin typeface="맑은 고딕"/>
                <a:ea typeface="맑은 고딕"/>
              </a:rPr>
              <a:t> </a:t>
            </a:r>
            <a:r>
              <a:rPr kumimoji="0" lang="ko-KR" altLang="en-US" sz="900" b="0" i="0" u="none" strike="noStrike" kern="0" cap="none" spc="0" normalizeH="0" baseline="0" noProof="0" dirty="0">
                <a:ln>
                  <a:noFill/>
                </a:ln>
                <a:solidFill>
                  <a:srgbClr val="000000"/>
                </a:solidFill>
                <a:effectLst/>
                <a:uLnTx/>
                <a:uFillTx/>
                <a:latin typeface="맑은 고딕"/>
                <a:ea typeface="맑은 고딕"/>
              </a:rPr>
              <a:t>노임 등 청구</a:t>
            </a:r>
          </a:p>
        </p:txBody>
      </p:sp>
      <p:cxnSp>
        <p:nvCxnSpPr>
          <p:cNvPr id="155" name="직선 화살표 연결선 154">
            <a:extLst>
              <a:ext uri="{FF2B5EF4-FFF2-40B4-BE49-F238E27FC236}">
                <a16:creationId xmlns:a16="http://schemas.microsoft.com/office/drawing/2014/main" id="{70A186E2-BBAA-40FC-81AA-6F175D3B4905}"/>
              </a:ext>
            </a:extLst>
          </p:cNvPr>
          <p:cNvCxnSpPr/>
          <p:nvPr/>
        </p:nvCxnSpPr>
        <p:spPr>
          <a:xfrm>
            <a:off x="2978640" y="3265906"/>
            <a:ext cx="0" cy="495534"/>
          </a:xfrm>
          <a:prstGeom prst="straightConnector1">
            <a:avLst/>
          </a:prstGeom>
          <a:noFill/>
          <a:ln w="12700" cap="flat" cmpd="sng" algn="ctr">
            <a:solidFill>
              <a:srgbClr val="000000"/>
            </a:solidFill>
            <a:prstDash val="dash"/>
            <a:headEnd type="none"/>
            <a:tailEnd type="triangle"/>
          </a:ln>
          <a:effectLst/>
        </p:spPr>
      </p:cxnSp>
      <p:sp>
        <p:nvSpPr>
          <p:cNvPr id="156" name="TextBox 155">
            <a:extLst>
              <a:ext uri="{FF2B5EF4-FFF2-40B4-BE49-F238E27FC236}">
                <a16:creationId xmlns:a16="http://schemas.microsoft.com/office/drawing/2014/main" id="{45FEEA06-E541-4CFD-8ED5-6A4B8477A7ED}"/>
              </a:ext>
            </a:extLst>
          </p:cNvPr>
          <p:cNvSpPr txBox="1"/>
          <p:nvPr/>
        </p:nvSpPr>
        <p:spPr>
          <a:xfrm>
            <a:off x="2653707" y="3435375"/>
            <a:ext cx="657231" cy="174851"/>
          </a:xfrm>
          <a:prstGeom prst="rect">
            <a:avLst/>
          </a:prstGeom>
          <a:solidFill>
            <a:srgbClr val="FFFFFF"/>
          </a:solidFill>
        </p:spPr>
        <p:txBody>
          <a:bodyPr wrap="none" lIns="0" tIns="18000" rIns="0" bIns="18000" rtlCol="0">
            <a:spAutoFit/>
          </a:bodyPr>
          <a:lstStyle>
            <a:defPPr>
              <a:defRPr lang="ko-KR"/>
            </a:defPPr>
            <a:lvl1pPr latinLnBrk="0">
              <a:defRPr sz="900" b="0">
                <a:latin typeface="맑은 고딕"/>
                <a:ea typeface="맑은 고딕"/>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ko-KR" altLang="en-US" sz="900" b="0" i="0" u="none" strike="noStrike" kern="0" cap="none" spc="0" normalizeH="0" baseline="0" noProof="0" dirty="0">
                <a:ln>
                  <a:noFill/>
                </a:ln>
                <a:solidFill>
                  <a:srgbClr val="000000"/>
                </a:solidFill>
                <a:effectLst/>
                <a:uLnTx/>
                <a:uFillTx/>
                <a:latin typeface="맑은 고딕"/>
                <a:ea typeface="맑은 고딕"/>
              </a:rPr>
              <a:t>⑤</a:t>
            </a:r>
            <a:r>
              <a:rPr kumimoji="0" lang="en-US" altLang="ko-KR" sz="900" b="0" i="0" u="none" strike="noStrike" kern="0" cap="none" spc="0" normalizeH="0" baseline="0" noProof="0" dirty="0">
                <a:ln>
                  <a:noFill/>
                </a:ln>
                <a:solidFill>
                  <a:srgbClr val="000000"/>
                </a:solidFill>
                <a:effectLst/>
                <a:uLnTx/>
                <a:uFillTx/>
                <a:latin typeface="맑은 고딕"/>
                <a:ea typeface="맑은 고딕"/>
              </a:rPr>
              <a:t> </a:t>
            </a:r>
            <a:r>
              <a:rPr kumimoji="0" lang="ko-KR" altLang="en-US" sz="900" b="0" i="0" u="none" strike="noStrike" kern="0" cap="none" spc="0" normalizeH="0" baseline="0" noProof="0" dirty="0">
                <a:ln>
                  <a:noFill/>
                </a:ln>
                <a:solidFill>
                  <a:srgbClr val="000000"/>
                </a:solidFill>
                <a:effectLst/>
                <a:uLnTx/>
                <a:uFillTx/>
                <a:latin typeface="맑은 고딕"/>
                <a:ea typeface="맑은 고딕"/>
              </a:rPr>
              <a:t>체불 발생</a:t>
            </a:r>
          </a:p>
        </p:txBody>
      </p:sp>
      <p:cxnSp>
        <p:nvCxnSpPr>
          <p:cNvPr id="157" name="직선 화살표 연결선 156">
            <a:extLst>
              <a:ext uri="{FF2B5EF4-FFF2-40B4-BE49-F238E27FC236}">
                <a16:creationId xmlns:a16="http://schemas.microsoft.com/office/drawing/2014/main" id="{255228A3-9C9F-442D-8CEA-165C4BC625D0}"/>
              </a:ext>
            </a:extLst>
          </p:cNvPr>
          <p:cNvCxnSpPr/>
          <p:nvPr/>
        </p:nvCxnSpPr>
        <p:spPr>
          <a:xfrm>
            <a:off x="1258590" y="2629499"/>
            <a:ext cx="1224136" cy="0"/>
          </a:xfrm>
          <a:prstGeom prst="straightConnector1">
            <a:avLst/>
          </a:prstGeom>
          <a:noFill/>
          <a:ln w="12700" cap="flat" cmpd="sng" algn="ctr">
            <a:solidFill>
              <a:srgbClr val="000000"/>
            </a:solidFill>
            <a:prstDash val="solid"/>
            <a:headEnd type="none"/>
            <a:tailEnd type="triangle"/>
          </a:ln>
          <a:effectLst/>
        </p:spPr>
      </p:cxnSp>
      <p:sp>
        <p:nvSpPr>
          <p:cNvPr id="158" name="TextBox 157">
            <a:extLst>
              <a:ext uri="{FF2B5EF4-FFF2-40B4-BE49-F238E27FC236}">
                <a16:creationId xmlns:a16="http://schemas.microsoft.com/office/drawing/2014/main" id="{328A5F8E-7793-4316-93E0-72E957C4CF6E}"/>
              </a:ext>
            </a:extLst>
          </p:cNvPr>
          <p:cNvSpPr txBox="1"/>
          <p:nvPr/>
        </p:nvSpPr>
        <p:spPr>
          <a:xfrm>
            <a:off x="1378638" y="2534069"/>
            <a:ext cx="888064" cy="174851"/>
          </a:xfrm>
          <a:prstGeom prst="rect">
            <a:avLst/>
          </a:prstGeom>
          <a:solidFill>
            <a:srgbClr val="FFFFFF"/>
          </a:solidFill>
        </p:spPr>
        <p:txBody>
          <a:bodyPr wrap="none" lIns="0" tIns="18000" rIns="0" bIns="18000" rtlCol="0">
            <a:spAutoFit/>
          </a:bodyPr>
          <a:lstStyle>
            <a:defPPr>
              <a:defRPr lang="ko-KR"/>
            </a:defPPr>
            <a:lvl1pPr latinLnBrk="0">
              <a:defRPr sz="900" b="0">
                <a:latin typeface="맑은 고딕"/>
                <a:ea typeface="맑은 고딕"/>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rgbClr val="000000"/>
                </a:solidFill>
                <a:effectLst/>
                <a:uLnTx/>
                <a:uFillTx/>
                <a:latin typeface="맑은 고딕"/>
                <a:ea typeface="맑은 고딕"/>
              </a:rPr>
              <a:t>② </a:t>
            </a:r>
            <a:r>
              <a:rPr kumimoji="0" lang="ko-KR" altLang="en-US" sz="900" b="1" i="0" u="none" strike="noStrike" kern="0" cap="none" spc="0" normalizeH="0" baseline="0" noProof="0" dirty="0" err="1">
                <a:ln>
                  <a:noFill/>
                </a:ln>
                <a:solidFill>
                  <a:srgbClr val="000000"/>
                </a:solidFill>
                <a:effectLst/>
                <a:uLnTx/>
                <a:uFillTx/>
                <a:latin typeface="맑은 고딕"/>
                <a:ea typeface="맑은 고딕"/>
              </a:rPr>
              <a:t>기성금</a:t>
            </a:r>
            <a:r>
              <a:rPr kumimoji="0" lang="ko-KR" altLang="en-US" sz="900" b="1" i="0" u="none" strike="noStrike" kern="0" cap="none" spc="0" normalizeH="0" baseline="0" noProof="0" dirty="0">
                <a:ln>
                  <a:noFill/>
                </a:ln>
                <a:solidFill>
                  <a:srgbClr val="000000"/>
                </a:solidFill>
                <a:effectLst/>
                <a:uLnTx/>
                <a:uFillTx/>
                <a:latin typeface="맑은 고딕"/>
                <a:ea typeface="맑은 고딕"/>
              </a:rPr>
              <a:t> 가압류</a:t>
            </a:r>
          </a:p>
        </p:txBody>
      </p:sp>
      <p:cxnSp>
        <p:nvCxnSpPr>
          <p:cNvPr id="159" name="꺾인 연결선 88">
            <a:extLst>
              <a:ext uri="{FF2B5EF4-FFF2-40B4-BE49-F238E27FC236}">
                <a16:creationId xmlns:a16="http://schemas.microsoft.com/office/drawing/2014/main" id="{62F926CA-EFE0-471D-9310-03B345733433}"/>
              </a:ext>
            </a:extLst>
          </p:cNvPr>
          <p:cNvCxnSpPr>
            <a:cxnSpLocks/>
            <a:stCxn id="151" idx="1"/>
            <a:endCxn id="150" idx="1"/>
          </p:cNvCxnSpPr>
          <p:nvPr/>
        </p:nvCxnSpPr>
        <p:spPr>
          <a:xfrm rot="10800000" flipV="1">
            <a:off x="1826714" y="3044620"/>
            <a:ext cx="12700" cy="905405"/>
          </a:xfrm>
          <a:prstGeom prst="bentConnector3">
            <a:avLst>
              <a:gd name="adj1" fmla="val 1800000"/>
            </a:avLst>
          </a:prstGeom>
          <a:noFill/>
          <a:ln w="12700" cap="flat" cmpd="sng" algn="ctr">
            <a:solidFill>
              <a:srgbClr val="FF0000"/>
            </a:solidFill>
            <a:prstDash val="solid"/>
            <a:headEnd type="oval"/>
            <a:tailEnd type="oval"/>
          </a:ln>
          <a:effectLst/>
        </p:spPr>
      </p:cxnSp>
      <p:cxnSp>
        <p:nvCxnSpPr>
          <p:cNvPr id="160" name="꺾인 연결선 89">
            <a:extLst>
              <a:ext uri="{FF2B5EF4-FFF2-40B4-BE49-F238E27FC236}">
                <a16:creationId xmlns:a16="http://schemas.microsoft.com/office/drawing/2014/main" id="{186C6ECA-5838-4586-A0A7-4549B8C973A9}"/>
              </a:ext>
            </a:extLst>
          </p:cNvPr>
          <p:cNvCxnSpPr/>
          <p:nvPr/>
        </p:nvCxnSpPr>
        <p:spPr>
          <a:xfrm rot="10800000" flipV="1">
            <a:off x="1827658" y="2138549"/>
            <a:ext cx="12700" cy="905405"/>
          </a:xfrm>
          <a:prstGeom prst="bentConnector3">
            <a:avLst>
              <a:gd name="adj1" fmla="val 1800000"/>
            </a:avLst>
          </a:prstGeom>
          <a:noFill/>
          <a:ln w="12700" cap="flat" cmpd="sng" algn="ctr">
            <a:solidFill>
              <a:srgbClr val="FF0000"/>
            </a:solidFill>
            <a:prstDash val="solid"/>
            <a:headEnd type="oval"/>
            <a:tailEnd type="none"/>
          </a:ln>
          <a:effectLst/>
        </p:spPr>
      </p:cxnSp>
      <p:sp>
        <p:nvSpPr>
          <p:cNvPr id="161" name="TextBox 160">
            <a:extLst>
              <a:ext uri="{FF2B5EF4-FFF2-40B4-BE49-F238E27FC236}">
                <a16:creationId xmlns:a16="http://schemas.microsoft.com/office/drawing/2014/main" id="{6EE51E20-A6FE-44E0-9896-4AE310B7045F}"/>
              </a:ext>
            </a:extLst>
          </p:cNvPr>
          <p:cNvSpPr txBox="1"/>
          <p:nvPr/>
        </p:nvSpPr>
        <p:spPr>
          <a:xfrm>
            <a:off x="650265" y="2939612"/>
            <a:ext cx="940962" cy="451850"/>
          </a:xfrm>
          <a:prstGeom prst="rect">
            <a:avLst/>
          </a:prstGeom>
          <a:solidFill>
            <a:srgbClr val="FFFFFF"/>
          </a:solidFill>
        </p:spPr>
        <p:txBody>
          <a:bodyPr wrap="none" lIns="0" tIns="18000" rIns="0" bIns="18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rgbClr val="000000"/>
                </a:solidFill>
                <a:effectLst/>
                <a:uLnTx/>
                <a:uFillTx/>
              </a:rPr>
              <a:t>① </a:t>
            </a:r>
            <a:r>
              <a:rPr kumimoji="0" lang="ko-KR" altLang="en-US" sz="900" b="1" i="0" u="none" strike="noStrike" kern="0" cap="none" spc="0" normalizeH="0" baseline="0" noProof="0" dirty="0">
                <a:ln>
                  <a:noFill/>
                </a:ln>
                <a:solidFill>
                  <a:srgbClr val="000000"/>
                </a:solidFill>
                <a:effectLst/>
                <a:uLnTx/>
                <a:uFillTx/>
              </a:rPr>
              <a:t>채권양도</a:t>
            </a:r>
            <a:endParaRPr kumimoji="0" lang="en-US" altLang="ko-KR" sz="900" b="1" i="0" u="none" strike="noStrike" kern="0" cap="none" spc="0" normalizeH="0" baseline="0" noProof="0" dirty="0">
              <a:ln>
                <a:noFill/>
              </a:ln>
              <a:solidFill>
                <a:srgbClr val="000000"/>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rgbClr val="000000"/>
                </a:solidFill>
                <a:effectLst/>
                <a:uLnTx/>
                <a:uFillTx/>
              </a:rPr>
              <a:t>        </a:t>
            </a:r>
            <a:r>
              <a:rPr kumimoji="0" lang="ko-KR" altLang="en-US" sz="900" b="1" i="0" u="none" strike="noStrike" kern="0" cap="none" spc="0" normalizeH="0" baseline="0" noProof="0" dirty="0">
                <a:ln>
                  <a:noFill/>
                </a:ln>
                <a:solidFill>
                  <a:srgbClr val="000000"/>
                </a:solidFill>
                <a:effectLst/>
                <a:uLnTx/>
                <a:uFillTx/>
              </a:rPr>
              <a:t>합의서 체결</a:t>
            </a:r>
            <a:br>
              <a:rPr kumimoji="0" lang="en-US" altLang="ko-KR" sz="900" b="1" i="0" u="none" strike="noStrike" kern="0" cap="none" spc="0" normalizeH="0" baseline="0" noProof="0" dirty="0">
                <a:ln>
                  <a:noFill/>
                </a:ln>
                <a:solidFill>
                  <a:srgbClr val="000000"/>
                </a:solidFill>
                <a:effectLst/>
                <a:uLnTx/>
                <a:uFillTx/>
              </a:rPr>
            </a:br>
            <a:r>
              <a:rPr kumimoji="0" lang="en-US" altLang="ko-KR" sz="900" b="1" i="0" u="none" strike="noStrike" kern="0" cap="none" spc="0" normalizeH="0" baseline="0" noProof="0" dirty="0">
                <a:ln>
                  <a:noFill/>
                </a:ln>
                <a:solidFill>
                  <a:srgbClr val="000000"/>
                </a:solidFill>
                <a:effectLst/>
                <a:uLnTx/>
                <a:uFillTx/>
              </a:rPr>
              <a:t>      (</a:t>
            </a:r>
            <a:r>
              <a:rPr kumimoji="0" lang="ko-KR" altLang="en-US" sz="900" b="1" i="0" u="none" strike="noStrike" kern="0" cap="none" spc="0" normalizeH="0" baseline="0" noProof="0" dirty="0">
                <a:ln>
                  <a:noFill/>
                </a:ln>
                <a:solidFill>
                  <a:srgbClr val="000000"/>
                </a:solidFill>
                <a:effectLst/>
                <a:uLnTx/>
                <a:uFillTx/>
              </a:rPr>
              <a:t>양수인 공란</a:t>
            </a:r>
            <a:r>
              <a:rPr kumimoji="0" lang="en-US" altLang="ko-KR" sz="900" b="1" i="0" u="none" strike="noStrike" kern="0" cap="none" spc="0" normalizeH="0" baseline="0" noProof="0" dirty="0">
                <a:ln>
                  <a:noFill/>
                </a:ln>
                <a:solidFill>
                  <a:srgbClr val="000000"/>
                </a:solidFill>
                <a:effectLst/>
                <a:uLnTx/>
                <a:uFillTx/>
              </a:rPr>
              <a:t>)</a:t>
            </a:r>
            <a:endParaRPr kumimoji="0" lang="ko-KR" altLang="en-US" sz="900" b="1" i="0" u="none" strike="noStrike" kern="0" cap="none" spc="0" normalizeH="0" baseline="0" noProof="0" dirty="0">
              <a:ln>
                <a:noFill/>
              </a:ln>
              <a:solidFill>
                <a:srgbClr val="000000"/>
              </a:solidFill>
              <a:effectLst/>
              <a:uLnTx/>
              <a:uFillTx/>
            </a:endParaRPr>
          </a:p>
        </p:txBody>
      </p:sp>
      <p:cxnSp>
        <p:nvCxnSpPr>
          <p:cNvPr id="162" name="꺾인 연결선 84">
            <a:extLst>
              <a:ext uri="{FF2B5EF4-FFF2-40B4-BE49-F238E27FC236}">
                <a16:creationId xmlns:a16="http://schemas.microsoft.com/office/drawing/2014/main" id="{A4D9ED10-684A-4354-807D-5CBB12B7C863}"/>
              </a:ext>
            </a:extLst>
          </p:cNvPr>
          <p:cNvCxnSpPr>
            <a:cxnSpLocks/>
            <a:stCxn id="149" idx="3"/>
            <a:endCxn id="150" idx="3"/>
          </p:cNvCxnSpPr>
          <p:nvPr/>
        </p:nvCxnSpPr>
        <p:spPr>
          <a:xfrm>
            <a:off x="3158660" y="2139215"/>
            <a:ext cx="12700" cy="1810811"/>
          </a:xfrm>
          <a:prstGeom prst="bentConnector3">
            <a:avLst>
              <a:gd name="adj1" fmla="val 4725000"/>
            </a:avLst>
          </a:prstGeom>
          <a:noFill/>
          <a:ln w="15875" cap="flat" cmpd="sng" algn="ctr">
            <a:solidFill>
              <a:srgbClr val="000000"/>
            </a:solidFill>
            <a:prstDash val="solid"/>
            <a:headEnd type="oval"/>
            <a:tailEnd type="triangle"/>
          </a:ln>
          <a:effectLst/>
        </p:spPr>
      </p:cxnSp>
      <p:sp>
        <p:nvSpPr>
          <p:cNvPr id="163" name="TextBox 162">
            <a:extLst>
              <a:ext uri="{FF2B5EF4-FFF2-40B4-BE49-F238E27FC236}">
                <a16:creationId xmlns:a16="http://schemas.microsoft.com/office/drawing/2014/main" id="{1BAD0C00-E7E9-4E22-9357-CC17A6E3661C}"/>
              </a:ext>
            </a:extLst>
          </p:cNvPr>
          <p:cNvSpPr txBox="1"/>
          <p:nvPr/>
        </p:nvSpPr>
        <p:spPr>
          <a:xfrm>
            <a:off x="3352870" y="2492896"/>
            <a:ext cx="734744" cy="349702"/>
          </a:xfrm>
          <a:prstGeom prst="rect">
            <a:avLst/>
          </a:prstGeom>
          <a:solidFill>
            <a:srgbClr val="FFFFFF"/>
          </a:solidFill>
        </p:spPr>
        <p:txBody>
          <a:bodyPr wrap="none" lIns="36000" tIns="36000" rIns="36000" bIns="36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ko-KR" altLang="en-US" sz="900" b="1" i="0" u="none" strike="noStrike" kern="0" cap="none" spc="0" normalizeH="0" baseline="0" noProof="0" dirty="0">
                <a:ln>
                  <a:noFill/>
                </a:ln>
                <a:solidFill>
                  <a:srgbClr val="000000"/>
                </a:solidFill>
                <a:effectLst/>
                <a:uLnTx/>
                <a:uFillTx/>
              </a:rPr>
              <a:t>⑥ 체불 시 </a:t>
            </a:r>
            <a:br>
              <a:rPr kumimoji="0" lang="en-US" altLang="ko-KR" sz="900" b="1" i="0" u="none" strike="noStrike" kern="0" cap="none" spc="0" normalizeH="0" baseline="0" noProof="0" dirty="0">
                <a:ln>
                  <a:noFill/>
                </a:ln>
                <a:solidFill>
                  <a:srgbClr val="000000"/>
                </a:solidFill>
                <a:effectLst/>
                <a:uLnTx/>
                <a:uFillTx/>
              </a:rPr>
            </a:br>
            <a:r>
              <a:rPr kumimoji="0" lang="en-US" altLang="ko-KR" sz="900" b="1" i="0" u="none" strike="noStrike" kern="0" cap="none" spc="0" normalizeH="0" baseline="0" noProof="0" dirty="0">
                <a:ln>
                  <a:noFill/>
                </a:ln>
                <a:solidFill>
                  <a:srgbClr val="000000"/>
                </a:solidFill>
                <a:effectLst/>
                <a:uLnTx/>
                <a:uFillTx/>
              </a:rPr>
              <a:t>    </a:t>
            </a:r>
            <a:r>
              <a:rPr kumimoji="0" lang="ko-KR" altLang="en-US" sz="900" b="1" i="0" u="none" strike="noStrike" kern="0" cap="none" spc="0" normalizeH="0" baseline="0" noProof="0" dirty="0">
                <a:ln>
                  <a:noFill/>
                </a:ln>
                <a:solidFill>
                  <a:srgbClr val="000000"/>
                </a:solidFill>
                <a:effectLst/>
                <a:uLnTx/>
                <a:uFillTx/>
              </a:rPr>
              <a:t>직불 불가</a:t>
            </a:r>
          </a:p>
        </p:txBody>
      </p:sp>
      <p:sp>
        <p:nvSpPr>
          <p:cNvPr id="164" name="TextBox 163">
            <a:extLst>
              <a:ext uri="{FF2B5EF4-FFF2-40B4-BE49-F238E27FC236}">
                <a16:creationId xmlns:a16="http://schemas.microsoft.com/office/drawing/2014/main" id="{3D99BC8B-B12D-4E5B-844A-83338B039402}"/>
              </a:ext>
            </a:extLst>
          </p:cNvPr>
          <p:cNvSpPr txBox="1"/>
          <p:nvPr/>
        </p:nvSpPr>
        <p:spPr>
          <a:xfrm>
            <a:off x="754611" y="3645024"/>
            <a:ext cx="812723" cy="313350"/>
          </a:xfrm>
          <a:prstGeom prst="rect">
            <a:avLst/>
          </a:prstGeom>
          <a:solidFill>
            <a:srgbClr val="FFFFFF"/>
          </a:solidFill>
        </p:spPr>
        <p:txBody>
          <a:bodyPr wrap="none" lIns="0" tIns="18000" rIns="0" bIns="18000" rtlCol="0">
            <a:spAutoFit/>
          </a:bodyPr>
          <a:lstStyle>
            <a:defPPr>
              <a:defRPr lang="ko-KR"/>
            </a:defPPr>
            <a:lvl1pPr latinLnBrk="0">
              <a:defRPr sz="900" b="0">
                <a:latin typeface="맑은 고딕"/>
                <a:ea typeface="맑은 고딕"/>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ko-KR" altLang="en-US" sz="900" b="1" i="0" u="none" strike="noStrike" kern="0" cap="none" spc="0" normalizeH="0" baseline="0" noProof="0" dirty="0">
                <a:ln>
                  <a:noFill/>
                </a:ln>
                <a:solidFill>
                  <a:srgbClr val="000000"/>
                </a:solidFill>
                <a:effectLst/>
                <a:uLnTx/>
                <a:uFillTx/>
                <a:latin typeface="맑은 고딕"/>
                <a:ea typeface="맑은 고딕"/>
              </a:rPr>
              <a:t>③ 가압류 이후 </a:t>
            </a:r>
            <a:br>
              <a:rPr kumimoji="0" lang="en-US" altLang="ko-KR" sz="900" b="1" i="0" u="none" strike="noStrike" kern="0" cap="none" spc="0" normalizeH="0" baseline="0" noProof="0" dirty="0">
                <a:ln>
                  <a:noFill/>
                </a:ln>
                <a:solidFill>
                  <a:srgbClr val="000000"/>
                </a:solidFill>
                <a:effectLst/>
                <a:uLnTx/>
                <a:uFillTx/>
                <a:latin typeface="맑은 고딕"/>
                <a:ea typeface="맑은 고딕"/>
              </a:rPr>
            </a:br>
            <a:r>
              <a:rPr kumimoji="0" lang="en-US" altLang="ko-KR" sz="900" b="1" i="0" u="none" strike="noStrike" kern="0" cap="none" spc="0" normalizeH="0" baseline="0" noProof="0" dirty="0">
                <a:ln>
                  <a:noFill/>
                </a:ln>
                <a:solidFill>
                  <a:srgbClr val="000000"/>
                </a:solidFill>
                <a:effectLst/>
                <a:uLnTx/>
                <a:uFillTx/>
                <a:latin typeface="맑은 고딕"/>
                <a:ea typeface="맑은 고딕"/>
              </a:rPr>
              <a:t>    </a:t>
            </a:r>
            <a:r>
              <a:rPr kumimoji="0" lang="ko-KR" altLang="en-US" sz="900" b="1" i="0" u="none" strike="noStrike" kern="0" cap="none" spc="0" normalizeH="0" baseline="0" noProof="0" dirty="0">
                <a:ln>
                  <a:noFill/>
                </a:ln>
                <a:solidFill>
                  <a:srgbClr val="000000"/>
                </a:solidFill>
                <a:effectLst/>
                <a:uLnTx/>
                <a:uFillTx/>
                <a:latin typeface="맑은 고딕"/>
                <a:ea typeface="맑은 고딕"/>
              </a:rPr>
              <a:t>양수인 보충</a:t>
            </a:r>
          </a:p>
        </p:txBody>
      </p:sp>
      <p:grpSp>
        <p:nvGrpSpPr>
          <p:cNvPr id="165" name="그룹 164">
            <a:extLst>
              <a:ext uri="{FF2B5EF4-FFF2-40B4-BE49-F238E27FC236}">
                <a16:creationId xmlns:a16="http://schemas.microsoft.com/office/drawing/2014/main" id="{4A3B9583-7A91-41A4-BAD5-0D986B433B83}"/>
              </a:ext>
            </a:extLst>
          </p:cNvPr>
          <p:cNvGrpSpPr/>
          <p:nvPr/>
        </p:nvGrpSpPr>
        <p:grpSpPr>
          <a:xfrm>
            <a:off x="3666244" y="3023105"/>
            <a:ext cx="176020" cy="201166"/>
            <a:chOff x="-1980728" y="2924944"/>
            <a:chExt cx="504056" cy="576064"/>
          </a:xfrm>
        </p:grpSpPr>
        <p:cxnSp>
          <p:nvCxnSpPr>
            <p:cNvPr id="166" name="직선 화살표 연결선 165">
              <a:extLst>
                <a:ext uri="{FF2B5EF4-FFF2-40B4-BE49-F238E27FC236}">
                  <a16:creationId xmlns:a16="http://schemas.microsoft.com/office/drawing/2014/main" id="{5620D898-3D0C-444F-8773-0669CB44C1E5}"/>
                </a:ext>
              </a:extLst>
            </p:cNvPr>
            <p:cNvCxnSpPr/>
            <p:nvPr/>
          </p:nvCxnSpPr>
          <p:spPr>
            <a:xfrm flipV="1">
              <a:off x="-1980728" y="2924944"/>
              <a:ext cx="504056" cy="576064"/>
            </a:xfrm>
            <a:prstGeom prst="straightConnector1">
              <a:avLst/>
            </a:prstGeom>
            <a:noFill/>
            <a:ln w="38100" cap="flat" cmpd="sng" algn="ctr">
              <a:solidFill>
                <a:srgbClr val="FF0000"/>
              </a:solidFill>
              <a:prstDash val="solid"/>
              <a:tailEnd type="none"/>
            </a:ln>
            <a:effectLst>
              <a:outerShdw blurRad="40000" dist="20000" dir="5400000" rotWithShape="0">
                <a:srgbClr val="000000">
                  <a:alpha val="38000"/>
                </a:srgbClr>
              </a:outerShdw>
            </a:effectLst>
          </p:spPr>
        </p:cxnSp>
        <p:cxnSp>
          <p:nvCxnSpPr>
            <p:cNvPr id="167" name="직선 화살표 연결선 166">
              <a:extLst>
                <a:ext uri="{FF2B5EF4-FFF2-40B4-BE49-F238E27FC236}">
                  <a16:creationId xmlns:a16="http://schemas.microsoft.com/office/drawing/2014/main" id="{F3480379-0A91-4EBB-84E4-1A1A2E9A4917}"/>
                </a:ext>
              </a:extLst>
            </p:cNvPr>
            <p:cNvCxnSpPr/>
            <p:nvPr/>
          </p:nvCxnSpPr>
          <p:spPr>
            <a:xfrm flipH="1" flipV="1">
              <a:off x="-1980728" y="2924944"/>
              <a:ext cx="504056" cy="576064"/>
            </a:xfrm>
            <a:prstGeom prst="straightConnector1">
              <a:avLst/>
            </a:prstGeom>
            <a:noFill/>
            <a:ln w="38100" cap="flat" cmpd="sng" algn="ctr">
              <a:solidFill>
                <a:srgbClr val="FF0000"/>
              </a:solidFill>
              <a:prstDash val="solid"/>
              <a:tailEnd type="none"/>
            </a:ln>
            <a:effectLst>
              <a:outerShdw blurRad="40000" dist="20000" dir="5400000" rotWithShape="0">
                <a:srgbClr val="000000">
                  <a:alpha val="38000"/>
                </a:srgbClr>
              </a:outerShdw>
            </a:effectLst>
          </p:spPr>
        </p:cxnSp>
      </p:grpSp>
      <p:sp>
        <p:nvSpPr>
          <p:cNvPr id="169" name="모서리가 둥근 직사각형 106">
            <a:extLst>
              <a:ext uri="{FF2B5EF4-FFF2-40B4-BE49-F238E27FC236}">
                <a16:creationId xmlns:a16="http://schemas.microsoft.com/office/drawing/2014/main" id="{B261F77C-9B6E-4BBE-BE7F-6815AA3DE629}"/>
              </a:ext>
            </a:extLst>
          </p:cNvPr>
          <p:cNvSpPr/>
          <p:nvPr/>
        </p:nvSpPr>
        <p:spPr bwMode="auto">
          <a:xfrm>
            <a:off x="6183198" y="3825088"/>
            <a:ext cx="1331946" cy="396000"/>
          </a:xfrm>
          <a:prstGeom prst="roundRect">
            <a:avLst/>
          </a:prstGeom>
          <a:gradFill rotWithShape="1">
            <a:gsLst>
              <a:gs pos="0">
                <a:srgbClr val="A1A1A1">
                  <a:tint val="50000"/>
                  <a:satMod val="300000"/>
                </a:srgbClr>
              </a:gs>
              <a:gs pos="35000">
                <a:srgbClr val="A1A1A1">
                  <a:tint val="37000"/>
                  <a:satMod val="300000"/>
                </a:srgbClr>
              </a:gs>
              <a:gs pos="100000">
                <a:srgbClr val="A1A1A1">
                  <a:tint val="15000"/>
                  <a:satMod val="350000"/>
                </a:srgbClr>
              </a:gs>
            </a:gsLst>
            <a:lin ang="16200000" scaled="1"/>
          </a:gra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1050" b="1" i="0" u="none" strike="noStrike" kern="0" cap="none" spc="-100" normalizeH="0" baseline="0" noProof="0" dirty="0">
                <a:ln>
                  <a:noFill/>
                </a:ln>
                <a:solidFill>
                  <a:srgbClr val="000000"/>
                </a:solidFill>
                <a:effectLst/>
                <a:uLnTx/>
                <a:uFillTx/>
                <a:latin typeface="맑은 고딕"/>
                <a:ea typeface="맑은 고딕" panose="020B0503020000020004" pitchFamily="50" charset="-127"/>
                <a:cs typeface="+mn-cs"/>
              </a:rPr>
              <a:t>노무자</a:t>
            </a:r>
            <a:r>
              <a:rPr kumimoji="0" lang="en-US" altLang="ko-KR" sz="1050" b="1" i="0" u="none" strike="noStrike" kern="0" cap="none" spc="-100" normalizeH="0" baseline="0" noProof="0" dirty="0">
                <a:ln>
                  <a:noFill/>
                </a:ln>
                <a:solidFill>
                  <a:srgbClr val="000000"/>
                </a:solidFill>
                <a:effectLst/>
                <a:uLnTx/>
                <a:uFillTx/>
                <a:latin typeface="맑은 고딕"/>
                <a:ea typeface="맑은 고딕" panose="020B0503020000020004" pitchFamily="50" charset="-127"/>
                <a:cs typeface="+mn-cs"/>
              </a:rPr>
              <a:t>, </a:t>
            </a:r>
            <a:r>
              <a:rPr kumimoji="0" lang="ko-KR" altLang="en-US" sz="1050" b="1" i="0" u="none" strike="noStrike" kern="0" cap="none" spc="-100" normalizeH="0" baseline="0" noProof="0" dirty="0">
                <a:ln>
                  <a:noFill/>
                </a:ln>
                <a:solidFill>
                  <a:srgbClr val="000000"/>
                </a:solidFill>
                <a:effectLst/>
                <a:uLnTx/>
                <a:uFillTx/>
                <a:latin typeface="맑은 고딕"/>
                <a:ea typeface="맑은 고딕" panose="020B0503020000020004" pitchFamily="50" charset="-127"/>
                <a:cs typeface="+mn-cs"/>
              </a:rPr>
              <a:t>자재장비업자</a:t>
            </a:r>
          </a:p>
        </p:txBody>
      </p:sp>
      <p:cxnSp>
        <p:nvCxnSpPr>
          <p:cNvPr id="170" name="직선 화살표 연결선 169">
            <a:extLst>
              <a:ext uri="{FF2B5EF4-FFF2-40B4-BE49-F238E27FC236}">
                <a16:creationId xmlns:a16="http://schemas.microsoft.com/office/drawing/2014/main" id="{804BDBF0-8C4D-4B90-BC12-A5155E315792}"/>
              </a:ext>
            </a:extLst>
          </p:cNvPr>
          <p:cNvCxnSpPr/>
          <p:nvPr/>
        </p:nvCxnSpPr>
        <p:spPr>
          <a:xfrm flipV="1">
            <a:off x="6479170" y="3329554"/>
            <a:ext cx="0" cy="495534"/>
          </a:xfrm>
          <a:prstGeom prst="straightConnector1">
            <a:avLst/>
          </a:prstGeom>
          <a:noFill/>
          <a:ln w="12700" cap="flat" cmpd="sng" algn="ctr">
            <a:solidFill>
              <a:srgbClr val="000000"/>
            </a:solidFill>
            <a:prstDash val="solid"/>
            <a:headEnd type="none"/>
            <a:tailEnd type="triangle"/>
          </a:ln>
          <a:effectLst/>
        </p:spPr>
      </p:cxnSp>
      <p:cxnSp>
        <p:nvCxnSpPr>
          <p:cNvPr id="171" name="직선 화살표 연결선 170">
            <a:extLst>
              <a:ext uri="{FF2B5EF4-FFF2-40B4-BE49-F238E27FC236}">
                <a16:creationId xmlns:a16="http://schemas.microsoft.com/office/drawing/2014/main" id="{676ADCAA-5FC7-417E-BDF3-A202085D8B41}"/>
              </a:ext>
            </a:extLst>
          </p:cNvPr>
          <p:cNvCxnSpPr/>
          <p:nvPr/>
        </p:nvCxnSpPr>
        <p:spPr>
          <a:xfrm>
            <a:off x="7335124" y="3338968"/>
            <a:ext cx="0" cy="495534"/>
          </a:xfrm>
          <a:prstGeom prst="straightConnector1">
            <a:avLst/>
          </a:prstGeom>
          <a:noFill/>
          <a:ln w="12700" cap="flat" cmpd="sng" algn="ctr">
            <a:solidFill>
              <a:srgbClr val="000000"/>
            </a:solidFill>
            <a:prstDash val="dash"/>
            <a:headEnd type="none"/>
            <a:tailEnd type="triangle"/>
          </a:ln>
          <a:effectLst/>
        </p:spPr>
      </p:cxnSp>
      <p:sp>
        <p:nvSpPr>
          <p:cNvPr id="172" name="TextBox 171">
            <a:extLst>
              <a:ext uri="{FF2B5EF4-FFF2-40B4-BE49-F238E27FC236}">
                <a16:creationId xmlns:a16="http://schemas.microsoft.com/office/drawing/2014/main" id="{3CD9FF6B-1EB8-4D84-AC01-C567EA9BCB22}"/>
              </a:ext>
            </a:extLst>
          </p:cNvPr>
          <p:cNvSpPr txBox="1"/>
          <p:nvPr/>
        </p:nvSpPr>
        <p:spPr>
          <a:xfrm>
            <a:off x="7010191" y="3508437"/>
            <a:ext cx="657231" cy="174851"/>
          </a:xfrm>
          <a:prstGeom prst="rect">
            <a:avLst/>
          </a:prstGeom>
          <a:solidFill>
            <a:srgbClr val="FFFFFF"/>
          </a:solidFill>
        </p:spPr>
        <p:txBody>
          <a:bodyPr wrap="none" lIns="0" tIns="18000" rIns="0" bIns="18000" rtlCol="0">
            <a:spAutoFit/>
          </a:bodyPr>
          <a:lstStyle>
            <a:defPPr>
              <a:defRPr lang="ko-KR"/>
            </a:defPPr>
            <a:lvl1pPr latinLnBrk="0">
              <a:defRPr sz="900" b="0">
                <a:latin typeface="맑은 고딕"/>
                <a:ea typeface="맑은 고딕"/>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ko-KR" altLang="en-US" sz="900" b="0" i="0" u="none" strike="noStrike" kern="0" cap="none" spc="0" normalizeH="0" baseline="0" noProof="0" dirty="0">
                <a:ln>
                  <a:noFill/>
                </a:ln>
                <a:solidFill>
                  <a:srgbClr val="000000"/>
                </a:solidFill>
                <a:effectLst/>
                <a:uLnTx/>
                <a:uFillTx/>
                <a:latin typeface="맑은 고딕"/>
                <a:ea typeface="맑은 고딕"/>
              </a:rPr>
              <a:t>④</a:t>
            </a:r>
            <a:r>
              <a:rPr kumimoji="0" lang="en-US" altLang="ko-KR" sz="900" b="0" i="0" u="none" strike="noStrike" kern="0" cap="none" spc="0" normalizeH="0" baseline="0" noProof="0" dirty="0">
                <a:ln>
                  <a:noFill/>
                </a:ln>
                <a:solidFill>
                  <a:srgbClr val="000000"/>
                </a:solidFill>
                <a:effectLst/>
                <a:uLnTx/>
                <a:uFillTx/>
                <a:latin typeface="맑은 고딕"/>
                <a:ea typeface="맑은 고딕"/>
              </a:rPr>
              <a:t> </a:t>
            </a:r>
            <a:r>
              <a:rPr kumimoji="0" lang="ko-KR" altLang="en-US" sz="900" b="0" i="0" u="none" strike="noStrike" kern="0" cap="none" spc="0" normalizeH="0" baseline="0" noProof="0" dirty="0">
                <a:ln>
                  <a:noFill/>
                </a:ln>
                <a:solidFill>
                  <a:srgbClr val="000000"/>
                </a:solidFill>
                <a:effectLst/>
                <a:uLnTx/>
                <a:uFillTx/>
                <a:latin typeface="맑은 고딕"/>
                <a:ea typeface="맑은 고딕"/>
              </a:rPr>
              <a:t>체불 발생</a:t>
            </a:r>
          </a:p>
        </p:txBody>
      </p:sp>
      <p:cxnSp>
        <p:nvCxnSpPr>
          <p:cNvPr id="173" name="꺾인 연결선 112">
            <a:extLst>
              <a:ext uri="{FF2B5EF4-FFF2-40B4-BE49-F238E27FC236}">
                <a16:creationId xmlns:a16="http://schemas.microsoft.com/office/drawing/2014/main" id="{AEC7B2EC-1B5A-4E9D-94E3-0EEAA338FE3F}"/>
              </a:ext>
            </a:extLst>
          </p:cNvPr>
          <p:cNvCxnSpPr/>
          <p:nvPr/>
        </p:nvCxnSpPr>
        <p:spPr>
          <a:xfrm rot="10800000" flipV="1">
            <a:off x="6184142" y="2211611"/>
            <a:ext cx="12700" cy="905405"/>
          </a:xfrm>
          <a:prstGeom prst="bentConnector3">
            <a:avLst>
              <a:gd name="adj1" fmla="val 1800000"/>
            </a:avLst>
          </a:prstGeom>
          <a:noFill/>
          <a:ln w="25400" cap="flat" cmpd="sng" algn="ctr">
            <a:solidFill>
              <a:srgbClr val="E87E00"/>
            </a:solidFill>
            <a:prstDash val="solid"/>
            <a:headEnd type="oval"/>
            <a:tailEnd type="oval"/>
          </a:ln>
          <a:effectLst>
            <a:outerShdw blurRad="40000" dist="20000" dir="5400000" rotWithShape="0">
              <a:srgbClr val="000000">
                <a:alpha val="38000"/>
              </a:srgbClr>
            </a:outerShdw>
          </a:effectLst>
        </p:spPr>
      </p:cxnSp>
      <p:sp>
        <p:nvSpPr>
          <p:cNvPr id="174" name="TextBox 173">
            <a:extLst>
              <a:ext uri="{FF2B5EF4-FFF2-40B4-BE49-F238E27FC236}">
                <a16:creationId xmlns:a16="http://schemas.microsoft.com/office/drawing/2014/main" id="{3430E794-D041-4E35-A793-15A27D85A778}"/>
              </a:ext>
            </a:extLst>
          </p:cNvPr>
          <p:cNvSpPr txBox="1"/>
          <p:nvPr/>
        </p:nvSpPr>
        <p:spPr>
          <a:xfrm>
            <a:off x="5995826" y="3526774"/>
            <a:ext cx="812723" cy="174851"/>
          </a:xfrm>
          <a:prstGeom prst="rect">
            <a:avLst/>
          </a:prstGeom>
          <a:solidFill>
            <a:srgbClr val="FFFFFF"/>
          </a:solidFill>
        </p:spPr>
        <p:txBody>
          <a:bodyPr wrap="none" lIns="0" tIns="18000" rIns="0" bIns="18000" rtlCol="0">
            <a:spAutoFit/>
          </a:bodyPr>
          <a:lstStyle>
            <a:defPPr>
              <a:defRPr lang="ko-KR"/>
            </a:defPPr>
            <a:lvl1pPr latinLnBrk="0">
              <a:defRPr sz="900" b="0">
                <a:latin typeface="맑은 고딕"/>
                <a:ea typeface="맑은 고딕"/>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ko-KR" altLang="en-US" sz="900" b="0" i="0" u="none" strike="noStrike" kern="0" cap="none" spc="0" normalizeH="0" baseline="0" noProof="0" dirty="0">
                <a:ln>
                  <a:noFill/>
                </a:ln>
                <a:solidFill>
                  <a:srgbClr val="000000"/>
                </a:solidFill>
                <a:effectLst/>
                <a:uLnTx/>
                <a:uFillTx/>
                <a:latin typeface="맑은 고딕"/>
                <a:ea typeface="맑은 고딕"/>
              </a:rPr>
              <a:t>③</a:t>
            </a:r>
            <a:r>
              <a:rPr kumimoji="0" lang="en-US" altLang="ko-KR" sz="900" b="0" i="0" u="none" strike="noStrike" kern="0" cap="none" spc="0" normalizeH="0" baseline="0" noProof="0" dirty="0">
                <a:ln>
                  <a:noFill/>
                </a:ln>
                <a:solidFill>
                  <a:srgbClr val="000000"/>
                </a:solidFill>
                <a:effectLst/>
                <a:uLnTx/>
                <a:uFillTx/>
                <a:latin typeface="맑은 고딕"/>
                <a:ea typeface="맑은 고딕"/>
              </a:rPr>
              <a:t> </a:t>
            </a:r>
            <a:r>
              <a:rPr kumimoji="0" lang="ko-KR" altLang="en-US" sz="900" b="0" i="0" u="none" strike="noStrike" kern="0" cap="none" spc="0" normalizeH="0" baseline="0" noProof="0" dirty="0">
                <a:ln>
                  <a:noFill/>
                </a:ln>
                <a:solidFill>
                  <a:srgbClr val="000000"/>
                </a:solidFill>
                <a:effectLst/>
                <a:uLnTx/>
                <a:uFillTx/>
                <a:latin typeface="맑은 고딕"/>
                <a:ea typeface="맑은 고딕"/>
              </a:rPr>
              <a:t>노임 등 청구</a:t>
            </a:r>
          </a:p>
        </p:txBody>
      </p:sp>
      <p:sp>
        <p:nvSpPr>
          <p:cNvPr id="175" name="TextBox 174">
            <a:extLst>
              <a:ext uri="{FF2B5EF4-FFF2-40B4-BE49-F238E27FC236}">
                <a16:creationId xmlns:a16="http://schemas.microsoft.com/office/drawing/2014/main" id="{A3B4EB30-AC2A-4980-877C-C84F7CA1C3AC}"/>
              </a:ext>
            </a:extLst>
          </p:cNvPr>
          <p:cNvSpPr txBox="1"/>
          <p:nvPr/>
        </p:nvSpPr>
        <p:spPr>
          <a:xfrm>
            <a:off x="7904038" y="2922457"/>
            <a:ext cx="708153" cy="395869"/>
          </a:xfrm>
          <a:prstGeom prst="rect">
            <a:avLst/>
          </a:prstGeom>
          <a:solidFill>
            <a:srgbClr val="333399"/>
          </a:solidFill>
        </p:spPr>
        <p:txBody>
          <a:bodyPr wrap="square" lIns="36000" tIns="36000" rIns="36000" bIns="36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ko-KR" altLang="en-US" sz="1050" b="1" i="0" u="none" strike="noStrike" kern="0" cap="none" spc="0" normalizeH="0" baseline="0" noProof="0" dirty="0">
                <a:ln>
                  <a:noFill/>
                </a:ln>
                <a:solidFill>
                  <a:srgbClr val="FFFFFF"/>
                </a:solidFill>
                <a:effectLst/>
                <a:uLnTx/>
                <a:uFillTx/>
              </a:rPr>
              <a:t>⑤ 체불 시            </a:t>
            </a:r>
            <a:endParaRPr kumimoji="0" lang="en-US" altLang="ko-KR" sz="1050" b="1" i="0" u="none" strike="noStrike" kern="0" cap="none" spc="0" normalizeH="0" baseline="0" noProof="0" dirty="0">
              <a:ln>
                <a:noFill/>
              </a:ln>
              <a:solidFill>
                <a:srgbClr val="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ko-KR" sz="1050" b="1" i="0" u="none" strike="noStrike" kern="0" cap="none" spc="0" normalizeH="0" baseline="0" noProof="0" dirty="0">
                <a:ln>
                  <a:noFill/>
                </a:ln>
                <a:solidFill>
                  <a:srgbClr val="FFFFFF"/>
                </a:solidFill>
                <a:effectLst/>
                <a:uLnTx/>
                <a:uFillTx/>
              </a:rPr>
              <a:t>    </a:t>
            </a:r>
            <a:r>
              <a:rPr kumimoji="0" lang="ko-KR" altLang="en-US" sz="1050" b="1" i="0" u="none" strike="noStrike" kern="0" cap="none" spc="0" normalizeH="0" baseline="0" noProof="0" dirty="0">
                <a:ln>
                  <a:noFill/>
                </a:ln>
                <a:solidFill>
                  <a:srgbClr val="FFFFFF"/>
                </a:solidFill>
                <a:effectLst/>
                <a:uLnTx/>
                <a:uFillTx/>
              </a:rPr>
              <a:t>직불</a:t>
            </a:r>
          </a:p>
        </p:txBody>
      </p:sp>
      <p:cxnSp>
        <p:nvCxnSpPr>
          <p:cNvPr id="177" name="직선 연결선 176">
            <a:extLst>
              <a:ext uri="{FF2B5EF4-FFF2-40B4-BE49-F238E27FC236}">
                <a16:creationId xmlns:a16="http://schemas.microsoft.com/office/drawing/2014/main" id="{F4AA995D-2532-40D7-8C73-E66C31473B24}"/>
              </a:ext>
            </a:extLst>
          </p:cNvPr>
          <p:cNvCxnSpPr/>
          <p:nvPr/>
        </p:nvCxnSpPr>
        <p:spPr>
          <a:xfrm>
            <a:off x="2359951" y="4890356"/>
            <a:ext cx="2031725" cy="0"/>
          </a:xfrm>
          <a:prstGeom prst="line">
            <a:avLst/>
          </a:prstGeom>
          <a:noFill/>
          <a:ln w="9525" cap="flat" cmpd="sng" algn="ctr">
            <a:solidFill>
              <a:srgbClr val="000000"/>
            </a:solidFill>
            <a:prstDash val="solid"/>
          </a:ln>
          <a:effectLst/>
        </p:spPr>
      </p:cxnSp>
      <p:sp>
        <p:nvSpPr>
          <p:cNvPr id="178" name="직사각형 177">
            <a:extLst>
              <a:ext uri="{FF2B5EF4-FFF2-40B4-BE49-F238E27FC236}">
                <a16:creationId xmlns:a16="http://schemas.microsoft.com/office/drawing/2014/main" id="{4B991989-9BB7-420E-8520-A073071B25F3}"/>
              </a:ext>
            </a:extLst>
          </p:cNvPr>
          <p:cNvSpPr/>
          <p:nvPr/>
        </p:nvSpPr>
        <p:spPr>
          <a:xfrm>
            <a:off x="914412" y="4534021"/>
            <a:ext cx="516488" cy="261610"/>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ko-KR" altLang="en-US" sz="1100" b="1" i="0" u="none" strike="noStrike" kern="0" cap="none" spc="0" normalizeH="0" baseline="0" noProof="0" dirty="0">
                <a:ln>
                  <a:noFill/>
                </a:ln>
                <a:solidFill>
                  <a:srgbClr val="000000"/>
                </a:solidFill>
                <a:effectLst/>
                <a:uLnTx/>
                <a:uFillTx/>
              </a:rPr>
              <a:t>장 점</a:t>
            </a:r>
            <a:endParaRPr kumimoji="0" lang="ko-KR" altLang="en-US" sz="1100" b="0" i="0" u="none" strike="noStrike" kern="0" cap="none" spc="0" normalizeH="0" baseline="0" noProof="0" dirty="0">
              <a:ln>
                <a:noFill/>
              </a:ln>
              <a:solidFill>
                <a:srgbClr val="000000"/>
              </a:solidFill>
              <a:effectLst/>
              <a:uLnTx/>
              <a:uFillTx/>
            </a:endParaRPr>
          </a:p>
        </p:txBody>
      </p:sp>
      <p:sp>
        <p:nvSpPr>
          <p:cNvPr id="179" name="직사각형 178">
            <a:extLst>
              <a:ext uri="{FF2B5EF4-FFF2-40B4-BE49-F238E27FC236}">
                <a16:creationId xmlns:a16="http://schemas.microsoft.com/office/drawing/2014/main" id="{C18B2F99-AE78-4C9D-ADAD-D04E414032C4}"/>
              </a:ext>
            </a:extLst>
          </p:cNvPr>
          <p:cNvSpPr/>
          <p:nvPr/>
        </p:nvSpPr>
        <p:spPr>
          <a:xfrm>
            <a:off x="3133228" y="4534021"/>
            <a:ext cx="516488" cy="261610"/>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ko-KR" altLang="en-US" sz="1100" b="1" i="0" u="none" strike="noStrike" kern="0" cap="none" spc="0" normalizeH="0" baseline="0" noProof="0" dirty="0">
                <a:ln>
                  <a:noFill/>
                </a:ln>
                <a:solidFill>
                  <a:srgbClr val="000000"/>
                </a:solidFill>
                <a:effectLst/>
                <a:uLnTx/>
                <a:uFillTx/>
              </a:rPr>
              <a:t>단 점</a:t>
            </a:r>
            <a:endParaRPr kumimoji="0" lang="ko-KR" altLang="en-US" sz="1100" b="0" i="0" u="none" strike="noStrike" kern="0" cap="none" spc="0" normalizeH="0" baseline="0" noProof="0" dirty="0">
              <a:ln>
                <a:noFill/>
              </a:ln>
              <a:solidFill>
                <a:srgbClr val="000000"/>
              </a:solidFill>
              <a:effectLst/>
              <a:uLnTx/>
              <a:uFillTx/>
            </a:endParaRPr>
          </a:p>
        </p:txBody>
      </p:sp>
      <p:sp>
        <p:nvSpPr>
          <p:cNvPr id="180" name="TextBox 179">
            <a:extLst>
              <a:ext uri="{FF2B5EF4-FFF2-40B4-BE49-F238E27FC236}">
                <a16:creationId xmlns:a16="http://schemas.microsoft.com/office/drawing/2014/main" id="{ECEF1D39-5FD8-481F-B3ED-F265C4BC1D5C}"/>
              </a:ext>
            </a:extLst>
          </p:cNvPr>
          <p:cNvSpPr txBox="1"/>
          <p:nvPr/>
        </p:nvSpPr>
        <p:spPr>
          <a:xfrm>
            <a:off x="230448" y="4989251"/>
            <a:ext cx="1912950" cy="996033"/>
          </a:xfrm>
          <a:prstGeom prst="rect">
            <a:avLst/>
          </a:prstGeom>
        </p:spPr>
        <p:txBody>
          <a:bodyPr wrap="none" lIns="36000" tIns="36000" rIns="36000" bIns="36000" rtlCol="0">
            <a:spAutoFit/>
          </a:bodyPr>
          <a:lstStyle/>
          <a:p>
            <a:pPr marL="171450" marR="0" lvl="0" indent="-171450" defTabSz="91440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ko-KR" altLang="en-US" sz="1000" b="0" i="0" u="none" strike="noStrike" kern="0" cap="none" spc="0" normalizeH="0" baseline="0" noProof="0" dirty="0">
                <a:ln>
                  <a:noFill/>
                </a:ln>
                <a:solidFill>
                  <a:srgbClr val="000000"/>
                </a:solidFill>
                <a:effectLst/>
                <a:uLnTx/>
                <a:uFillTx/>
              </a:rPr>
              <a:t>확정일자 날인 비용 저렴 </a:t>
            </a:r>
            <a:endParaRPr kumimoji="0" lang="en-US" altLang="ko-KR" sz="1000" b="0" i="0" u="none" strike="noStrike" kern="0" cap="none" spc="0" normalizeH="0" baseline="0" noProof="0" dirty="0">
              <a:ln>
                <a:noFill/>
              </a:ln>
              <a:solidFill>
                <a:srgbClr val="000000"/>
              </a:solidFill>
              <a:effectLst/>
              <a:uLnTx/>
              <a:uFillTx/>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en-US" altLang="ko-KR" sz="1000" b="0" i="0" u="none" strike="noStrike" kern="0" cap="none" spc="0" normalizeH="0" baseline="0" noProof="0" dirty="0">
                <a:ln>
                  <a:noFill/>
                </a:ln>
                <a:solidFill>
                  <a:srgbClr val="000000"/>
                </a:solidFill>
                <a:effectLst/>
                <a:uLnTx/>
                <a:uFillTx/>
              </a:rPr>
              <a:t>    (</a:t>
            </a:r>
            <a:r>
              <a:rPr kumimoji="0" lang="ko-KR" altLang="en-US" sz="1000" b="0" i="0" u="none" strike="noStrike" kern="0" cap="none" spc="0" normalizeH="0" baseline="0" noProof="0" dirty="0">
                <a:ln>
                  <a:noFill/>
                </a:ln>
                <a:solidFill>
                  <a:srgbClr val="000000"/>
                </a:solidFill>
                <a:effectLst/>
                <a:uLnTx/>
                <a:uFillTx/>
              </a:rPr>
              <a:t>건당 </a:t>
            </a:r>
            <a:r>
              <a:rPr kumimoji="0" lang="en-US" altLang="ko-KR" sz="1000" b="0" i="0" u="none" strike="noStrike" kern="0" cap="none" spc="0" normalizeH="0" baseline="0" noProof="0" dirty="0">
                <a:ln>
                  <a:noFill/>
                </a:ln>
                <a:solidFill>
                  <a:srgbClr val="000000"/>
                </a:solidFill>
                <a:effectLst/>
                <a:uLnTx/>
                <a:uFillTx/>
              </a:rPr>
              <a:t>1</a:t>
            </a:r>
            <a:r>
              <a:rPr kumimoji="0" lang="ko-KR" altLang="en-US" sz="1000" b="0" i="0" u="none" strike="noStrike" kern="0" cap="none" spc="0" normalizeH="0" baseline="0" noProof="0" dirty="0">
                <a:ln>
                  <a:noFill/>
                </a:ln>
                <a:solidFill>
                  <a:srgbClr val="000000"/>
                </a:solidFill>
                <a:effectLst/>
                <a:uLnTx/>
                <a:uFillTx/>
              </a:rPr>
              <a:t>천원</a:t>
            </a:r>
            <a:r>
              <a:rPr kumimoji="0" lang="en-US" altLang="ko-KR" sz="1000" b="0" i="0" u="none" strike="noStrike" kern="0" cap="none" spc="0" normalizeH="0" baseline="0" noProof="0" dirty="0">
                <a:ln>
                  <a:noFill/>
                </a:ln>
                <a:solidFill>
                  <a:srgbClr val="000000"/>
                </a:solidFill>
                <a:effectLst/>
                <a:uLnTx/>
                <a:uFillTx/>
              </a:rPr>
              <a:t>)</a:t>
            </a:r>
          </a:p>
          <a:p>
            <a:pPr marL="171450" marR="0" lvl="0" indent="-171450" defTabSz="91440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ko-KR" altLang="en-US" sz="1000" b="0" i="0" u="none" strike="noStrike" kern="0" cap="none" spc="0" normalizeH="0" baseline="0" noProof="0" dirty="0">
                <a:ln>
                  <a:noFill/>
                </a:ln>
                <a:solidFill>
                  <a:srgbClr val="000000"/>
                </a:solidFill>
                <a:effectLst/>
                <a:uLnTx/>
                <a:uFillTx/>
              </a:rPr>
              <a:t>간단한 </a:t>
            </a:r>
            <a:r>
              <a:rPr kumimoji="0" lang="ko-KR" altLang="en-US" sz="1000" b="0" i="0" u="none" strike="noStrike" kern="0" cap="none" spc="0" normalizeH="0" baseline="0" noProof="0" dirty="0" err="1">
                <a:ln>
                  <a:noFill/>
                </a:ln>
                <a:solidFill>
                  <a:srgbClr val="000000"/>
                </a:solidFill>
                <a:effectLst/>
                <a:uLnTx/>
                <a:uFillTx/>
              </a:rPr>
              <a:t>직불금</a:t>
            </a:r>
            <a:r>
              <a:rPr kumimoji="0" lang="ko-KR" altLang="en-US" sz="1000" b="0" i="0" u="none" strike="noStrike" kern="0" cap="none" spc="0" normalizeH="0" baseline="0" noProof="0" dirty="0">
                <a:ln>
                  <a:noFill/>
                </a:ln>
                <a:solidFill>
                  <a:srgbClr val="000000"/>
                </a:solidFill>
                <a:effectLst/>
                <a:uLnTx/>
                <a:uFillTx/>
              </a:rPr>
              <a:t> 지급 </a:t>
            </a:r>
            <a:endParaRPr kumimoji="0" lang="en-US" altLang="ko-KR" sz="1000" b="0" i="0" u="none" strike="noStrike" kern="0" cap="none" spc="0" normalizeH="0" baseline="0" noProof="0" dirty="0">
              <a:ln>
                <a:noFill/>
              </a:ln>
              <a:solidFill>
                <a:srgbClr val="000000"/>
              </a:solidFill>
              <a:effectLst/>
              <a:uLnTx/>
              <a:uFillTx/>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en-US" altLang="ko-KR" sz="1000" b="0" i="0" u="none" strike="noStrike" kern="0" cap="none" spc="0" normalizeH="0" baseline="0" noProof="0" dirty="0">
                <a:ln>
                  <a:noFill/>
                </a:ln>
                <a:solidFill>
                  <a:srgbClr val="000000"/>
                </a:solidFill>
                <a:effectLst/>
                <a:uLnTx/>
                <a:uFillTx/>
              </a:rPr>
              <a:t>    (</a:t>
            </a:r>
            <a:r>
              <a:rPr kumimoji="0" lang="ko-KR" altLang="en-US" sz="1000" b="0" i="0" u="none" strike="noStrike" kern="0" cap="none" spc="0" normalizeH="0" baseline="0" noProof="0" dirty="0">
                <a:ln>
                  <a:noFill/>
                </a:ln>
                <a:solidFill>
                  <a:srgbClr val="000000"/>
                </a:solidFill>
                <a:effectLst/>
                <a:uLnTx/>
                <a:uFillTx/>
              </a:rPr>
              <a:t>수급인 계좌 → 양수인 계좌</a:t>
            </a:r>
            <a:r>
              <a:rPr kumimoji="0" lang="en-US" altLang="ko-KR" sz="1000" b="0" i="0" u="none" strike="noStrike" kern="0" cap="none" spc="0" normalizeH="0" baseline="0" noProof="0" dirty="0">
                <a:ln>
                  <a:noFill/>
                </a:ln>
                <a:solidFill>
                  <a:srgbClr val="000000"/>
                </a:solidFill>
                <a:effectLst/>
                <a:uLnTx/>
                <a:uFillTx/>
              </a:rPr>
              <a:t>)</a:t>
            </a:r>
            <a:endParaRPr kumimoji="0" lang="ko-KR" altLang="en-US" sz="1000" b="0" i="0" u="none" strike="noStrike" kern="0" cap="none" spc="0" normalizeH="0" baseline="0" noProof="0" dirty="0">
              <a:ln>
                <a:noFill/>
              </a:ln>
              <a:solidFill>
                <a:srgbClr val="000000"/>
              </a:solidFill>
              <a:effectLst/>
              <a:uLnTx/>
              <a:uFillTx/>
            </a:endParaRPr>
          </a:p>
        </p:txBody>
      </p:sp>
      <p:cxnSp>
        <p:nvCxnSpPr>
          <p:cNvPr id="181" name="직선 연결선 180">
            <a:extLst>
              <a:ext uri="{FF2B5EF4-FFF2-40B4-BE49-F238E27FC236}">
                <a16:creationId xmlns:a16="http://schemas.microsoft.com/office/drawing/2014/main" id="{0C7C0BB8-E986-49EB-9A53-9829C4502236}"/>
              </a:ext>
            </a:extLst>
          </p:cNvPr>
          <p:cNvCxnSpPr/>
          <p:nvPr/>
        </p:nvCxnSpPr>
        <p:spPr>
          <a:xfrm>
            <a:off x="202874" y="4890356"/>
            <a:ext cx="2031725" cy="0"/>
          </a:xfrm>
          <a:prstGeom prst="line">
            <a:avLst/>
          </a:prstGeom>
          <a:noFill/>
          <a:ln w="9525" cap="flat" cmpd="sng" algn="ctr">
            <a:solidFill>
              <a:srgbClr val="000000"/>
            </a:solidFill>
            <a:prstDash val="solid"/>
          </a:ln>
          <a:effectLst/>
        </p:spPr>
      </p:cxnSp>
      <p:sp>
        <p:nvSpPr>
          <p:cNvPr id="182" name="TextBox 181">
            <a:extLst>
              <a:ext uri="{FF2B5EF4-FFF2-40B4-BE49-F238E27FC236}">
                <a16:creationId xmlns:a16="http://schemas.microsoft.com/office/drawing/2014/main" id="{8E651C36-04DE-4E9D-928C-DD97DD5DDE8E}"/>
              </a:ext>
            </a:extLst>
          </p:cNvPr>
          <p:cNvSpPr txBox="1"/>
          <p:nvPr/>
        </p:nvSpPr>
        <p:spPr>
          <a:xfrm>
            <a:off x="7181239" y="4962364"/>
            <a:ext cx="1688530" cy="765200"/>
          </a:xfrm>
          <a:prstGeom prst="rect">
            <a:avLst/>
          </a:prstGeom>
        </p:spPr>
        <p:txBody>
          <a:bodyPr wrap="none" lIns="36000" tIns="36000" rIns="36000" bIns="36000" rtlCol="0">
            <a:spAutoFit/>
          </a:bodyPr>
          <a:lstStyle/>
          <a:p>
            <a:pPr marL="171450" marR="0" lvl="0" indent="-171450" defTabSz="91440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ko-KR" altLang="en-US" sz="1000" b="0" i="0" u="none" strike="noStrike" kern="0" cap="none" spc="0" normalizeH="0" baseline="0" noProof="0" dirty="0" err="1">
                <a:ln>
                  <a:noFill/>
                </a:ln>
                <a:solidFill>
                  <a:srgbClr val="000000"/>
                </a:solidFill>
                <a:effectLst/>
                <a:uLnTx/>
                <a:uFillTx/>
              </a:rPr>
              <a:t>신탁보수</a:t>
            </a:r>
            <a:r>
              <a:rPr kumimoji="0" lang="ko-KR" altLang="en-US" sz="1000" b="0" i="0" u="none" strike="noStrike" kern="0" cap="none" spc="0" normalizeH="0" baseline="0" noProof="0" dirty="0">
                <a:ln>
                  <a:noFill/>
                </a:ln>
                <a:solidFill>
                  <a:srgbClr val="000000"/>
                </a:solidFill>
                <a:effectLst/>
                <a:uLnTx/>
                <a:uFillTx/>
              </a:rPr>
              <a:t> 지급 필요</a:t>
            </a:r>
            <a:endParaRPr kumimoji="0" lang="en-US" altLang="ko-KR" sz="1000" b="0" i="0" u="none" strike="noStrike" kern="0" cap="none" spc="0" normalizeH="0" baseline="0" noProof="0" dirty="0">
              <a:ln>
                <a:noFill/>
              </a:ln>
              <a:solidFill>
                <a:srgbClr val="000000"/>
              </a:solidFill>
              <a:effectLst/>
              <a:uLnTx/>
              <a:uFillTx/>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en-US" altLang="ko-KR" sz="1000" b="0" i="0" u="none" strike="noStrike" kern="0" cap="none" spc="0" normalizeH="0" baseline="0" noProof="0" dirty="0">
                <a:ln>
                  <a:noFill/>
                </a:ln>
                <a:solidFill>
                  <a:srgbClr val="000000"/>
                </a:solidFill>
                <a:effectLst/>
                <a:uLnTx/>
                <a:uFillTx/>
              </a:rPr>
              <a:t>    (</a:t>
            </a:r>
            <a:r>
              <a:rPr kumimoji="0" lang="ko-KR" altLang="en-US" sz="1000" b="0" i="0" u="none" strike="noStrike" kern="0" cap="none" spc="0" normalizeH="0" baseline="0" noProof="0" dirty="0">
                <a:ln>
                  <a:noFill/>
                </a:ln>
                <a:solidFill>
                  <a:srgbClr val="000000"/>
                </a:solidFill>
                <a:effectLst/>
                <a:uLnTx/>
                <a:uFillTx/>
              </a:rPr>
              <a:t>현장당 </a:t>
            </a:r>
            <a:r>
              <a:rPr kumimoji="0" lang="en-US" altLang="ko-KR" sz="1000" b="0" i="0" u="none" strike="noStrike" kern="0" cap="none" spc="0" normalizeH="0" baseline="0" noProof="0" dirty="0">
                <a:ln>
                  <a:noFill/>
                </a:ln>
                <a:solidFill>
                  <a:srgbClr val="000000"/>
                </a:solidFill>
                <a:effectLst/>
                <a:uLnTx/>
                <a:uFillTx/>
              </a:rPr>
              <a:t>1</a:t>
            </a:r>
            <a:r>
              <a:rPr kumimoji="0" lang="ko-KR" altLang="en-US" sz="1000" b="0" i="0" u="none" strike="noStrike" kern="0" cap="none" spc="0" normalizeH="0" baseline="0" noProof="0" dirty="0">
                <a:ln>
                  <a:noFill/>
                </a:ln>
                <a:solidFill>
                  <a:srgbClr val="000000"/>
                </a:solidFill>
                <a:effectLst/>
                <a:uLnTx/>
                <a:uFillTx/>
              </a:rPr>
              <a:t>천만원</a:t>
            </a:r>
            <a:r>
              <a:rPr kumimoji="0" lang="en-US" altLang="ko-KR" sz="1000" b="0" i="0" u="none" strike="noStrike" kern="0" cap="none" spc="0" normalizeH="0" baseline="0" noProof="0" dirty="0">
                <a:ln>
                  <a:noFill/>
                </a:ln>
                <a:solidFill>
                  <a:srgbClr val="000000"/>
                </a:solidFill>
                <a:effectLst/>
                <a:uLnTx/>
                <a:uFillTx/>
              </a:rPr>
              <a:t>)</a:t>
            </a:r>
          </a:p>
          <a:p>
            <a:pPr marL="171450" marR="0" lvl="0" indent="-171450" defTabSz="91440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ko-KR" altLang="en-US" sz="1000" b="0" i="0" u="none" strike="noStrike" kern="0" cap="none" spc="0" normalizeH="0" baseline="0" noProof="0" dirty="0" err="1">
                <a:ln>
                  <a:noFill/>
                </a:ln>
                <a:solidFill>
                  <a:srgbClr val="000000"/>
                </a:solidFill>
                <a:effectLst/>
                <a:uLnTx/>
                <a:uFillTx/>
              </a:rPr>
              <a:t>신탁사</a:t>
            </a:r>
            <a:r>
              <a:rPr kumimoji="0" lang="ko-KR" altLang="en-US" sz="1000" b="0" i="0" u="none" strike="noStrike" kern="0" cap="none" spc="0" normalizeH="0" baseline="0" noProof="0" dirty="0">
                <a:ln>
                  <a:noFill/>
                </a:ln>
                <a:solidFill>
                  <a:srgbClr val="000000"/>
                </a:solidFill>
                <a:effectLst/>
                <a:uLnTx/>
                <a:uFillTx/>
              </a:rPr>
              <a:t> 계좌를 통한 직불</a:t>
            </a:r>
            <a:endParaRPr kumimoji="0" lang="en-US" altLang="ko-KR" sz="1000" b="0" i="0" u="none" strike="noStrike" kern="0" cap="none" spc="0" normalizeH="0" baseline="0" noProof="0" dirty="0">
              <a:ln>
                <a:noFill/>
              </a:ln>
              <a:solidFill>
                <a:srgbClr val="000000"/>
              </a:solidFill>
              <a:effectLst/>
              <a:uLnTx/>
              <a:uFillTx/>
            </a:endParaRPr>
          </a:p>
        </p:txBody>
      </p:sp>
      <p:cxnSp>
        <p:nvCxnSpPr>
          <p:cNvPr id="183" name="직선 연결선 182">
            <a:extLst>
              <a:ext uri="{FF2B5EF4-FFF2-40B4-BE49-F238E27FC236}">
                <a16:creationId xmlns:a16="http://schemas.microsoft.com/office/drawing/2014/main" id="{5E9B0707-4C66-492A-8D34-69EAA85626CC}"/>
              </a:ext>
            </a:extLst>
          </p:cNvPr>
          <p:cNvCxnSpPr/>
          <p:nvPr/>
        </p:nvCxnSpPr>
        <p:spPr>
          <a:xfrm>
            <a:off x="7181768" y="4890356"/>
            <a:ext cx="1730382" cy="0"/>
          </a:xfrm>
          <a:prstGeom prst="line">
            <a:avLst/>
          </a:prstGeom>
          <a:noFill/>
          <a:ln w="9525" cap="flat" cmpd="sng" algn="ctr">
            <a:solidFill>
              <a:srgbClr val="000000"/>
            </a:solidFill>
            <a:prstDash val="solid"/>
          </a:ln>
          <a:effectLst/>
        </p:spPr>
      </p:cxnSp>
      <p:sp>
        <p:nvSpPr>
          <p:cNvPr id="184" name="직사각형 183">
            <a:extLst>
              <a:ext uri="{FF2B5EF4-FFF2-40B4-BE49-F238E27FC236}">
                <a16:creationId xmlns:a16="http://schemas.microsoft.com/office/drawing/2014/main" id="{8E711BF1-F9BB-48AF-9ACB-3859BECE647D}"/>
              </a:ext>
            </a:extLst>
          </p:cNvPr>
          <p:cNvSpPr/>
          <p:nvPr/>
        </p:nvSpPr>
        <p:spPr>
          <a:xfrm>
            <a:off x="5628217" y="4534021"/>
            <a:ext cx="516488" cy="261610"/>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ko-KR" altLang="en-US" sz="1100" b="1" i="0" u="none" strike="noStrike" kern="0" cap="none" spc="0" normalizeH="0" baseline="0" noProof="0" dirty="0">
                <a:ln>
                  <a:noFill/>
                </a:ln>
                <a:solidFill>
                  <a:srgbClr val="000000"/>
                </a:solidFill>
                <a:effectLst/>
                <a:uLnTx/>
                <a:uFillTx/>
              </a:rPr>
              <a:t>장 점</a:t>
            </a:r>
            <a:endParaRPr kumimoji="0" lang="ko-KR" altLang="en-US" sz="1100" b="0" i="0" u="none" strike="noStrike" kern="0" cap="none" spc="0" normalizeH="0" baseline="0" noProof="0" dirty="0">
              <a:ln>
                <a:noFill/>
              </a:ln>
              <a:solidFill>
                <a:srgbClr val="000000"/>
              </a:solidFill>
              <a:effectLst/>
              <a:uLnTx/>
              <a:uFillTx/>
            </a:endParaRPr>
          </a:p>
        </p:txBody>
      </p:sp>
      <p:sp>
        <p:nvSpPr>
          <p:cNvPr id="185" name="직사각형 184">
            <a:extLst>
              <a:ext uri="{FF2B5EF4-FFF2-40B4-BE49-F238E27FC236}">
                <a16:creationId xmlns:a16="http://schemas.microsoft.com/office/drawing/2014/main" id="{0F89A2B2-6882-49FA-B10F-6A69B46AF6E1}"/>
              </a:ext>
            </a:extLst>
          </p:cNvPr>
          <p:cNvSpPr/>
          <p:nvPr/>
        </p:nvSpPr>
        <p:spPr>
          <a:xfrm>
            <a:off x="7955045" y="4534021"/>
            <a:ext cx="516488" cy="261610"/>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ko-KR" altLang="en-US" sz="1100" b="1" i="0" u="none" strike="noStrike" kern="0" cap="none" spc="0" normalizeH="0" baseline="0" noProof="0" dirty="0">
                <a:ln>
                  <a:noFill/>
                </a:ln>
                <a:solidFill>
                  <a:srgbClr val="000000"/>
                </a:solidFill>
                <a:effectLst/>
                <a:uLnTx/>
                <a:uFillTx/>
              </a:rPr>
              <a:t>단 점</a:t>
            </a:r>
            <a:endParaRPr kumimoji="0" lang="ko-KR" altLang="en-US" sz="1100" b="0" i="0" u="none" strike="noStrike" kern="0" cap="none" spc="0" normalizeH="0" baseline="0" noProof="0" dirty="0">
              <a:ln>
                <a:noFill/>
              </a:ln>
              <a:solidFill>
                <a:srgbClr val="000000"/>
              </a:solidFill>
              <a:effectLst/>
              <a:uLnTx/>
              <a:uFillTx/>
            </a:endParaRPr>
          </a:p>
        </p:txBody>
      </p:sp>
      <p:sp>
        <p:nvSpPr>
          <p:cNvPr id="186" name="TextBox 185">
            <a:extLst>
              <a:ext uri="{FF2B5EF4-FFF2-40B4-BE49-F238E27FC236}">
                <a16:creationId xmlns:a16="http://schemas.microsoft.com/office/drawing/2014/main" id="{9DD3B92D-D057-4E08-9B55-29C138364E6F}"/>
              </a:ext>
            </a:extLst>
          </p:cNvPr>
          <p:cNvSpPr txBox="1"/>
          <p:nvPr/>
        </p:nvSpPr>
        <p:spPr>
          <a:xfrm>
            <a:off x="4840979" y="4962364"/>
            <a:ext cx="2320113" cy="1226865"/>
          </a:xfrm>
          <a:prstGeom prst="rect">
            <a:avLst/>
          </a:prstGeom>
        </p:spPr>
        <p:txBody>
          <a:bodyPr wrap="none" lIns="36000" tIns="36000" rIns="36000" bIns="36000" rtlCol="0">
            <a:spAutoFit/>
          </a:bodyPr>
          <a:lstStyle/>
          <a:p>
            <a:pPr marL="171450" marR="0" lvl="0" indent="-171450" defTabSz="91440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ko-KR" altLang="en-US" sz="1000" b="1" i="0" u="sng" strike="noStrike" kern="0" cap="none" spc="0" normalizeH="0" baseline="0" noProof="0" dirty="0">
                <a:ln>
                  <a:noFill/>
                </a:ln>
                <a:solidFill>
                  <a:srgbClr val="000000"/>
                </a:solidFill>
                <a:effectLst/>
                <a:uLnTx/>
                <a:uFillTx/>
              </a:rPr>
              <a:t>가압류</a:t>
            </a:r>
            <a:r>
              <a:rPr kumimoji="0" lang="en-US" altLang="ko-KR" sz="1000" b="1" i="0" u="sng" strike="noStrike" kern="0" cap="none" spc="0" normalizeH="0" baseline="0" noProof="0" dirty="0">
                <a:ln>
                  <a:noFill/>
                </a:ln>
                <a:solidFill>
                  <a:srgbClr val="000000"/>
                </a:solidFill>
                <a:effectLst/>
                <a:uLnTx/>
                <a:uFillTx/>
              </a:rPr>
              <a:t>, </a:t>
            </a:r>
            <a:r>
              <a:rPr kumimoji="0" lang="ko-KR" altLang="en-US" sz="1000" b="1" i="0" u="sng" strike="noStrike" kern="0" cap="none" spc="0" normalizeH="0" baseline="0" noProof="0" dirty="0">
                <a:ln>
                  <a:noFill/>
                </a:ln>
                <a:solidFill>
                  <a:srgbClr val="000000"/>
                </a:solidFill>
                <a:effectLst/>
                <a:uLnTx/>
                <a:uFillTx/>
              </a:rPr>
              <a:t>회생 등 불구 직불 가능</a:t>
            </a:r>
            <a:endParaRPr kumimoji="0" lang="en-US" altLang="ko-KR" sz="1000" b="1" i="0" u="sng" strike="noStrike" kern="0" cap="none" spc="0" normalizeH="0" baseline="0" noProof="0" dirty="0">
              <a:ln>
                <a:noFill/>
              </a:ln>
              <a:solidFill>
                <a:srgbClr val="000000"/>
              </a:solidFill>
              <a:effectLst/>
              <a:uLnTx/>
              <a:uFillTx/>
            </a:endParaRPr>
          </a:p>
          <a:p>
            <a:pPr marL="171450" marR="0" lvl="0" indent="-171450" defTabSz="91440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ko-KR" altLang="en-US" sz="1000" b="0" i="0" u="none" strike="noStrike" kern="0" cap="none" spc="0" normalizeH="0" baseline="0" noProof="0" dirty="0">
                <a:ln>
                  <a:noFill/>
                </a:ln>
                <a:solidFill>
                  <a:srgbClr val="000000"/>
                </a:solidFill>
                <a:effectLst/>
                <a:uLnTx/>
                <a:uFillTx/>
              </a:rPr>
              <a:t>간편한 신탁계약체결로 업무 간소화</a:t>
            </a:r>
            <a:endParaRPr kumimoji="0" lang="en-US" altLang="ko-KR" sz="1000" b="0" i="0" u="none" strike="noStrike" kern="0" cap="none" spc="0" normalizeH="0" baseline="0" noProof="0" dirty="0">
              <a:ln>
                <a:noFill/>
              </a:ln>
              <a:solidFill>
                <a:srgbClr val="000000"/>
              </a:solidFill>
              <a:effectLst/>
              <a:uLnTx/>
              <a:uFillTx/>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en-US" altLang="ko-KR" sz="1000" b="0" i="0" u="none" strike="noStrike" kern="0" cap="none" spc="0" normalizeH="0" baseline="0" noProof="0" dirty="0">
                <a:ln>
                  <a:noFill/>
                </a:ln>
                <a:solidFill>
                  <a:srgbClr val="000000"/>
                </a:solidFill>
                <a:effectLst/>
                <a:uLnTx/>
                <a:uFillTx/>
              </a:rPr>
              <a:t>    (</a:t>
            </a:r>
            <a:r>
              <a:rPr kumimoji="0" lang="ko-KR" altLang="en-US" sz="1000" b="0" i="0" u="none" strike="noStrike" kern="0" cap="none" spc="0" normalizeH="0" baseline="0" noProof="0" dirty="0" err="1">
                <a:ln>
                  <a:noFill/>
                </a:ln>
                <a:solidFill>
                  <a:srgbClr val="000000"/>
                </a:solidFill>
                <a:effectLst/>
                <a:uLnTx/>
                <a:uFillTx/>
              </a:rPr>
              <a:t>신탁승낙서</a:t>
            </a:r>
            <a:r>
              <a:rPr kumimoji="0" lang="ko-KR" altLang="en-US" sz="1000" b="0" i="0" u="none" strike="noStrike" kern="0" cap="none" spc="0" normalizeH="0" baseline="0" noProof="0" dirty="0">
                <a:ln>
                  <a:noFill/>
                </a:ln>
                <a:solidFill>
                  <a:srgbClr val="000000"/>
                </a:solidFill>
                <a:effectLst/>
                <a:uLnTx/>
                <a:uFillTx/>
              </a:rPr>
              <a:t> 교부 병행  적용 가능</a:t>
            </a:r>
            <a:r>
              <a:rPr kumimoji="0" lang="en-US" altLang="ko-KR" sz="1000" b="0" i="0" u="none" strike="noStrike" kern="0" cap="none" spc="0" normalizeH="0" baseline="0" noProof="0" dirty="0">
                <a:ln>
                  <a:noFill/>
                </a:ln>
                <a:solidFill>
                  <a:srgbClr val="000000"/>
                </a:solidFill>
                <a:effectLst/>
                <a:uLnTx/>
                <a:uFillTx/>
              </a:rPr>
              <a:t>)</a:t>
            </a:r>
            <a:r>
              <a:rPr kumimoji="0" lang="ko-KR" altLang="en-US" sz="1000" b="0" i="0" u="none" strike="noStrike" kern="0" cap="none" spc="0" normalizeH="0" baseline="0" noProof="0" dirty="0">
                <a:ln>
                  <a:noFill/>
                </a:ln>
                <a:solidFill>
                  <a:srgbClr val="000000"/>
                </a:solidFill>
                <a:effectLst/>
                <a:uLnTx/>
                <a:uFillTx/>
              </a:rPr>
              <a:t> </a:t>
            </a:r>
          </a:p>
          <a:p>
            <a:pPr marL="171450" marR="0" lvl="0" indent="-171450" defTabSz="91440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ko-KR" altLang="en-US" sz="1000" b="0" i="0" u="sng" strike="noStrike" kern="0" cap="none" spc="0" normalizeH="0" baseline="0" noProof="0" dirty="0" err="1">
                <a:ln>
                  <a:noFill/>
                </a:ln>
                <a:solidFill>
                  <a:srgbClr val="000000"/>
                </a:solidFill>
                <a:effectLst/>
                <a:uLnTx/>
                <a:uFillTx/>
              </a:rPr>
              <a:t>양수금</a:t>
            </a:r>
            <a:r>
              <a:rPr kumimoji="0" lang="ko-KR" altLang="en-US" sz="1000" b="0" i="0" u="sng" strike="noStrike" kern="0" cap="none" spc="0" normalizeH="0" baseline="0" noProof="0" dirty="0">
                <a:ln>
                  <a:noFill/>
                </a:ln>
                <a:solidFill>
                  <a:srgbClr val="000000"/>
                </a:solidFill>
                <a:effectLst/>
                <a:uLnTx/>
                <a:uFillTx/>
              </a:rPr>
              <a:t> 소송 방지 및 패소 </a:t>
            </a:r>
            <a:r>
              <a:rPr kumimoji="0" lang="en-US" altLang="ko-KR" sz="1000" b="0" i="0" u="sng" strike="noStrike" kern="0" cap="none" spc="0" normalizeH="0" baseline="0" noProof="0" dirty="0">
                <a:ln>
                  <a:noFill/>
                </a:ln>
                <a:solidFill>
                  <a:srgbClr val="000000"/>
                </a:solidFill>
                <a:effectLst/>
                <a:uLnTx/>
                <a:uFillTx/>
              </a:rPr>
              <a:t>Zero</a:t>
            </a:r>
            <a:r>
              <a:rPr kumimoji="0" lang="ko-KR" altLang="en-US" sz="1000" b="0" i="0" u="sng" strike="noStrike" kern="0" cap="none" spc="0" normalizeH="0" baseline="0" noProof="0" dirty="0">
                <a:ln>
                  <a:noFill/>
                </a:ln>
                <a:solidFill>
                  <a:srgbClr val="000000"/>
                </a:solidFill>
                <a:effectLst/>
                <a:uLnTx/>
                <a:uFillTx/>
              </a:rPr>
              <a:t> 가능</a:t>
            </a:r>
            <a:endParaRPr kumimoji="0" lang="en-US" altLang="ko-KR" sz="1000" b="0" i="0" u="sng" strike="noStrike" kern="0" cap="none" spc="0" normalizeH="0" baseline="0" noProof="0" dirty="0">
              <a:ln>
                <a:noFill/>
              </a:ln>
              <a:solidFill>
                <a:srgbClr val="000000"/>
              </a:solidFill>
              <a:effectLst/>
              <a:uLnTx/>
              <a:uFillTx/>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en-US" altLang="ko-KR" sz="1000" b="0" i="0" u="none" strike="noStrike" kern="0" cap="none" spc="0" normalizeH="0" baseline="0" noProof="0" dirty="0">
                <a:ln>
                  <a:noFill/>
                </a:ln>
                <a:solidFill>
                  <a:srgbClr val="000000"/>
                </a:solidFill>
                <a:effectLst/>
                <a:uLnTx/>
                <a:uFillTx/>
              </a:rPr>
              <a:t>    (</a:t>
            </a:r>
            <a:r>
              <a:rPr kumimoji="0" lang="ko-KR" altLang="en-US" sz="1000" b="0" i="0" u="none" strike="noStrike" kern="0" cap="none" spc="0" normalizeH="0" baseline="0" noProof="0" dirty="0">
                <a:ln>
                  <a:noFill/>
                </a:ln>
                <a:solidFill>
                  <a:srgbClr val="000000"/>
                </a:solidFill>
                <a:effectLst/>
                <a:uLnTx/>
                <a:uFillTx/>
              </a:rPr>
              <a:t>양수인 민원 예방</a:t>
            </a:r>
            <a:r>
              <a:rPr kumimoji="0" lang="en-US" altLang="ko-KR" sz="1000" b="0" i="0" u="none" strike="noStrike" kern="0" cap="none" spc="0" normalizeH="0" baseline="0" noProof="0" dirty="0">
                <a:ln>
                  <a:noFill/>
                </a:ln>
                <a:solidFill>
                  <a:srgbClr val="000000"/>
                </a:solidFill>
                <a:effectLst/>
                <a:uLnTx/>
                <a:uFillTx/>
              </a:rPr>
              <a:t>)</a:t>
            </a:r>
          </a:p>
        </p:txBody>
      </p:sp>
      <p:cxnSp>
        <p:nvCxnSpPr>
          <p:cNvPr id="187" name="직선 연결선 186">
            <a:extLst>
              <a:ext uri="{FF2B5EF4-FFF2-40B4-BE49-F238E27FC236}">
                <a16:creationId xmlns:a16="http://schemas.microsoft.com/office/drawing/2014/main" id="{197219F9-A0D8-421F-9CFC-C951EDD15093}"/>
              </a:ext>
            </a:extLst>
          </p:cNvPr>
          <p:cNvCxnSpPr/>
          <p:nvPr/>
        </p:nvCxnSpPr>
        <p:spPr>
          <a:xfrm>
            <a:off x="4916679" y="4890356"/>
            <a:ext cx="2031725" cy="0"/>
          </a:xfrm>
          <a:prstGeom prst="line">
            <a:avLst/>
          </a:prstGeom>
          <a:noFill/>
          <a:ln w="9525" cap="flat" cmpd="sng" algn="ctr">
            <a:solidFill>
              <a:srgbClr val="000000"/>
            </a:solidFill>
            <a:prstDash val="solid"/>
          </a:ln>
          <a:effectLst/>
        </p:spPr>
      </p:cxnSp>
      <p:sp>
        <p:nvSpPr>
          <p:cNvPr id="188" name="직사각형 187">
            <a:extLst>
              <a:ext uri="{FF2B5EF4-FFF2-40B4-BE49-F238E27FC236}">
                <a16:creationId xmlns:a16="http://schemas.microsoft.com/office/drawing/2014/main" id="{D7A5B66F-65C2-4700-8818-A5C27DCD7A46}"/>
              </a:ext>
            </a:extLst>
          </p:cNvPr>
          <p:cNvSpPr/>
          <p:nvPr/>
        </p:nvSpPr>
        <p:spPr>
          <a:xfrm>
            <a:off x="107504" y="6186500"/>
            <a:ext cx="9272698" cy="50783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ko-KR" sz="900" b="0" i="0" u="none" strike="noStrike" kern="0" cap="none" spc="0" normalizeH="0" baseline="0" noProof="0" dirty="0">
                <a:ln>
                  <a:noFill/>
                </a:ln>
                <a:solidFill>
                  <a:srgbClr val="000000"/>
                </a:solidFill>
                <a:effectLst/>
                <a:uLnTx/>
                <a:uFillTx/>
              </a:rPr>
              <a:t>※ </a:t>
            </a:r>
            <a:r>
              <a:rPr kumimoji="0" lang="ko-KR" altLang="en-US" sz="900" b="1" i="0" u="none" strike="noStrike" kern="0" cap="none" spc="0" normalizeH="0" baseline="0" noProof="0" dirty="0">
                <a:ln>
                  <a:noFill/>
                </a:ln>
                <a:solidFill>
                  <a:srgbClr val="000000"/>
                </a:solidFill>
                <a:effectLst/>
                <a:uLnTx/>
                <a:uFillTx/>
              </a:rPr>
              <a:t>법적 근거 </a:t>
            </a:r>
            <a:r>
              <a:rPr kumimoji="0" lang="en-US" altLang="ko-KR" sz="900" b="0" i="0" u="none" strike="noStrike" kern="0" cap="none" spc="0" normalizeH="0" baseline="0" noProof="0" dirty="0">
                <a:ln>
                  <a:noFill/>
                </a:ln>
                <a:solidFill>
                  <a:srgbClr val="000000"/>
                </a:solidFill>
                <a:effectLst/>
                <a:uLnTx/>
                <a:uFillTx/>
              </a:rPr>
              <a:t>: </a:t>
            </a:r>
            <a:r>
              <a:rPr kumimoji="0" lang="ko-KR" altLang="en-US" sz="900" b="0" i="0" u="none" strike="noStrike" kern="0" cap="none" spc="0" normalizeH="0" baseline="0" noProof="0" dirty="0">
                <a:ln>
                  <a:noFill/>
                </a:ln>
                <a:solidFill>
                  <a:srgbClr val="000000"/>
                </a:solidFill>
                <a:effectLst/>
                <a:uLnTx/>
                <a:uFillTx/>
              </a:rPr>
              <a:t>자본시장법 제</a:t>
            </a:r>
            <a:r>
              <a:rPr kumimoji="0" lang="en-US" altLang="ko-KR" sz="900" b="0" i="0" u="none" strike="noStrike" kern="0" cap="none" spc="0" normalizeH="0" baseline="0" noProof="0" dirty="0">
                <a:ln>
                  <a:noFill/>
                </a:ln>
                <a:solidFill>
                  <a:srgbClr val="000000"/>
                </a:solidFill>
                <a:effectLst/>
                <a:uLnTx/>
                <a:uFillTx/>
              </a:rPr>
              <a:t>103</a:t>
            </a:r>
            <a:r>
              <a:rPr kumimoji="0" lang="ko-KR" altLang="en-US" sz="900" b="0" i="0" u="none" strike="noStrike" kern="0" cap="none" spc="0" normalizeH="0" baseline="0" noProof="0" dirty="0">
                <a:ln>
                  <a:noFill/>
                </a:ln>
                <a:solidFill>
                  <a:srgbClr val="000000"/>
                </a:solidFill>
                <a:effectLst/>
                <a:uLnTx/>
                <a:uFillTx/>
              </a:rPr>
              <a:t>조 제</a:t>
            </a:r>
            <a:r>
              <a:rPr kumimoji="0" lang="en-US" altLang="ko-KR" sz="900" b="0" i="0" u="none" strike="noStrike" kern="0" cap="none" spc="0" normalizeH="0" baseline="0" noProof="0" dirty="0">
                <a:ln>
                  <a:noFill/>
                </a:ln>
                <a:solidFill>
                  <a:srgbClr val="000000"/>
                </a:solidFill>
                <a:effectLst/>
                <a:uLnTx/>
                <a:uFillTx/>
              </a:rPr>
              <a:t>1</a:t>
            </a:r>
            <a:r>
              <a:rPr kumimoji="0" lang="ko-KR" altLang="en-US" sz="900" b="0" i="0" u="none" strike="noStrike" kern="0" cap="none" spc="0" normalizeH="0" baseline="0" noProof="0" dirty="0">
                <a:ln>
                  <a:noFill/>
                </a:ln>
                <a:solidFill>
                  <a:srgbClr val="000000"/>
                </a:solidFill>
                <a:effectLst/>
                <a:uLnTx/>
                <a:uFillTx/>
              </a:rPr>
              <a:t>항 제</a:t>
            </a:r>
            <a:r>
              <a:rPr kumimoji="0" lang="en-US" altLang="ko-KR" sz="900" b="0" i="0" u="none" strike="noStrike" kern="0" cap="none" spc="0" normalizeH="0" baseline="0" noProof="0" dirty="0">
                <a:ln>
                  <a:noFill/>
                </a:ln>
                <a:solidFill>
                  <a:srgbClr val="000000"/>
                </a:solidFill>
                <a:effectLst/>
                <a:uLnTx/>
                <a:uFillTx/>
              </a:rPr>
              <a:t>3</a:t>
            </a:r>
            <a:r>
              <a:rPr kumimoji="0" lang="ko-KR" altLang="en-US" sz="900" b="0" i="0" u="none" strike="noStrike" kern="0" cap="none" spc="0" normalizeH="0" baseline="0" noProof="0" dirty="0">
                <a:ln>
                  <a:noFill/>
                </a:ln>
                <a:solidFill>
                  <a:srgbClr val="000000"/>
                </a:solidFill>
                <a:effectLst/>
                <a:uLnTx/>
                <a:uFillTx/>
              </a:rPr>
              <a:t>호 </a:t>
            </a:r>
            <a:r>
              <a:rPr kumimoji="0" lang="ko-KR" altLang="en-US" sz="900" b="0" i="0" u="none" strike="noStrike" kern="0" cap="none" spc="0" normalizeH="0" baseline="0" noProof="0" dirty="0" err="1">
                <a:ln>
                  <a:noFill/>
                </a:ln>
                <a:solidFill>
                  <a:srgbClr val="000000"/>
                </a:solidFill>
                <a:effectLst/>
                <a:uLnTx/>
                <a:uFillTx/>
              </a:rPr>
              <a:t>금전채권도</a:t>
            </a:r>
            <a:r>
              <a:rPr kumimoji="0" lang="ko-KR" altLang="en-US" sz="900" b="0" i="0" u="none" strike="noStrike" kern="0" cap="none" spc="0" normalizeH="0" baseline="0" noProof="0" dirty="0">
                <a:ln>
                  <a:noFill/>
                </a:ln>
                <a:solidFill>
                  <a:srgbClr val="000000"/>
                </a:solidFill>
                <a:effectLst/>
                <a:uLnTx/>
                <a:uFillTx/>
              </a:rPr>
              <a:t> 신탁의 대상임 </a:t>
            </a:r>
            <a:r>
              <a:rPr kumimoji="0" lang="en-US" altLang="ko-KR" sz="900" b="0" i="0" u="none" strike="noStrike" kern="0" cap="none" spc="0" normalizeH="0" baseline="0" noProof="0" dirty="0">
                <a:ln>
                  <a:noFill/>
                </a:ln>
                <a:solidFill>
                  <a:srgbClr val="000000"/>
                </a:solidFill>
                <a:effectLst/>
                <a:uLnTx/>
                <a:uFillTx/>
              </a:rPr>
              <a:t>(</a:t>
            </a:r>
            <a:r>
              <a:rPr kumimoji="0" lang="ko-KR" altLang="en-US" sz="900" b="0" i="0" u="none" strike="noStrike" kern="0" cap="none" spc="0" normalizeH="0" baseline="0" noProof="0" dirty="0">
                <a:ln>
                  <a:noFill/>
                </a:ln>
                <a:solidFill>
                  <a:srgbClr val="000000"/>
                </a:solidFill>
                <a:effectLst/>
                <a:uLnTx/>
                <a:uFillTx/>
              </a:rPr>
              <a:t>시행령 제</a:t>
            </a:r>
            <a:r>
              <a:rPr kumimoji="0" lang="en-US" altLang="ko-KR" sz="900" b="0" i="0" u="none" strike="noStrike" kern="0" cap="none" spc="0" normalizeH="0" baseline="0" noProof="0" dirty="0">
                <a:ln>
                  <a:noFill/>
                </a:ln>
                <a:solidFill>
                  <a:srgbClr val="000000"/>
                </a:solidFill>
                <a:effectLst/>
                <a:uLnTx/>
                <a:uFillTx/>
              </a:rPr>
              <a:t>10</a:t>
            </a:r>
            <a:r>
              <a:rPr kumimoji="0" lang="ko-KR" altLang="en-US" sz="900" b="0" i="0" u="none" strike="noStrike" kern="0" cap="none" spc="0" normalizeH="0" baseline="0" noProof="0" dirty="0">
                <a:ln>
                  <a:noFill/>
                </a:ln>
                <a:solidFill>
                  <a:srgbClr val="000000"/>
                </a:solidFill>
                <a:effectLst/>
                <a:uLnTx/>
                <a:uFillTx/>
              </a:rPr>
              <a:t>조 제</a:t>
            </a:r>
            <a:r>
              <a:rPr kumimoji="0" lang="en-US" altLang="ko-KR" sz="900" b="0" i="0" u="none" strike="noStrike" kern="0" cap="none" spc="0" normalizeH="0" baseline="0" noProof="0" dirty="0">
                <a:ln>
                  <a:noFill/>
                </a:ln>
                <a:solidFill>
                  <a:srgbClr val="000000"/>
                </a:solidFill>
                <a:effectLst/>
                <a:uLnTx/>
                <a:uFillTx/>
              </a:rPr>
              <a:t>2</a:t>
            </a:r>
            <a:r>
              <a:rPr kumimoji="0" lang="ko-KR" altLang="en-US" sz="900" b="0" i="0" u="none" strike="noStrike" kern="0" cap="none" spc="0" normalizeH="0" baseline="0" noProof="0" dirty="0">
                <a:ln>
                  <a:noFill/>
                </a:ln>
                <a:solidFill>
                  <a:srgbClr val="000000"/>
                </a:solidFill>
                <a:effectLst/>
                <a:uLnTx/>
                <a:uFillTx/>
              </a:rPr>
              <a:t>항 제</a:t>
            </a:r>
            <a:r>
              <a:rPr kumimoji="0" lang="en-US" altLang="ko-KR" sz="900" b="0" i="0" u="none" strike="noStrike" kern="0" cap="none" spc="0" normalizeH="0" baseline="0" noProof="0" dirty="0">
                <a:ln>
                  <a:noFill/>
                </a:ln>
                <a:solidFill>
                  <a:srgbClr val="000000"/>
                </a:solidFill>
                <a:effectLst/>
                <a:uLnTx/>
                <a:uFillTx/>
              </a:rPr>
              <a:t>9</a:t>
            </a:r>
            <a:r>
              <a:rPr kumimoji="0" lang="ko-KR" altLang="en-US" sz="900" b="0" i="0" u="none" strike="noStrike" kern="0" cap="none" spc="0" normalizeH="0" baseline="0" noProof="0" dirty="0">
                <a:ln>
                  <a:noFill/>
                </a:ln>
                <a:solidFill>
                  <a:srgbClr val="000000"/>
                </a:solidFill>
                <a:effectLst/>
                <a:uLnTx/>
                <a:uFillTx/>
              </a:rPr>
              <a:t>호에 따라 </a:t>
            </a:r>
            <a:r>
              <a:rPr kumimoji="0" lang="ko-KR" altLang="en-US" sz="900" b="0" i="0" u="none" strike="noStrike" kern="0" cap="none" spc="0" normalizeH="0" baseline="0" noProof="0" dirty="0" err="1">
                <a:ln>
                  <a:noFill/>
                </a:ln>
                <a:solidFill>
                  <a:srgbClr val="000000"/>
                </a:solidFill>
                <a:effectLst/>
                <a:uLnTx/>
                <a:uFillTx/>
              </a:rPr>
              <a:t>신탁업을</a:t>
            </a:r>
            <a:r>
              <a:rPr kumimoji="0" lang="ko-KR" altLang="en-US" sz="900" b="0" i="0" u="none" strike="noStrike" kern="0" cap="none" spc="0" normalizeH="0" baseline="0" noProof="0" dirty="0">
                <a:ln>
                  <a:noFill/>
                </a:ln>
                <a:solidFill>
                  <a:srgbClr val="000000"/>
                </a:solidFill>
                <a:effectLst/>
                <a:uLnTx/>
                <a:uFillTx/>
              </a:rPr>
              <a:t> 영위할 수 있는 전문투자자로서 증권회사 가능</a:t>
            </a:r>
            <a:r>
              <a:rPr kumimoji="0" lang="en-US" altLang="ko-KR" sz="900" b="0" i="0" u="none" strike="noStrike" kern="0" cap="none" spc="0" normalizeH="0" baseline="0" noProof="0" dirty="0">
                <a:ln>
                  <a:noFill/>
                </a:ln>
                <a:solidFill>
                  <a:srgbClr val="000000"/>
                </a:solidFill>
                <a:effectLst/>
                <a:uLnTx/>
                <a:uFillTx/>
              </a:rPr>
              <a:t>)</a:t>
            </a:r>
            <a:r>
              <a:rPr kumimoji="0" lang="ko-KR" altLang="en-US" sz="900" b="0" i="0" u="none" strike="noStrike" kern="0" cap="none" spc="0" normalizeH="0" baseline="0" noProof="0" dirty="0">
                <a:ln>
                  <a:noFill/>
                </a:ln>
                <a:solidFill>
                  <a:srgbClr val="000000"/>
                </a:solidFill>
                <a:effectLst/>
                <a:uLnTx/>
                <a:uFillTx/>
              </a:rPr>
              <a:t> </a:t>
            </a:r>
            <a:endParaRPr kumimoji="0" lang="en-US" altLang="ko-KR" sz="900" b="0" i="0" u="none" strike="noStrike" kern="0" cap="none" spc="0" normalizeH="0" baseline="0" noProof="0" dirty="0">
              <a:ln>
                <a:noFill/>
              </a:ln>
              <a:solidFill>
                <a:srgbClr val="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ko-KR" sz="900" b="0" i="0" u="none" strike="noStrike" kern="0" cap="none" spc="0" normalizeH="0" baseline="0" noProof="0" dirty="0">
                <a:ln>
                  <a:noFill/>
                </a:ln>
                <a:solidFill>
                  <a:srgbClr val="000000"/>
                </a:solidFill>
                <a:effectLst/>
                <a:uLnTx/>
                <a:uFillTx/>
              </a:rPr>
              <a:t>   </a:t>
            </a:r>
            <a:r>
              <a:rPr kumimoji="0" lang="ko-KR" altLang="en-US" sz="900" b="1" i="0" u="none" strike="noStrike" kern="0" cap="none" spc="0" normalizeH="0" baseline="0" noProof="0" dirty="0">
                <a:ln>
                  <a:noFill/>
                </a:ln>
                <a:solidFill>
                  <a:srgbClr val="000000"/>
                </a:solidFill>
                <a:effectLst/>
                <a:uLnTx/>
                <a:uFillTx/>
              </a:rPr>
              <a:t>신탁 효과 </a:t>
            </a:r>
            <a:r>
              <a:rPr kumimoji="0" lang="en-US" altLang="ko-KR" sz="900" b="0" i="0" u="none" strike="noStrike" kern="0" cap="none" spc="0" normalizeH="0" baseline="0" noProof="0" dirty="0">
                <a:ln>
                  <a:noFill/>
                </a:ln>
                <a:solidFill>
                  <a:srgbClr val="000000"/>
                </a:solidFill>
                <a:effectLst/>
                <a:uLnTx/>
                <a:uFillTx/>
              </a:rPr>
              <a:t>: </a:t>
            </a:r>
            <a:r>
              <a:rPr kumimoji="0" lang="ko-KR" altLang="en-US" sz="900" b="0" i="0" u="none" strike="noStrike" kern="0" cap="none" spc="0" normalizeH="0" baseline="0" noProof="0" dirty="0" err="1">
                <a:ln>
                  <a:noFill/>
                </a:ln>
                <a:solidFill>
                  <a:srgbClr val="000000"/>
                </a:solidFill>
                <a:effectLst/>
                <a:uLnTx/>
                <a:uFillTx/>
              </a:rPr>
              <a:t>신탁법</a:t>
            </a:r>
            <a:r>
              <a:rPr kumimoji="0" lang="ko-KR" altLang="en-US" sz="900" b="0" i="0" u="none" strike="noStrike" kern="0" cap="none" spc="0" normalizeH="0" baseline="0" noProof="0" dirty="0">
                <a:ln>
                  <a:noFill/>
                </a:ln>
                <a:solidFill>
                  <a:srgbClr val="000000"/>
                </a:solidFill>
                <a:effectLst/>
                <a:uLnTx/>
                <a:uFillTx/>
              </a:rPr>
              <a:t> 제</a:t>
            </a:r>
            <a:r>
              <a:rPr kumimoji="0" lang="en-US" altLang="ko-KR" sz="900" b="0" i="0" u="none" strike="noStrike" kern="0" cap="none" spc="0" normalizeH="0" baseline="0" noProof="0" dirty="0">
                <a:ln>
                  <a:noFill/>
                </a:ln>
                <a:solidFill>
                  <a:srgbClr val="000000"/>
                </a:solidFill>
                <a:effectLst/>
                <a:uLnTx/>
                <a:uFillTx/>
              </a:rPr>
              <a:t>22</a:t>
            </a:r>
            <a:r>
              <a:rPr kumimoji="0" lang="ko-KR" altLang="en-US" sz="900" b="0" i="0" u="none" strike="noStrike" kern="0" cap="none" spc="0" normalizeH="0" baseline="0" noProof="0" dirty="0">
                <a:ln>
                  <a:noFill/>
                </a:ln>
                <a:solidFill>
                  <a:srgbClr val="000000"/>
                </a:solidFill>
                <a:effectLst/>
                <a:uLnTx/>
                <a:uFillTx/>
              </a:rPr>
              <a:t>조</a:t>
            </a:r>
            <a:r>
              <a:rPr kumimoji="0" lang="en-US" altLang="ko-KR" sz="900" b="0" i="0" u="none" strike="noStrike" kern="0" cap="none" spc="0" normalizeH="0" baseline="0" noProof="0" dirty="0">
                <a:ln>
                  <a:noFill/>
                </a:ln>
                <a:solidFill>
                  <a:srgbClr val="000000"/>
                </a:solidFill>
                <a:effectLst/>
                <a:uLnTx/>
                <a:uFillTx/>
              </a:rPr>
              <a:t>(</a:t>
            </a:r>
            <a:r>
              <a:rPr kumimoji="0" lang="ko-KR" altLang="en-US" sz="900" b="0" i="0" u="none" strike="noStrike" kern="0" cap="none" spc="0" normalizeH="0" baseline="0" noProof="0" dirty="0">
                <a:ln>
                  <a:noFill/>
                </a:ln>
                <a:solidFill>
                  <a:srgbClr val="000000"/>
                </a:solidFill>
                <a:effectLst/>
                <a:uLnTx/>
                <a:uFillTx/>
              </a:rPr>
              <a:t>강제집행의 금지</a:t>
            </a:r>
            <a:r>
              <a:rPr kumimoji="0" lang="en-US" altLang="ko-KR" sz="900" b="0" i="0" u="none" strike="noStrike" kern="0" cap="none" spc="0" normalizeH="0" baseline="0" noProof="0" dirty="0">
                <a:ln>
                  <a:noFill/>
                </a:ln>
                <a:solidFill>
                  <a:srgbClr val="000000"/>
                </a:solidFill>
                <a:effectLst/>
                <a:uLnTx/>
                <a:uFillTx/>
              </a:rPr>
              <a:t>) </a:t>
            </a:r>
            <a:r>
              <a:rPr kumimoji="0" lang="ko-KR" altLang="en-US" sz="900" b="0" i="0" u="none" strike="noStrike" kern="0" cap="none" spc="0" normalizeH="0" baseline="0" noProof="0" dirty="0">
                <a:ln>
                  <a:noFill/>
                </a:ln>
                <a:solidFill>
                  <a:srgbClr val="000000"/>
                </a:solidFill>
                <a:effectLst/>
                <a:uLnTx/>
                <a:uFillTx/>
              </a:rPr>
              <a:t>및 제</a:t>
            </a:r>
            <a:r>
              <a:rPr kumimoji="0" lang="en-US" altLang="ko-KR" sz="900" b="0" i="0" u="none" strike="noStrike" kern="0" cap="none" spc="0" normalizeH="0" baseline="0" noProof="0" dirty="0">
                <a:ln>
                  <a:noFill/>
                </a:ln>
                <a:solidFill>
                  <a:srgbClr val="000000"/>
                </a:solidFill>
                <a:effectLst/>
                <a:uLnTx/>
                <a:uFillTx/>
              </a:rPr>
              <a:t>24</a:t>
            </a:r>
            <a:r>
              <a:rPr kumimoji="0" lang="ko-KR" altLang="en-US" sz="900" b="0" i="0" u="none" strike="noStrike" kern="0" cap="none" spc="0" normalizeH="0" baseline="0" noProof="0" dirty="0">
                <a:ln>
                  <a:noFill/>
                </a:ln>
                <a:solidFill>
                  <a:srgbClr val="000000"/>
                </a:solidFill>
                <a:effectLst/>
                <a:uLnTx/>
                <a:uFillTx/>
              </a:rPr>
              <a:t>조</a:t>
            </a:r>
            <a:r>
              <a:rPr kumimoji="0" lang="en-US" altLang="ko-KR" sz="900" b="0" i="0" u="none" strike="noStrike" kern="0" cap="none" spc="0" normalizeH="0" baseline="0" noProof="0" dirty="0">
                <a:ln>
                  <a:noFill/>
                </a:ln>
                <a:solidFill>
                  <a:srgbClr val="000000"/>
                </a:solidFill>
                <a:effectLst/>
                <a:uLnTx/>
                <a:uFillTx/>
              </a:rPr>
              <a:t>(</a:t>
            </a:r>
            <a:r>
              <a:rPr kumimoji="0" lang="ko-KR" altLang="en-US" sz="900" b="0" i="0" u="none" strike="noStrike" kern="0" cap="none" spc="0" normalizeH="0" baseline="0" noProof="0" dirty="0">
                <a:ln>
                  <a:noFill/>
                </a:ln>
                <a:solidFill>
                  <a:srgbClr val="000000"/>
                </a:solidFill>
                <a:effectLst/>
                <a:uLnTx/>
                <a:uFillTx/>
              </a:rPr>
              <a:t>신탁재산의 도산 절연</a:t>
            </a:r>
            <a:r>
              <a:rPr kumimoji="0" lang="en-US" altLang="ko-KR" sz="900" b="0" i="0" u="none" strike="noStrike" kern="0" cap="none" spc="0" normalizeH="0" baseline="0" noProof="0" dirty="0">
                <a:ln>
                  <a:noFill/>
                </a:ln>
                <a:solidFill>
                  <a:srgbClr val="000000"/>
                </a:solidFill>
                <a:effectLst/>
                <a:uLnTx/>
                <a:uFillTx/>
              </a:rPr>
              <a:t>)</a:t>
            </a:r>
            <a:r>
              <a:rPr kumimoji="0" lang="ko-KR" altLang="en-US" sz="900" b="0" i="0" u="none" strike="noStrike" kern="0" cap="none" spc="0" normalizeH="0" baseline="0" noProof="0" dirty="0">
                <a:ln>
                  <a:noFill/>
                </a:ln>
                <a:solidFill>
                  <a:srgbClr val="000000"/>
                </a:solidFill>
                <a:effectLst/>
                <a:uLnTx/>
                <a:uFillTx/>
              </a:rPr>
              <a:t>에 의거 신탁계좌에서 직불 </a:t>
            </a:r>
            <a:r>
              <a:rPr kumimoji="0" lang="en-US" altLang="ko-KR" sz="900" b="0" i="0" u="none" strike="noStrike" kern="0" cap="none" spc="0" normalizeH="0" baseline="0" noProof="0" dirty="0">
                <a:ln>
                  <a:noFill/>
                </a:ln>
                <a:solidFill>
                  <a:srgbClr val="000000"/>
                </a:solidFill>
                <a:effectLst/>
                <a:uLnTx/>
                <a:uFillTx/>
              </a:rPr>
              <a:t>(</a:t>
            </a:r>
            <a:r>
              <a:rPr kumimoji="0" lang="ko-KR" altLang="en-US" sz="900" b="0" i="0" u="none" strike="noStrike" kern="0" cap="none" spc="0" normalizeH="0" baseline="0" noProof="0" dirty="0" err="1">
                <a:ln>
                  <a:noFill/>
                </a:ln>
                <a:solidFill>
                  <a:srgbClr val="000000"/>
                </a:solidFill>
                <a:effectLst/>
                <a:uLnTx/>
                <a:uFillTx/>
              </a:rPr>
              <a:t>디엘</a:t>
            </a:r>
            <a:r>
              <a:rPr kumimoji="0" lang="ko-KR" altLang="en-US" sz="900" b="0" i="0" u="none" strike="noStrike" kern="0" cap="none" spc="0" normalizeH="0" baseline="0" noProof="0" dirty="0">
                <a:ln>
                  <a:noFill/>
                </a:ln>
                <a:solidFill>
                  <a:srgbClr val="000000"/>
                </a:solidFill>
                <a:effectLst/>
                <a:uLnTx/>
                <a:uFillTx/>
              </a:rPr>
              <a:t> → </a:t>
            </a:r>
            <a:r>
              <a:rPr kumimoji="0" lang="ko-KR" altLang="en-US" sz="900" b="0" i="0" u="none" strike="noStrike" kern="0" cap="none" spc="0" normalizeH="0" baseline="0" noProof="0" dirty="0" err="1">
                <a:ln>
                  <a:noFill/>
                </a:ln>
                <a:solidFill>
                  <a:srgbClr val="000000"/>
                </a:solidFill>
                <a:effectLst/>
                <a:uLnTx/>
                <a:uFillTx/>
              </a:rPr>
              <a:t>신탁계좌</a:t>
            </a:r>
            <a:r>
              <a:rPr kumimoji="0" lang="ko-KR" altLang="en-US" sz="900" b="0" i="0" u="none" strike="noStrike" kern="0" cap="none" spc="0" normalizeH="0" baseline="0" noProof="0" dirty="0">
                <a:ln>
                  <a:noFill/>
                </a:ln>
                <a:solidFill>
                  <a:srgbClr val="000000"/>
                </a:solidFill>
                <a:effectLst/>
                <a:uLnTx/>
                <a:uFillTx/>
              </a:rPr>
              <a:t> → </a:t>
            </a:r>
            <a:r>
              <a:rPr kumimoji="0" lang="ko-KR" altLang="en-US" sz="900" b="0" i="0" u="none" strike="noStrike" kern="0" cap="none" spc="0" normalizeH="0" baseline="0" noProof="0" dirty="0" err="1">
                <a:ln>
                  <a:noFill/>
                </a:ln>
                <a:solidFill>
                  <a:srgbClr val="000000"/>
                </a:solidFill>
                <a:effectLst/>
                <a:uLnTx/>
                <a:uFillTx/>
              </a:rPr>
              <a:t>자재∙장비업체</a:t>
            </a:r>
            <a:r>
              <a:rPr kumimoji="0" lang="ko-KR" altLang="en-US" sz="900" b="0" i="0" u="none" strike="noStrike" kern="0" cap="none" spc="0" normalizeH="0" baseline="0" noProof="0" dirty="0">
                <a:ln>
                  <a:noFill/>
                </a:ln>
                <a:solidFill>
                  <a:srgbClr val="000000"/>
                </a:solidFill>
                <a:effectLst/>
                <a:uLnTx/>
                <a:uFillTx/>
              </a:rPr>
              <a:t> 등 </a:t>
            </a:r>
            <a:r>
              <a:rPr kumimoji="0" lang="en-US" altLang="ko-KR" sz="900" b="0" i="0" u="none" strike="noStrike" kern="0" cap="none" spc="0" normalizeH="0" baseline="0" noProof="0" dirty="0">
                <a:ln>
                  <a:noFill/>
                </a:ln>
                <a:solidFill>
                  <a:srgbClr val="000000"/>
                </a:solidFill>
                <a:effectLst/>
                <a:uLnTx/>
                <a:uFillTx/>
              </a:rPr>
              <a:t>)</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ko-KR" sz="900" b="0" i="0" u="none" strike="noStrike" kern="0" cap="none" spc="0" normalizeH="0" baseline="0" noProof="0" dirty="0">
                <a:ln>
                  <a:noFill/>
                </a:ln>
                <a:solidFill>
                  <a:srgbClr val="000000"/>
                </a:solidFill>
                <a:effectLst/>
                <a:uLnTx/>
                <a:uFillTx/>
              </a:rPr>
              <a:t>   </a:t>
            </a:r>
          </a:p>
        </p:txBody>
      </p:sp>
      <p:sp>
        <p:nvSpPr>
          <p:cNvPr id="189" name="자유형 6">
            <a:extLst>
              <a:ext uri="{FF2B5EF4-FFF2-40B4-BE49-F238E27FC236}">
                <a16:creationId xmlns:a16="http://schemas.microsoft.com/office/drawing/2014/main" id="{27086C44-4C21-4DF2-9E3B-7AACABA10E89}"/>
              </a:ext>
            </a:extLst>
          </p:cNvPr>
          <p:cNvSpPr/>
          <p:nvPr/>
        </p:nvSpPr>
        <p:spPr bwMode="auto">
          <a:xfrm>
            <a:off x="5962484" y="1703294"/>
            <a:ext cx="2248518" cy="493058"/>
          </a:xfrm>
          <a:custGeom>
            <a:avLst/>
            <a:gdLst>
              <a:gd name="connsiteX0" fmla="*/ 2312894 w 2312894"/>
              <a:gd name="connsiteY0" fmla="*/ 322729 h 493058"/>
              <a:gd name="connsiteX1" fmla="*/ 2312894 w 2312894"/>
              <a:gd name="connsiteY1" fmla="*/ 0 h 493058"/>
              <a:gd name="connsiteX2" fmla="*/ 0 w 2312894"/>
              <a:gd name="connsiteY2" fmla="*/ 0 h 493058"/>
              <a:gd name="connsiteX3" fmla="*/ 0 w 2312894"/>
              <a:gd name="connsiteY3" fmla="*/ 493058 h 493058"/>
            </a:gdLst>
            <a:ahLst/>
            <a:cxnLst>
              <a:cxn ang="0">
                <a:pos x="connsiteX0" y="connsiteY0"/>
              </a:cxn>
              <a:cxn ang="0">
                <a:pos x="connsiteX1" y="connsiteY1"/>
              </a:cxn>
              <a:cxn ang="0">
                <a:pos x="connsiteX2" y="connsiteY2"/>
              </a:cxn>
              <a:cxn ang="0">
                <a:pos x="connsiteX3" y="connsiteY3"/>
              </a:cxn>
            </a:cxnLst>
            <a:rect l="l" t="t" r="r" b="b"/>
            <a:pathLst>
              <a:path w="2312894" h="493058">
                <a:moveTo>
                  <a:pt x="2312894" y="322729"/>
                </a:moveTo>
                <a:lnTo>
                  <a:pt x="2312894" y="0"/>
                </a:lnTo>
                <a:lnTo>
                  <a:pt x="0" y="0"/>
                </a:lnTo>
                <a:lnTo>
                  <a:pt x="0" y="493058"/>
                </a:lnTo>
              </a:path>
            </a:pathLst>
          </a:custGeom>
          <a:noFill/>
          <a:ln w="25400" cap="flat" cmpd="sng" algn="ctr">
            <a:solidFill>
              <a:srgbClr val="E87E00"/>
            </a:solidFill>
            <a:prstDash val="solid"/>
            <a:headEnd type="oval"/>
            <a:tailEn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000000"/>
              </a:solidFill>
              <a:effectLst/>
              <a:uLnTx/>
              <a:uFillTx/>
              <a:latin typeface="맑은 고딕"/>
              <a:ea typeface="맑은 고딕" panose="020B0503020000020004" pitchFamily="50" charset="-127"/>
              <a:cs typeface="+mn-cs"/>
            </a:endParaRPr>
          </a:p>
        </p:txBody>
      </p:sp>
      <p:cxnSp>
        <p:nvCxnSpPr>
          <p:cNvPr id="190" name="직선 화살표 연결선 189">
            <a:extLst>
              <a:ext uri="{FF2B5EF4-FFF2-40B4-BE49-F238E27FC236}">
                <a16:creationId xmlns:a16="http://schemas.microsoft.com/office/drawing/2014/main" id="{DB07BA63-82CA-4137-9A5B-DD0B954C975C}"/>
              </a:ext>
            </a:extLst>
          </p:cNvPr>
          <p:cNvCxnSpPr/>
          <p:nvPr/>
        </p:nvCxnSpPr>
        <p:spPr>
          <a:xfrm flipV="1">
            <a:off x="7515144" y="2420888"/>
            <a:ext cx="604918" cy="696795"/>
          </a:xfrm>
          <a:prstGeom prst="straightConnector1">
            <a:avLst/>
          </a:prstGeom>
          <a:noFill/>
          <a:ln w="9525" cap="flat" cmpd="sng" algn="ctr">
            <a:solidFill>
              <a:srgbClr val="000000"/>
            </a:solidFill>
            <a:prstDash val="dash"/>
            <a:tailEnd type="triangle"/>
          </a:ln>
          <a:effectLst/>
        </p:spPr>
      </p:cxnSp>
      <p:sp>
        <p:nvSpPr>
          <p:cNvPr id="191" name="TextBox 190">
            <a:extLst>
              <a:ext uri="{FF2B5EF4-FFF2-40B4-BE49-F238E27FC236}">
                <a16:creationId xmlns:a16="http://schemas.microsoft.com/office/drawing/2014/main" id="{5BD6F222-74B1-46F3-856E-18DFD0C7A058}"/>
              </a:ext>
            </a:extLst>
          </p:cNvPr>
          <p:cNvSpPr txBox="1"/>
          <p:nvPr/>
        </p:nvSpPr>
        <p:spPr>
          <a:xfrm rot="18704625">
            <a:off x="7430845" y="2629235"/>
            <a:ext cx="628377" cy="144073"/>
          </a:xfrm>
          <a:prstGeom prst="rect">
            <a:avLst/>
          </a:prstGeom>
          <a:solidFill>
            <a:srgbClr val="FFFFFF"/>
          </a:solidFill>
        </p:spPr>
        <p:txBody>
          <a:bodyPr wrap="none" lIns="0" tIns="18000" rIns="0" bIns="18000" rtlCol="0">
            <a:spAutoFit/>
          </a:bodyPr>
          <a:lstStyle>
            <a:defPPr>
              <a:defRPr lang="ko-KR"/>
            </a:defPPr>
            <a:lvl1pPr latinLnBrk="0">
              <a:defRPr sz="900" b="0">
                <a:latin typeface="맑은 고딕"/>
                <a:ea typeface="맑은 고딕"/>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ko-KR" altLang="en-US" sz="700" b="0" i="0" u="none" strike="noStrike" kern="0" cap="none" spc="0" normalizeH="0" baseline="0" noProof="0" dirty="0" err="1">
                <a:ln>
                  <a:noFill/>
                </a:ln>
                <a:solidFill>
                  <a:srgbClr val="000000"/>
                </a:solidFill>
                <a:effectLst/>
                <a:uLnTx/>
                <a:uFillTx/>
                <a:latin typeface="맑은 고딕"/>
                <a:ea typeface="맑은 고딕"/>
              </a:rPr>
              <a:t>히도급대금채권</a:t>
            </a:r>
            <a:endParaRPr kumimoji="0" lang="ko-KR" altLang="en-US" sz="700" b="0" i="0" u="none" strike="noStrike" kern="0" cap="none" spc="0" normalizeH="0" baseline="0" noProof="0" dirty="0">
              <a:ln>
                <a:noFill/>
              </a:ln>
              <a:solidFill>
                <a:srgbClr val="000000"/>
              </a:solidFill>
              <a:effectLst/>
              <a:uLnTx/>
              <a:uFillTx/>
              <a:latin typeface="맑은 고딕"/>
              <a:ea typeface="맑은 고딕"/>
            </a:endParaRPr>
          </a:p>
        </p:txBody>
      </p:sp>
      <p:sp>
        <p:nvSpPr>
          <p:cNvPr id="63" name="TextBox 8">
            <a:extLst>
              <a:ext uri="{FF2B5EF4-FFF2-40B4-BE49-F238E27FC236}">
                <a16:creationId xmlns:a16="http://schemas.microsoft.com/office/drawing/2014/main" id="{7D4735A6-06F5-486E-953E-E673BC5B9842}"/>
              </a:ext>
            </a:extLst>
          </p:cNvPr>
          <p:cNvSpPr txBox="1"/>
          <p:nvPr/>
        </p:nvSpPr>
        <p:spPr>
          <a:xfrm>
            <a:off x="250369" y="44624"/>
            <a:ext cx="6481871" cy="338554"/>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600" b="1" dirty="0">
                <a:solidFill>
                  <a:schemeClr val="bg1"/>
                </a:solidFill>
                <a:latin typeface="+mn-ea"/>
              </a:rPr>
              <a:t>4. </a:t>
            </a:r>
            <a:r>
              <a:rPr lang="ko-KR" altLang="en-US" sz="1600" b="1" dirty="0">
                <a:solidFill>
                  <a:schemeClr val="bg1"/>
                </a:solidFill>
                <a:latin typeface="+mn-ea"/>
              </a:rPr>
              <a:t>채권양도 </a:t>
            </a:r>
            <a:r>
              <a:rPr lang="en-US" altLang="ko-KR" sz="1600" b="1" dirty="0">
                <a:solidFill>
                  <a:schemeClr val="bg1"/>
                </a:solidFill>
                <a:latin typeface="+mn-ea"/>
              </a:rPr>
              <a:t>vs </a:t>
            </a:r>
            <a:r>
              <a:rPr lang="ko-KR" altLang="en-US" sz="1600" b="1" dirty="0">
                <a:solidFill>
                  <a:schemeClr val="bg1"/>
                </a:solidFill>
                <a:latin typeface="+mn-ea"/>
              </a:rPr>
              <a:t>상생채권신탁 비교</a:t>
            </a:r>
          </a:p>
        </p:txBody>
      </p:sp>
      <p:sp>
        <p:nvSpPr>
          <p:cNvPr id="64" name="오각형 33">
            <a:extLst>
              <a:ext uri="{FF2B5EF4-FFF2-40B4-BE49-F238E27FC236}">
                <a16:creationId xmlns:a16="http://schemas.microsoft.com/office/drawing/2014/main" id="{3AAD5B03-F8A2-4458-866B-733923634862}"/>
              </a:ext>
            </a:extLst>
          </p:cNvPr>
          <p:cNvSpPr/>
          <p:nvPr/>
        </p:nvSpPr>
        <p:spPr>
          <a:xfrm>
            <a:off x="6588224" y="86841"/>
            <a:ext cx="740133" cy="296338"/>
          </a:xfrm>
          <a:prstGeom prst="homePlate">
            <a:avLst>
              <a:gd name="adj" fmla="val 27608"/>
            </a:avLst>
          </a:prstGeom>
          <a:noFill/>
          <a:ln w="9525"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Define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Measure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65" name="갈매기형 수장 39">
            <a:extLst>
              <a:ext uri="{FF2B5EF4-FFF2-40B4-BE49-F238E27FC236}">
                <a16:creationId xmlns:a16="http://schemas.microsoft.com/office/drawing/2014/main" id="{364FAD2C-EF69-437E-A15B-A50BC26C8F04}"/>
              </a:ext>
            </a:extLst>
          </p:cNvPr>
          <p:cNvSpPr/>
          <p:nvPr/>
        </p:nvSpPr>
        <p:spPr>
          <a:xfrm>
            <a:off x="7308305" y="86841"/>
            <a:ext cx="752203" cy="296338"/>
          </a:xfrm>
          <a:prstGeom prst="chevron">
            <a:avLst>
              <a:gd name="adj" fmla="val 27608"/>
            </a:avLst>
          </a:prstGeom>
          <a:noFill/>
          <a:ln w="9525" cap="flat" cmpd="sng" algn="ctr">
            <a:solidFill>
              <a:schemeClr val="bg1"/>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Analyze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66" name="갈매기형 수장 43">
            <a:extLst>
              <a:ext uri="{FF2B5EF4-FFF2-40B4-BE49-F238E27FC236}">
                <a16:creationId xmlns:a16="http://schemas.microsoft.com/office/drawing/2014/main" id="{7030F274-97CD-4F24-915D-D10526D6B80F}"/>
              </a:ext>
            </a:extLst>
          </p:cNvPr>
          <p:cNvSpPr/>
          <p:nvPr/>
        </p:nvSpPr>
        <p:spPr>
          <a:xfrm>
            <a:off x="8047434" y="86841"/>
            <a:ext cx="752203" cy="296338"/>
          </a:xfrm>
          <a:prstGeom prst="chevron">
            <a:avLst>
              <a:gd name="adj" fmla="val 27608"/>
            </a:avLst>
          </a:prstGeom>
          <a:noFill/>
          <a:ln w="19050" cap="flat" cmpd="sng" algn="ctr">
            <a:solidFill>
              <a:schemeClr val="accent6"/>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rPr>
              <a:t>Improve</a:t>
            </a:r>
            <a:endParaRPr kumimoji="0" lang="ko-KR" altLang="en-US"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endParaRPr>
          </a:p>
        </p:txBody>
      </p:sp>
    </p:spTree>
    <p:extLst>
      <p:ext uri="{BB962C8B-B14F-4D97-AF65-F5344CB8AC3E}">
        <p14:creationId xmlns:p14="http://schemas.microsoft.com/office/powerpoint/2010/main" val="31910941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D2335AB-EF78-473D-93E3-1A84DC326ED5}"/>
              </a:ext>
            </a:extLst>
          </p:cNvPr>
          <p:cNvSpPr txBox="1"/>
          <p:nvPr/>
        </p:nvSpPr>
        <p:spPr>
          <a:xfrm>
            <a:off x="224049" y="847740"/>
            <a:ext cx="8669125" cy="5755422"/>
          </a:xfrm>
          <a:prstGeom prst="rect">
            <a:avLst/>
          </a:prstGeom>
          <a:noFill/>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ko-KR" altLang="en-US" sz="16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“수급인이 계약기간 중 회생절차개시신청을 하였다는 사정만으로 도급계약의 이행이 수급인의 귀책사유로 불가능하게 되었다고 단정할 수 없음</a:t>
            </a:r>
            <a:r>
              <a:rPr kumimoji="0" lang="en-US" altLang="ko-KR" sz="16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a:t>
            </a:r>
            <a:endParaRPr kumimoji="0" lang="ko-KR" altLang="en-US" sz="16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endParaRPr>
          </a:p>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ko-KR" altLang="en-US" sz="16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endParaRPr>
          </a:p>
          <a:p>
            <a:pPr>
              <a:defRPr/>
            </a:pPr>
            <a:r>
              <a:rPr kumimoji="0" lang="ko-KR" altLang="en-US" sz="16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4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계약상 채무불이행이 있는지 여부는 하도급계약의 공사금액</a:t>
            </a:r>
            <a:r>
              <a:rPr kumimoji="0" lang="en-US" altLang="ko-KR" sz="14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4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공사기간</a:t>
            </a:r>
            <a:r>
              <a:rPr kumimoji="0" lang="en-US" altLang="ko-KR" sz="14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4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공사내용 등을 기준으로 판단함</a:t>
            </a:r>
            <a:r>
              <a:rPr kumimoji="0" lang="en-US" altLang="ko-KR" sz="14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ko-KR" altLang="en-US" sz="14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즉</a:t>
            </a:r>
            <a:r>
              <a:rPr kumimoji="0" lang="en-US" altLang="ko-KR" sz="14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4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계약기간 중 회생절차개시신청을 하였다는 사실만으로 하도급계약의 이행이 하수급업체의 귀책사유로 불가능하게 되어 계약상 채무 불이행이 발생했다고 단정할 수 없고</a:t>
            </a:r>
            <a:r>
              <a:rPr kumimoji="0" lang="en-US" altLang="ko-KR" sz="14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4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회생절차개시신청 전후의 계약의 이행정도</a:t>
            </a:r>
            <a:r>
              <a:rPr kumimoji="0" lang="en-US" altLang="ko-KR" sz="14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4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회생절차개시신청에 이르게 된 원인</a:t>
            </a:r>
            <a:r>
              <a:rPr kumimoji="0" lang="en-US" altLang="ko-KR" sz="14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4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회생절차개시신청 후의 영업의 계속 혹은 재개 여부</a:t>
            </a:r>
            <a:r>
              <a:rPr kumimoji="0" lang="en-US" altLang="ko-KR" sz="14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4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당해 계약을 이행할 자금사정 기타 여건 등 제반 사정을 종합하여 계약상 채무불이행 여부를 판단함</a:t>
            </a:r>
            <a:endParaRPr kumimoji="0" lang="ko-KR" altLang="en-US" sz="16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endParaRPr>
          </a:p>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en-US" altLang="ko-KR" sz="12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endParaRPr>
          </a:p>
          <a:p>
            <a:pPr marL="0" marR="0" lvl="0" indent="0" algn="l" defTabSz="914400" rtl="0" eaLnBrk="1" fontAlgn="auto" latinLnBrk="1" hangingPunct="1">
              <a:lnSpc>
                <a:spcPct val="100000"/>
              </a:lnSpc>
              <a:spcBef>
                <a:spcPts val="0"/>
              </a:spcBef>
              <a:spcAft>
                <a:spcPts val="0"/>
              </a:spcAft>
              <a:buClrTx/>
              <a:buSzTx/>
              <a:buFontTx/>
              <a:buNone/>
              <a:tabLst/>
              <a:defRPr/>
            </a:pPr>
            <a:endParaRPr lang="en-US" altLang="ko-KR" sz="1200" dirty="0">
              <a:solidFill>
                <a:prstClr val="black"/>
              </a:solidFill>
              <a:latin typeface="맑은 고딕"/>
              <a:ea typeface="맑은 고딕" panose="020B0503020000020004" pitchFamily="50" charset="-127"/>
            </a:endParaRP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대법원 </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2020. 3. 12. </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선고 </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2016</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다</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225308 </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판결 </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보험금</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p>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endParaRP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판시사항</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a:t>
            </a:r>
          </a:p>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endParaRP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[1] </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보험사고의 의미 및 계약이행보증보험에서 보험사고가 구체적으로 무엇인지 결정하는 방법 </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보험약관에서 보험계약자인 채무자의 정당한 사유 없는 주계약의 불이행을 보험사고로 명시하면서 주계약의 해제</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해지는 보험기간 안에 있을 것을 요하지 않는다고 정한 경우</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채무자의 정당한 사유 없는 주계약의 불이행을 보험사고로 보아야 하는지 여부</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원칙적 적극</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a:t>
            </a:r>
          </a:p>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endParaRP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[2] </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공사도급계약 관련 계약이행보증보험계약에서 보험사고에 해당하는 수급인의 계약상 채무불이행이 있는지 판정하는 기준 </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수급인이 계약기간 중 회생절차개시신청을 하였다는 사정만으로 도급계약의 이행이 수급인의 귀책사유로 불가능하게 되었다고 단정할 수 있는지 여부</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소극</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및 이때 도급계약이 이행불능인지 판단하는 기준</a:t>
            </a:r>
          </a:p>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en-US" altLang="ko-KR" sz="1200" b="0" i="0" u="none" strike="noStrike" kern="1200" cap="none" spc="0" normalizeH="0" baseline="0" noProof="0" dirty="0">
              <a:ln>
                <a:noFill/>
              </a:ln>
              <a:effectLst/>
              <a:uLnTx/>
              <a:uFillTx/>
              <a:latin typeface="맑은 고딕"/>
              <a:ea typeface="맑은 고딕" panose="020B0503020000020004" pitchFamily="50" charset="-127"/>
              <a:cs typeface="+mn-cs"/>
            </a:endParaRP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ko-KR" altLang="ko-KR" sz="1000" i="0" u="none" strike="noStrike" kern="1200" cap="none" spc="0" normalizeH="0" baseline="0" noProof="0" dirty="0">
                <a:ln>
                  <a:noFill/>
                </a:ln>
                <a:effectLst/>
                <a:uLnTx/>
                <a:uFillTx/>
                <a:latin typeface="맑은 고딕" panose="020B0503020000020004" pitchFamily="50" charset="-127"/>
                <a:ea typeface="맑은 고딕" panose="020B0503020000020004" pitchFamily="50" charset="-127"/>
                <a:cs typeface="+mn-cs"/>
              </a:rPr>
              <a:t>수급인이 계약기간 중에 회생절차개시신청을 하였다고 하더라도</a:t>
            </a:r>
            <a:r>
              <a:rPr kumimoji="0" lang="en-US" altLang="ko-KR" sz="1000" i="0" u="none" strike="noStrike" kern="1200" cap="none" spc="0" normalizeH="0" baseline="0" noProof="0" dirty="0">
                <a:ln>
                  <a:noFill/>
                </a:ln>
                <a:effectLst/>
                <a:uLnTx/>
                <a:uFillTx/>
                <a:latin typeface="맑은 고딕" panose="020B0503020000020004" pitchFamily="50" charset="-127"/>
                <a:ea typeface="맑은 고딕" panose="020B0503020000020004" pitchFamily="50" charset="-127"/>
                <a:cs typeface="+mn-cs"/>
              </a:rPr>
              <a:t>, </a:t>
            </a:r>
            <a:r>
              <a:rPr kumimoji="0" lang="ko-KR" altLang="ko-KR" sz="1000" i="0" u="none" strike="noStrike" kern="1200" cap="none" spc="0" normalizeH="0" baseline="0" noProof="0" dirty="0">
                <a:ln>
                  <a:noFill/>
                </a:ln>
                <a:effectLst/>
                <a:uLnTx/>
                <a:uFillTx/>
                <a:latin typeface="맑은 고딕" panose="020B0503020000020004" pitchFamily="50" charset="-127"/>
                <a:ea typeface="맑은 고딕" panose="020B0503020000020004" pitchFamily="50" charset="-127"/>
                <a:cs typeface="+mn-cs"/>
              </a:rPr>
              <a:t>그러한 사정만으로 당해 계약의 이행이 그의 귀책사유로 불가능하게 되었다고 단정할 수는 없고</a:t>
            </a:r>
            <a:r>
              <a:rPr kumimoji="0" lang="en-US" altLang="ko-KR" sz="1000" i="0" u="none" strike="noStrike" kern="1200" cap="none" spc="0" normalizeH="0" baseline="0" noProof="0" dirty="0">
                <a:ln>
                  <a:noFill/>
                </a:ln>
                <a:effectLst/>
                <a:uLnTx/>
                <a:uFillTx/>
                <a:latin typeface="맑은 고딕" panose="020B0503020000020004" pitchFamily="50" charset="-127"/>
                <a:ea typeface="맑은 고딕" panose="020B0503020000020004" pitchFamily="50" charset="-127"/>
                <a:cs typeface="+mn-cs"/>
              </a:rPr>
              <a:t>, </a:t>
            </a:r>
            <a:r>
              <a:rPr kumimoji="0" lang="ko-KR" altLang="ko-KR" sz="1000" i="0" u="none" strike="noStrike" kern="1200" cap="none" spc="0" normalizeH="0" baseline="0" noProof="0" dirty="0">
                <a:ln>
                  <a:noFill/>
                </a:ln>
                <a:effectLst/>
                <a:uLnTx/>
                <a:uFillTx/>
                <a:latin typeface="맑은 고딕" panose="020B0503020000020004" pitchFamily="50" charset="-127"/>
                <a:ea typeface="맑은 고딕" panose="020B0503020000020004" pitchFamily="50" charset="-127"/>
                <a:cs typeface="+mn-cs"/>
              </a:rPr>
              <a:t>회생절차개시신청 전후의 계약의 이행정도</a:t>
            </a:r>
            <a:r>
              <a:rPr kumimoji="0" lang="en-US" altLang="ko-KR" sz="1000" i="0" u="none" strike="noStrike" kern="1200" cap="none" spc="0" normalizeH="0" baseline="0" noProof="0" dirty="0">
                <a:ln>
                  <a:noFill/>
                </a:ln>
                <a:effectLst/>
                <a:uLnTx/>
                <a:uFillTx/>
                <a:latin typeface="맑은 고딕" panose="020B0503020000020004" pitchFamily="50" charset="-127"/>
                <a:ea typeface="맑은 고딕" panose="020B0503020000020004" pitchFamily="50" charset="-127"/>
                <a:cs typeface="+mn-cs"/>
              </a:rPr>
              <a:t>, </a:t>
            </a:r>
            <a:r>
              <a:rPr kumimoji="0" lang="ko-KR" altLang="ko-KR" sz="1000" i="0" u="none" strike="noStrike" kern="1200" cap="none" spc="0" normalizeH="0" baseline="0" noProof="0" dirty="0">
                <a:ln>
                  <a:noFill/>
                </a:ln>
                <a:effectLst/>
                <a:uLnTx/>
                <a:uFillTx/>
                <a:latin typeface="맑은 고딕" panose="020B0503020000020004" pitchFamily="50" charset="-127"/>
                <a:ea typeface="맑은 고딕" panose="020B0503020000020004" pitchFamily="50" charset="-127"/>
                <a:cs typeface="+mn-cs"/>
              </a:rPr>
              <a:t>회생절차개시신청에 이르게 된 원인</a:t>
            </a:r>
            <a:r>
              <a:rPr kumimoji="0" lang="en-US" altLang="ko-KR" sz="1000" i="0" u="none" strike="noStrike" kern="1200" cap="none" spc="0" normalizeH="0" baseline="0" noProof="0" dirty="0">
                <a:ln>
                  <a:noFill/>
                </a:ln>
                <a:effectLst/>
                <a:uLnTx/>
                <a:uFillTx/>
                <a:latin typeface="맑은 고딕" panose="020B0503020000020004" pitchFamily="50" charset="-127"/>
                <a:ea typeface="맑은 고딕" panose="020B0503020000020004" pitchFamily="50" charset="-127"/>
                <a:cs typeface="+mn-cs"/>
              </a:rPr>
              <a:t>, </a:t>
            </a:r>
            <a:r>
              <a:rPr kumimoji="0" lang="ko-KR" altLang="ko-KR" sz="1000" i="0" u="none" strike="noStrike" kern="1200" cap="none" spc="0" normalizeH="0" baseline="0" noProof="0" dirty="0">
                <a:ln>
                  <a:noFill/>
                </a:ln>
                <a:effectLst/>
                <a:uLnTx/>
                <a:uFillTx/>
                <a:latin typeface="맑은 고딕" panose="020B0503020000020004" pitchFamily="50" charset="-127"/>
                <a:ea typeface="맑은 고딕" panose="020B0503020000020004" pitchFamily="50" charset="-127"/>
                <a:cs typeface="+mn-cs"/>
              </a:rPr>
              <a:t>회생절차개시신청 후의 영업의 계속 혹은 재개 여부</a:t>
            </a:r>
            <a:r>
              <a:rPr kumimoji="0" lang="en-US" altLang="ko-KR" sz="1000" i="0" u="none" strike="noStrike" kern="1200" cap="none" spc="0" normalizeH="0" baseline="0" noProof="0" dirty="0">
                <a:ln>
                  <a:noFill/>
                </a:ln>
                <a:effectLst/>
                <a:uLnTx/>
                <a:uFillTx/>
                <a:latin typeface="맑은 고딕" panose="020B0503020000020004" pitchFamily="50" charset="-127"/>
                <a:ea typeface="맑은 고딕" panose="020B0503020000020004" pitchFamily="50" charset="-127"/>
                <a:cs typeface="+mn-cs"/>
              </a:rPr>
              <a:t>, </a:t>
            </a:r>
            <a:r>
              <a:rPr kumimoji="0" lang="ko-KR" altLang="ko-KR" sz="1000" i="0" u="none" strike="noStrike" kern="1200" cap="none" spc="0" normalizeH="0" baseline="0" noProof="0" dirty="0">
                <a:ln>
                  <a:noFill/>
                </a:ln>
                <a:effectLst/>
                <a:uLnTx/>
                <a:uFillTx/>
                <a:latin typeface="맑은 고딕" panose="020B0503020000020004" pitchFamily="50" charset="-127"/>
                <a:ea typeface="맑은 고딕" panose="020B0503020000020004" pitchFamily="50" charset="-127"/>
                <a:cs typeface="+mn-cs"/>
              </a:rPr>
              <a:t>당해 계약을 이행할 자금사정 기타 여건 등 제반 사정을 종합하여 계약의 이행불능 여부를 판단하여야</a:t>
            </a:r>
            <a:r>
              <a:rPr kumimoji="0" lang="en-US" altLang="ko-KR" sz="1000" i="0" u="none" strike="noStrike" kern="1200" cap="none" spc="0" normalizeH="0" baseline="0" noProof="0" dirty="0">
                <a:ln>
                  <a:noFill/>
                </a:ln>
                <a:effectLst/>
                <a:uLnTx/>
                <a:uFillTx/>
                <a:latin typeface="맑은 고딕" panose="020B0503020000020004" pitchFamily="50" charset="-127"/>
                <a:ea typeface="맑은 고딕" panose="020B0503020000020004" pitchFamily="50" charset="-127"/>
                <a:cs typeface="+mn-cs"/>
              </a:rPr>
              <a:t> </a:t>
            </a:r>
            <a:r>
              <a:rPr lang="ko-KR" altLang="en-US" sz="1000" dirty="0">
                <a:latin typeface="맑은 고딕" panose="020B0503020000020004" pitchFamily="50" charset="-127"/>
                <a:ea typeface="맑은 고딕" panose="020B0503020000020004" pitchFamily="50" charset="-127"/>
              </a:rPr>
              <a:t>한다</a:t>
            </a:r>
            <a:r>
              <a:rPr lang="en-US" altLang="ko-KR" sz="1000" dirty="0">
                <a:latin typeface="맑은 고딕" panose="020B0503020000020004" pitchFamily="50" charset="-127"/>
                <a:ea typeface="맑은 고딕" panose="020B0503020000020004" pitchFamily="50" charset="-127"/>
              </a:rPr>
              <a:t>(</a:t>
            </a:r>
            <a:r>
              <a:rPr lang="ko-KR" altLang="en-US" sz="1000" dirty="0">
                <a:latin typeface="맑은 고딕" panose="020B0503020000020004" pitchFamily="50" charset="-127"/>
                <a:ea typeface="맑은 고딕" panose="020B0503020000020004" pitchFamily="50" charset="-127"/>
              </a:rPr>
              <a:t>대법원 </a:t>
            </a:r>
            <a:r>
              <a:rPr lang="en-US" altLang="ko-KR" sz="1000" dirty="0">
                <a:latin typeface="맑은 고딕" panose="020B0503020000020004" pitchFamily="50" charset="-127"/>
                <a:ea typeface="맑은 고딕" panose="020B0503020000020004" pitchFamily="50" charset="-127"/>
              </a:rPr>
              <a:t>2006. 4. 28. </a:t>
            </a:r>
            <a:r>
              <a:rPr lang="ko-KR" altLang="en-US" sz="1000" dirty="0">
                <a:latin typeface="맑은 고딕" panose="020B0503020000020004" pitchFamily="50" charset="-127"/>
                <a:ea typeface="맑은 고딕" panose="020B0503020000020004" pitchFamily="50" charset="-127"/>
              </a:rPr>
              <a:t>선고 </a:t>
            </a:r>
            <a:r>
              <a:rPr lang="en-US" altLang="ko-KR" sz="1000" dirty="0">
                <a:latin typeface="맑은 고딕" panose="020B0503020000020004" pitchFamily="50" charset="-127"/>
                <a:ea typeface="맑은 고딕" panose="020B0503020000020004" pitchFamily="50" charset="-127"/>
              </a:rPr>
              <a:t>2004</a:t>
            </a:r>
            <a:r>
              <a:rPr lang="ko-KR" altLang="en-US" sz="1000" dirty="0">
                <a:latin typeface="맑은 고딕" panose="020B0503020000020004" pitchFamily="50" charset="-127"/>
                <a:ea typeface="맑은 고딕" panose="020B0503020000020004" pitchFamily="50" charset="-127"/>
              </a:rPr>
              <a:t>다</a:t>
            </a:r>
            <a:r>
              <a:rPr lang="en-US" altLang="ko-KR" sz="1000" dirty="0">
                <a:latin typeface="맑은 고딕" panose="020B0503020000020004" pitchFamily="50" charset="-127"/>
                <a:ea typeface="맑은 고딕" panose="020B0503020000020004" pitchFamily="50" charset="-127"/>
              </a:rPr>
              <a:t>16976 </a:t>
            </a:r>
            <a:r>
              <a:rPr lang="ko-KR" altLang="en-US" sz="1000" dirty="0">
                <a:latin typeface="맑은 고딕" panose="020B0503020000020004" pitchFamily="50" charset="-127"/>
                <a:ea typeface="맑은 고딕" panose="020B0503020000020004" pitchFamily="50" charset="-127"/>
              </a:rPr>
              <a:t>판결 등 참조</a:t>
            </a:r>
            <a:r>
              <a:rPr lang="en-US" altLang="ko-KR" sz="1000" dirty="0">
                <a:latin typeface="맑은 고딕" panose="020B0503020000020004" pitchFamily="50" charset="-127"/>
                <a:ea typeface="맑은 고딕" panose="020B0503020000020004" pitchFamily="50" charset="-127"/>
              </a:rPr>
              <a:t>).</a:t>
            </a:r>
          </a:p>
          <a:p>
            <a:pPr marL="0" marR="0" lvl="0" indent="0" algn="l" defTabSz="914400" rtl="0" eaLnBrk="1" fontAlgn="auto" latinLnBrk="1" hangingPunct="1">
              <a:lnSpc>
                <a:spcPct val="100000"/>
              </a:lnSpc>
              <a:spcBef>
                <a:spcPts val="0"/>
              </a:spcBef>
              <a:spcAft>
                <a:spcPts val="0"/>
              </a:spcAft>
              <a:buClrTx/>
              <a:buSzTx/>
              <a:buFontTx/>
              <a:buNone/>
              <a:tabLst/>
              <a:defRPr/>
            </a:pPr>
            <a:endParaRPr lang="en-US" altLang="ko-KR" sz="1000" dirty="0">
              <a:latin typeface="맑은 고딕" panose="020B0503020000020004" pitchFamily="50" charset="-127"/>
              <a:ea typeface="맑은 고딕" panose="020B0503020000020004" pitchFamily="50" charset="-127"/>
            </a:endParaRP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ko-KR" altLang="en-US" sz="1000" i="0" u="none" strike="noStrike" kern="1200" cap="none" spc="0" normalizeH="0" baseline="0" noProof="0" dirty="0">
                <a:ln>
                  <a:noFill/>
                </a:ln>
                <a:effectLst/>
                <a:uLnTx/>
                <a:uFillTx/>
                <a:latin typeface="맑은 고딕" panose="020B0503020000020004" pitchFamily="50" charset="-127"/>
                <a:ea typeface="맑은 고딕" panose="020B0503020000020004" pitchFamily="50" charset="-127"/>
                <a:cs typeface="+mn-cs"/>
              </a:rPr>
              <a:t>계약상 채무불이행이 있는지 여부는 이 사건 하도급계약의 공사금액</a:t>
            </a:r>
            <a:r>
              <a:rPr kumimoji="0" lang="en-US" altLang="ko-KR" sz="1000" i="0" u="none" strike="noStrike" kern="1200" cap="none" spc="0" normalizeH="0" baseline="0" noProof="0" dirty="0">
                <a:ln>
                  <a:noFill/>
                </a:ln>
                <a:effectLst/>
                <a:uLnTx/>
                <a:uFillTx/>
                <a:latin typeface="맑은 고딕" panose="020B0503020000020004" pitchFamily="50" charset="-127"/>
                <a:ea typeface="맑은 고딕" panose="020B0503020000020004" pitchFamily="50" charset="-127"/>
                <a:cs typeface="+mn-cs"/>
              </a:rPr>
              <a:t>, </a:t>
            </a:r>
            <a:r>
              <a:rPr kumimoji="0" lang="ko-KR" altLang="en-US" sz="1000" i="0" u="none" strike="noStrike" kern="1200" cap="none" spc="0" normalizeH="0" baseline="0" noProof="0" dirty="0">
                <a:ln>
                  <a:noFill/>
                </a:ln>
                <a:effectLst/>
                <a:uLnTx/>
                <a:uFillTx/>
                <a:latin typeface="맑은 고딕" panose="020B0503020000020004" pitchFamily="50" charset="-127"/>
                <a:ea typeface="맑은 고딕" panose="020B0503020000020004" pitchFamily="50" charset="-127"/>
                <a:cs typeface="+mn-cs"/>
              </a:rPr>
              <a:t>공사기간</a:t>
            </a:r>
            <a:r>
              <a:rPr kumimoji="0" lang="en-US" altLang="ko-KR" sz="1000" i="0" u="none" strike="noStrike" kern="1200" cap="none" spc="0" normalizeH="0" baseline="0" noProof="0" dirty="0">
                <a:ln>
                  <a:noFill/>
                </a:ln>
                <a:effectLst/>
                <a:uLnTx/>
                <a:uFillTx/>
                <a:latin typeface="맑은 고딕" panose="020B0503020000020004" pitchFamily="50" charset="-127"/>
                <a:ea typeface="맑은 고딕" panose="020B0503020000020004" pitchFamily="50" charset="-127"/>
                <a:cs typeface="+mn-cs"/>
              </a:rPr>
              <a:t>, </a:t>
            </a:r>
            <a:r>
              <a:rPr kumimoji="0" lang="ko-KR" altLang="en-US" sz="1000" i="0" u="none" strike="noStrike" kern="1200" cap="none" spc="0" normalizeH="0" baseline="0" noProof="0" dirty="0">
                <a:ln>
                  <a:noFill/>
                </a:ln>
                <a:effectLst/>
                <a:uLnTx/>
                <a:uFillTx/>
                <a:latin typeface="맑은 고딕" panose="020B0503020000020004" pitchFamily="50" charset="-127"/>
                <a:ea typeface="맑은 고딕" panose="020B0503020000020004" pitchFamily="50" charset="-127"/>
                <a:cs typeface="+mn-cs"/>
              </a:rPr>
              <a:t>공사내용 등을 기준으로 판단해야 한다</a:t>
            </a:r>
            <a:r>
              <a:rPr kumimoji="0" lang="en-US" altLang="ko-KR" sz="1000" i="0" u="none" strike="noStrike" kern="1200" cap="none" spc="0" normalizeH="0" baseline="0" noProof="0" dirty="0">
                <a:ln>
                  <a:noFill/>
                </a:ln>
                <a:effectLst/>
                <a:uLnTx/>
                <a:uFillTx/>
                <a:latin typeface="맑은 고딕" panose="020B0503020000020004" pitchFamily="50" charset="-127"/>
                <a:ea typeface="맑은 고딕" panose="020B0503020000020004" pitchFamily="50" charset="-127"/>
                <a:cs typeface="+mn-cs"/>
              </a:rPr>
              <a:t>.  </a:t>
            </a:r>
            <a:r>
              <a:rPr kumimoji="0" lang="ko-KR" altLang="en-US" sz="1000" i="0" u="none" strike="noStrike" kern="1200" cap="none" spc="0" normalizeH="0" baseline="0" noProof="0" dirty="0">
                <a:ln>
                  <a:noFill/>
                </a:ln>
                <a:effectLst/>
                <a:uLnTx/>
                <a:uFillTx/>
                <a:latin typeface="맑은 고딕" panose="020B0503020000020004" pitchFamily="50" charset="-127"/>
                <a:ea typeface="맑은 고딕" panose="020B0503020000020004" pitchFamily="50" charset="-127"/>
                <a:cs typeface="+mn-cs"/>
              </a:rPr>
              <a:t>따라서 참가인이 계약기간 중 회생절차개시신청을 하였다는 사실만으로 이 사건 </a:t>
            </a:r>
            <a:r>
              <a:rPr kumimoji="0" lang="ko-KR" altLang="en-US" sz="1000" i="0" u="none" strike="noStrike" kern="1200" cap="none" spc="0" normalizeH="0" baseline="0" noProof="0" dirty="0">
                <a:ln>
                  <a:noFill/>
                </a:ln>
                <a:solidFill>
                  <a:prstClr val="black"/>
                </a:solidFill>
                <a:effectLst/>
                <a:uLnTx/>
                <a:uFillTx/>
                <a:latin typeface="맑은 고딕" panose="020B0503020000020004" pitchFamily="50" charset="-127"/>
                <a:ea typeface="맑은 고딕" panose="020B0503020000020004" pitchFamily="50" charset="-127"/>
                <a:cs typeface="+mn-cs"/>
              </a:rPr>
              <a:t>하도급계약의 이행이 참가인의 귀책사유로 불가능하게 되어 보험사고가 발생했다고 단정할 수 없고</a:t>
            </a:r>
            <a:r>
              <a:rPr kumimoji="0" lang="en-US" altLang="ko-KR" sz="1000" i="0" u="none" strike="noStrike" kern="1200" cap="none" spc="0" normalizeH="0" baseline="0" noProof="0" dirty="0">
                <a:ln>
                  <a:noFill/>
                </a:ln>
                <a:solidFill>
                  <a:prstClr val="black"/>
                </a:solidFill>
                <a:effectLst/>
                <a:uLnTx/>
                <a:uFillTx/>
                <a:latin typeface="맑은 고딕" panose="020B0503020000020004" pitchFamily="50" charset="-127"/>
                <a:ea typeface="맑은 고딕" panose="020B0503020000020004" pitchFamily="50" charset="-127"/>
                <a:cs typeface="+mn-cs"/>
              </a:rPr>
              <a:t>, </a:t>
            </a:r>
            <a:r>
              <a:rPr kumimoji="0" lang="ko-KR" altLang="en-US" sz="1000" i="0" u="none" strike="noStrike" kern="1200" cap="none" spc="0" normalizeH="0" baseline="0" noProof="0" dirty="0">
                <a:ln>
                  <a:noFill/>
                </a:ln>
                <a:solidFill>
                  <a:prstClr val="black"/>
                </a:solidFill>
                <a:effectLst/>
                <a:uLnTx/>
                <a:uFillTx/>
                <a:latin typeface="맑은 고딕" panose="020B0503020000020004" pitchFamily="50" charset="-127"/>
                <a:ea typeface="맑은 고딕" panose="020B0503020000020004" pitchFamily="50" charset="-127"/>
                <a:cs typeface="+mn-cs"/>
              </a:rPr>
              <a:t>회생절차개시신청 전후의 계약의 이행정도</a:t>
            </a:r>
            <a:r>
              <a:rPr kumimoji="0" lang="en-US" altLang="ko-KR" sz="1000" i="0" u="none" strike="noStrike" kern="1200" cap="none" spc="0" normalizeH="0" baseline="0" noProof="0" dirty="0">
                <a:ln>
                  <a:noFill/>
                </a:ln>
                <a:solidFill>
                  <a:prstClr val="black"/>
                </a:solidFill>
                <a:effectLst/>
                <a:uLnTx/>
                <a:uFillTx/>
                <a:latin typeface="맑은 고딕" panose="020B0503020000020004" pitchFamily="50" charset="-127"/>
                <a:ea typeface="맑은 고딕" panose="020B0503020000020004" pitchFamily="50" charset="-127"/>
                <a:cs typeface="+mn-cs"/>
              </a:rPr>
              <a:t>, </a:t>
            </a:r>
            <a:r>
              <a:rPr kumimoji="0" lang="ko-KR" altLang="en-US" sz="1000" i="0" u="none" strike="noStrike" kern="1200" cap="none" spc="0" normalizeH="0" baseline="0" noProof="0" dirty="0">
                <a:ln>
                  <a:noFill/>
                </a:ln>
                <a:solidFill>
                  <a:prstClr val="black"/>
                </a:solidFill>
                <a:effectLst/>
                <a:uLnTx/>
                <a:uFillTx/>
                <a:latin typeface="맑은 고딕" panose="020B0503020000020004" pitchFamily="50" charset="-127"/>
                <a:ea typeface="맑은 고딕" panose="020B0503020000020004" pitchFamily="50" charset="-127"/>
                <a:cs typeface="+mn-cs"/>
              </a:rPr>
              <a:t>회생절차개시신청에 이르게 된 원인</a:t>
            </a:r>
            <a:r>
              <a:rPr kumimoji="0" lang="en-US" altLang="ko-KR" sz="1000" i="0" u="none" strike="noStrike" kern="1200" cap="none" spc="0" normalizeH="0" baseline="0" noProof="0" dirty="0">
                <a:ln>
                  <a:noFill/>
                </a:ln>
                <a:solidFill>
                  <a:prstClr val="black"/>
                </a:solidFill>
                <a:effectLst/>
                <a:uLnTx/>
                <a:uFillTx/>
                <a:latin typeface="맑은 고딕" panose="020B0503020000020004" pitchFamily="50" charset="-127"/>
                <a:ea typeface="맑은 고딕" panose="020B0503020000020004" pitchFamily="50" charset="-127"/>
                <a:cs typeface="+mn-cs"/>
              </a:rPr>
              <a:t>, </a:t>
            </a:r>
            <a:r>
              <a:rPr kumimoji="0" lang="ko-KR" altLang="en-US" sz="1000" i="0" u="none" strike="noStrike" kern="1200" cap="none" spc="0" normalizeH="0" baseline="0" noProof="0" dirty="0">
                <a:ln>
                  <a:noFill/>
                </a:ln>
                <a:solidFill>
                  <a:prstClr val="black"/>
                </a:solidFill>
                <a:effectLst/>
                <a:uLnTx/>
                <a:uFillTx/>
                <a:latin typeface="맑은 고딕" panose="020B0503020000020004" pitchFamily="50" charset="-127"/>
                <a:ea typeface="맑은 고딕" panose="020B0503020000020004" pitchFamily="50" charset="-127"/>
                <a:cs typeface="+mn-cs"/>
              </a:rPr>
              <a:t>회생절차개시신청 후의 영업의 계속 혹은 재개 여부</a:t>
            </a:r>
            <a:r>
              <a:rPr kumimoji="0" lang="en-US" altLang="ko-KR" sz="1000" i="0" u="none" strike="noStrike" kern="1200" cap="none" spc="0" normalizeH="0" baseline="0" noProof="0" dirty="0">
                <a:ln>
                  <a:noFill/>
                </a:ln>
                <a:solidFill>
                  <a:prstClr val="black"/>
                </a:solidFill>
                <a:effectLst/>
                <a:uLnTx/>
                <a:uFillTx/>
                <a:latin typeface="맑은 고딕" panose="020B0503020000020004" pitchFamily="50" charset="-127"/>
                <a:ea typeface="맑은 고딕" panose="020B0503020000020004" pitchFamily="50" charset="-127"/>
                <a:cs typeface="+mn-cs"/>
              </a:rPr>
              <a:t>, </a:t>
            </a:r>
            <a:r>
              <a:rPr kumimoji="0" lang="ko-KR" altLang="en-US" sz="1000" i="0" u="none" strike="noStrike" kern="1200" cap="none" spc="0" normalizeH="0" baseline="0" noProof="0" dirty="0">
                <a:ln>
                  <a:noFill/>
                </a:ln>
                <a:solidFill>
                  <a:prstClr val="black"/>
                </a:solidFill>
                <a:effectLst/>
                <a:uLnTx/>
                <a:uFillTx/>
                <a:latin typeface="맑은 고딕" panose="020B0503020000020004" pitchFamily="50" charset="-127"/>
                <a:ea typeface="맑은 고딕" panose="020B0503020000020004" pitchFamily="50" charset="-127"/>
                <a:cs typeface="+mn-cs"/>
              </a:rPr>
              <a:t>당해 계약을 이행할 자금사정 기타 여건 등 제반 사정을 종합하여 계약상 채무불이행 여부를 판단하여야 한다</a:t>
            </a:r>
            <a:r>
              <a:rPr kumimoji="0" lang="en-US" altLang="ko-KR" sz="1000" i="0" u="none" strike="noStrike" kern="1200" cap="none" spc="0" normalizeH="0" baseline="0" noProof="0" dirty="0">
                <a:ln>
                  <a:noFill/>
                </a:ln>
                <a:solidFill>
                  <a:prstClr val="black"/>
                </a:solidFill>
                <a:effectLst/>
                <a:uLnTx/>
                <a:uFillTx/>
                <a:latin typeface="맑은 고딕" panose="020B0503020000020004" pitchFamily="50" charset="-127"/>
                <a:ea typeface="맑은 고딕" panose="020B0503020000020004" pitchFamily="50" charset="-127"/>
                <a:cs typeface="+mn-cs"/>
              </a:rPr>
              <a:t>.</a:t>
            </a: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ko-KR" altLang="en-US" sz="12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p>
        </p:txBody>
      </p:sp>
      <p:sp>
        <p:nvSpPr>
          <p:cNvPr id="3" name="TextBox 8">
            <a:extLst>
              <a:ext uri="{FF2B5EF4-FFF2-40B4-BE49-F238E27FC236}">
                <a16:creationId xmlns:a16="http://schemas.microsoft.com/office/drawing/2014/main" id="{910D2DDE-45A4-4B1F-B9E3-7974D09B2412}"/>
              </a:ext>
            </a:extLst>
          </p:cNvPr>
          <p:cNvSpPr txBox="1"/>
          <p:nvPr/>
        </p:nvSpPr>
        <p:spPr>
          <a:xfrm>
            <a:off x="250369" y="44624"/>
            <a:ext cx="6481871" cy="338554"/>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600" b="1" dirty="0">
                <a:solidFill>
                  <a:schemeClr val="bg1"/>
                </a:solidFill>
                <a:latin typeface="+mn-ea"/>
              </a:rPr>
              <a:t>5. </a:t>
            </a:r>
            <a:r>
              <a:rPr lang="ko-KR" altLang="en-US" sz="1600" b="1" dirty="0">
                <a:solidFill>
                  <a:schemeClr val="bg1"/>
                </a:solidFill>
                <a:latin typeface="+mn-ea"/>
              </a:rPr>
              <a:t>회생을 사유로 계약해지 불가 판례</a:t>
            </a:r>
          </a:p>
        </p:txBody>
      </p:sp>
      <p:sp>
        <p:nvSpPr>
          <p:cNvPr id="8" name="오각형 21">
            <a:extLst>
              <a:ext uri="{FF2B5EF4-FFF2-40B4-BE49-F238E27FC236}">
                <a16:creationId xmlns:a16="http://schemas.microsoft.com/office/drawing/2014/main" id="{80404B46-B025-4138-A148-96B766443D42}"/>
              </a:ext>
            </a:extLst>
          </p:cNvPr>
          <p:cNvSpPr/>
          <p:nvPr/>
        </p:nvSpPr>
        <p:spPr>
          <a:xfrm>
            <a:off x="6609059" y="86841"/>
            <a:ext cx="740133" cy="296338"/>
          </a:xfrm>
          <a:prstGeom prst="homePlate">
            <a:avLst>
              <a:gd name="adj" fmla="val 27608"/>
            </a:avLst>
          </a:prstGeom>
          <a:noFill/>
          <a:ln w="9525"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Define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Measure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9" name="갈매기형 수장 23">
            <a:extLst>
              <a:ext uri="{FF2B5EF4-FFF2-40B4-BE49-F238E27FC236}">
                <a16:creationId xmlns:a16="http://schemas.microsoft.com/office/drawing/2014/main" id="{1DC74847-F307-4DED-B7E1-B7AE110AAD7E}"/>
              </a:ext>
            </a:extLst>
          </p:cNvPr>
          <p:cNvSpPr/>
          <p:nvPr/>
        </p:nvSpPr>
        <p:spPr>
          <a:xfrm>
            <a:off x="7329140" y="86841"/>
            <a:ext cx="752203" cy="296338"/>
          </a:xfrm>
          <a:prstGeom prst="chevron">
            <a:avLst>
              <a:gd name="adj" fmla="val 27608"/>
            </a:avLst>
          </a:prstGeom>
          <a:noFill/>
          <a:ln w="19050" cap="flat" cmpd="sng" algn="ctr">
            <a:solidFill>
              <a:schemeClr val="accent6"/>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rPr>
              <a:t>Analyze</a:t>
            </a:r>
            <a:endParaRPr kumimoji="0" lang="ko-KR" altLang="en-US"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endParaRPr>
          </a:p>
        </p:txBody>
      </p:sp>
      <p:sp>
        <p:nvSpPr>
          <p:cNvPr id="10" name="갈매기형 수장 24">
            <a:extLst>
              <a:ext uri="{FF2B5EF4-FFF2-40B4-BE49-F238E27FC236}">
                <a16:creationId xmlns:a16="http://schemas.microsoft.com/office/drawing/2014/main" id="{433F99EB-AF24-41F9-A818-3AB0738A30FA}"/>
              </a:ext>
            </a:extLst>
          </p:cNvPr>
          <p:cNvSpPr/>
          <p:nvPr/>
        </p:nvSpPr>
        <p:spPr>
          <a:xfrm>
            <a:off x="8068269" y="86841"/>
            <a:ext cx="752203" cy="296338"/>
          </a:xfrm>
          <a:prstGeom prst="chevron">
            <a:avLst>
              <a:gd name="adj" fmla="val 27608"/>
            </a:avLst>
          </a:prstGeom>
          <a:noFill/>
          <a:ln w="9525" cap="flat" cmpd="sng" algn="ctr">
            <a:solidFill>
              <a:srgbClr val="FFFFFF"/>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rgbClr val="FFFFFF"/>
                </a:solidFill>
                <a:effectLst/>
                <a:uLnTx/>
                <a:uFillTx/>
                <a:latin typeface="맑은 고딕"/>
                <a:ea typeface="맑은 고딕" panose="020B0503020000020004" pitchFamily="50" charset="-127"/>
                <a:cs typeface="+mn-cs"/>
              </a:rPr>
              <a:t>Improve</a:t>
            </a:r>
            <a:endParaRPr kumimoji="0" lang="ko-KR" altLang="en-US" sz="900" i="0" u="none" strike="noStrike" kern="0" cap="none" spc="0" normalizeH="0" baseline="0" noProof="0" dirty="0">
              <a:ln>
                <a:noFill/>
              </a:ln>
              <a:solidFill>
                <a:srgbClr val="FFFFFF"/>
              </a:solidFill>
              <a:effectLst/>
              <a:uLnTx/>
              <a:uFillTx/>
              <a:latin typeface="맑은 고딕"/>
              <a:ea typeface="맑은 고딕" panose="020B0503020000020004" pitchFamily="50" charset="-127"/>
              <a:cs typeface="+mn-cs"/>
            </a:endParaRPr>
          </a:p>
        </p:txBody>
      </p:sp>
    </p:spTree>
    <p:extLst>
      <p:ext uri="{BB962C8B-B14F-4D97-AF65-F5344CB8AC3E}">
        <p14:creationId xmlns:p14="http://schemas.microsoft.com/office/powerpoint/2010/main" val="26040714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a:extLst>
              <a:ext uri="{FF2B5EF4-FFF2-40B4-BE49-F238E27FC236}">
                <a16:creationId xmlns:a16="http://schemas.microsoft.com/office/drawing/2014/main" id="{3E89F050-22E4-47F9-8E03-7FCEAC11E20C}"/>
              </a:ext>
            </a:extLst>
          </p:cNvPr>
          <p:cNvSpPr/>
          <p:nvPr/>
        </p:nvSpPr>
        <p:spPr>
          <a:xfrm>
            <a:off x="322137" y="3423191"/>
            <a:ext cx="8571037" cy="1384995"/>
          </a:xfrm>
          <a:prstGeom prst="rect">
            <a:avLst/>
          </a:prstGeom>
          <a:solidFill>
            <a:srgbClr val="E87E00">
              <a:lumMod val="20000"/>
              <a:lumOff val="80000"/>
            </a:srgbClr>
          </a:solidFill>
        </p:spPr>
        <p:txBody>
          <a:bodyPr wrap="square">
            <a:spAutoFit/>
          </a:bodyPr>
          <a:lstStyle/>
          <a:p>
            <a:pPr marL="36000" marR="0" lvl="0" indent="0" defTabSz="914400" eaLnBrk="1" fontAlgn="auto" latinLnBrk="0" hangingPunct="1">
              <a:lnSpc>
                <a:spcPct val="150000"/>
              </a:lnSpc>
              <a:spcBef>
                <a:spcPts val="0"/>
              </a:spcBef>
              <a:spcAft>
                <a:spcPts val="0"/>
              </a:spcAft>
              <a:buClrTx/>
              <a:buSzTx/>
              <a:buFontTx/>
              <a:buNone/>
              <a:tabLst/>
              <a:defRPr/>
            </a:pPr>
            <a:r>
              <a:rPr kumimoji="0" lang="en-US" altLang="ko-KR" sz="1200" b="1" i="0" u="sng" strike="noStrike" kern="0" cap="none" spc="0" normalizeH="0" baseline="0" noProof="0" dirty="0">
                <a:ln>
                  <a:noFill/>
                </a:ln>
                <a:solidFill>
                  <a:srgbClr val="000000"/>
                </a:solidFill>
                <a:effectLst/>
                <a:uLnTx/>
                <a:uFillTx/>
              </a:rPr>
              <a:t>&lt;</a:t>
            </a:r>
            <a:r>
              <a:rPr lang="ko-KR" altLang="en-US" sz="1200" b="1" u="sng" kern="0" dirty="0">
                <a:solidFill>
                  <a:srgbClr val="000000"/>
                </a:solidFill>
              </a:rPr>
              <a:t>수급사업자의</a:t>
            </a:r>
            <a:r>
              <a:rPr kumimoji="0" lang="ko-KR" altLang="en-US" sz="1200" b="1" i="0" u="sng" strike="noStrike" kern="0" cap="none" spc="0" normalizeH="0" baseline="0" noProof="0" dirty="0">
                <a:ln>
                  <a:noFill/>
                </a:ln>
                <a:solidFill>
                  <a:srgbClr val="000000"/>
                </a:solidFill>
                <a:effectLst/>
                <a:uLnTx/>
                <a:uFillTx/>
              </a:rPr>
              <a:t> 부실 및 노임</a:t>
            </a:r>
            <a:r>
              <a:rPr kumimoji="0" lang="en-US" altLang="ko-KR" sz="1200" b="1" i="0" u="sng" strike="noStrike" kern="0" cap="none" spc="0" normalizeH="0" baseline="0" noProof="0" dirty="0">
                <a:ln>
                  <a:noFill/>
                </a:ln>
                <a:solidFill>
                  <a:srgbClr val="000000"/>
                </a:solidFill>
                <a:effectLst/>
                <a:uLnTx/>
                <a:uFillTx/>
              </a:rPr>
              <a:t>,</a:t>
            </a:r>
            <a:r>
              <a:rPr kumimoji="0" lang="ko-KR" altLang="en-US" sz="1200" b="1" i="0" u="sng" strike="noStrike" kern="0" cap="none" spc="0" normalizeH="0" baseline="0" noProof="0" dirty="0">
                <a:ln>
                  <a:noFill/>
                </a:ln>
                <a:solidFill>
                  <a:srgbClr val="000000"/>
                </a:solidFill>
                <a:effectLst/>
                <a:uLnTx/>
                <a:uFillTx/>
              </a:rPr>
              <a:t>자재</a:t>
            </a:r>
            <a:r>
              <a:rPr kumimoji="0" lang="en-US" altLang="ko-KR" sz="1200" b="1" i="0" u="sng" strike="noStrike" kern="0" cap="none" spc="0" normalizeH="0" baseline="0" noProof="0" dirty="0">
                <a:ln>
                  <a:noFill/>
                </a:ln>
                <a:solidFill>
                  <a:srgbClr val="000000"/>
                </a:solidFill>
                <a:effectLst/>
                <a:uLnTx/>
                <a:uFillTx/>
              </a:rPr>
              <a:t>〮</a:t>
            </a:r>
            <a:r>
              <a:rPr kumimoji="0" lang="ko-KR" altLang="en-US" sz="1200" b="1" i="0" u="sng" strike="noStrike" kern="0" cap="none" spc="0" normalizeH="0" baseline="0" noProof="0" dirty="0" err="1">
                <a:ln>
                  <a:noFill/>
                </a:ln>
                <a:solidFill>
                  <a:srgbClr val="000000"/>
                </a:solidFill>
                <a:effectLst/>
                <a:uLnTx/>
                <a:uFillTx/>
              </a:rPr>
              <a:t>장비대금</a:t>
            </a:r>
            <a:r>
              <a:rPr kumimoji="0" lang="ko-KR" altLang="en-US" sz="1200" b="1" i="0" u="sng" strike="noStrike" kern="0" cap="none" spc="0" normalizeH="0" baseline="0" noProof="0" dirty="0">
                <a:ln>
                  <a:noFill/>
                </a:ln>
                <a:solidFill>
                  <a:srgbClr val="000000"/>
                </a:solidFill>
                <a:effectLst/>
                <a:uLnTx/>
                <a:uFillTx/>
              </a:rPr>
              <a:t> 체불 장기화로 인한 공정지연 </a:t>
            </a:r>
            <a:r>
              <a:rPr kumimoji="0" lang="en-US" altLang="ko-KR" sz="1200" b="1" i="0" u="sng" strike="noStrike" kern="0" cap="none" spc="0" normalizeH="0" baseline="0" noProof="0" dirty="0">
                <a:ln>
                  <a:noFill/>
                </a:ln>
                <a:solidFill>
                  <a:srgbClr val="000000"/>
                </a:solidFill>
                <a:effectLst/>
                <a:uLnTx/>
                <a:uFillTx/>
              </a:rPr>
              <a:t>Risk </a:t>
            </a:r>
            <a:r>
              <a:rPr kumimoji="0" lang="ko-KR" altLang="en-US" sz="1200" b="1" i="0" u="sng" strike="noStrike" kern="0" cap="none" spc="0" normalizeH="0" baseline="0" noProof="0" dirty="0">
                <a:ln>
                  <a:noFill/>
                </a:ln>
                <a:solidFill>
                  <a:srgbClr val="000000"/>
                </a:solidFill>
                <a:effectLst/>
                <a:uLnTx/>
                <a:uFillTx/>
              </a:rPr>
              <a:t>해소</a:t>
            </a:r>
            <a:r>
              <a:rPr kumimoji="0" lang="en-US" altLang="ko-KR" sz="1200" b="1" i="0" u="sng" strike="noStrike" kern="0" cap="none" spc="0" normalizeH="0" baseline="0" noProof="0" dirty="0">
                <a:ln>
                  <a:noFill/>
                </a:ln>
                <a:solidFill>
                  <a:srgbClr val="000000"/>
                </a:solidFill>
                <a:effectLst/>
                <a:uLnTx/>
                <a:uFillTx/>
              </a:rPr>
              <a:t>&gt;</a:t>
            </a:r>
            <a:br>
              <a:rPr kumimoji="0" lang="en-US" altLang="ko-KR" sz="1200" b="1" i="0" u="none" strike="noStrike" kern="0" cap="none" spc="0" normalizeH="0" baseline="0" noProof="0" dirty="0">
                <a:ln>
                  <a:noFill/>
                </a:ln>
                <a:solidFill>
                  <a:srgbClr val="000000"/>
                </a:solidFill>
                <a:effectLst/>
                <a:uLnTx/>
                <a:uFillTx/>
              </a:rPr>
            </a:br>
            <a:r>
              <a:rPr kumimoji="0" lang="en-US" altLang="ko-KR" sz="1100" b="0" i="0" u="none" strike="noStrike" kern="0" cap="none" spc="0" normalizeH="0" baseline="0" noProof="0" dirty="0">
                <a:ln>
                  <a:noFill/>
                </a:ln>
                <a:solidFill>
                  <a:srgbClr val="000000"/>
                </a:solidFill>
                <a:effectLst/>
                <a:uLnTx/>
                <a:uFillTx/>
              </a:rPr>
              <a:t>  -  </a:t>
            </a:r>
            <a:r>
              <a:rPr lang="ko-KR" altLang="en-US" sz="1100" kern="0" dirty="0">
                <a:solidFill>
                  <a:srgbClr val="000000"/>
                </a:solidFill>
              </a:rPr>
              <a:t>수급사업자</a:t>
            </a:r>
            <a:r>
              <a:rPr kumimoji="0" lang="ko-KR" altLang="en-US" sz="1100" b="0" i="0" u="none" strike="noStrike" kern="0" cap="none" spc="0" normalizeH="0" baseline="0" noProof="0" dirty="0">
                <a:ln>
                  <a:noFill/>
                </a:ln>
                <a:solidFill>
                  <a:sysClr val="windowText" lastClr="000000"/>
                </a:solidFill>
                <a:effectLst/>
                <a:uLnTx/>
                <a:uFillTx/>
              </a:rPr>
              <a:t>의 부실 및 </a:t>
            </a:r>
            <a:r>
              <a:rPr kumimoji="0" lang="ko-KR" altLang="en-US" sz="1100" b="0" i="0" u="none" strike="noStrike" kern="0" cap="none" spc="0" normalizeH="0" baseline="0" noProof="0" dirty="0" err="1">
                <a:ln>
                  <a:noFill/>
                </a:ln>
                <a:solidFill>
                  <a:sysClr val="windowText" lastClr="000000"/>
                </a:solidFill>
                <a:effectLst/>
                <a:uLnTx/>
                <a:uFillTx/>
              </a:rPr>
              <a:t>기성금</a:t>
            </a:r>
            <a:r>
              <a:rPr kumimoji="0" lang="ko-KR" altLang="en-US" sz="1100" b="0" i="0" u="none" strike="noStrike" kern="0" cap="none" spc="0" normalizeH="0" baseline="0" noProof="0" dirty="0">
                <a:ln>
                  <a:noFill/>
                </a:ln>
                <a:solidFill>
                  <a:sysClr val="windowText" lastClr="000000"/>
                </a:solidFill>
                <a:effectLst/>
                <a:uLnTx/>
                <a:uFillTx/>
              </a:rPr>
              <a:t> </a:t>
            </a:r>
            <a:r>
              <a:rPr kumimoji="0" lang="en-US" altLang="ko-KR" sz="1100" b="0" i="0" u="none" strike="noStrike" kern="0" cap="none" spc="0" normalizeH="0" baseline="0" noProof="0" dirty="0">
                <a:ln>
                  <a:noFill/>
                </a:ln>
                <a:solidFill>
                  <a:sysClr val="windowText" lastClr="000000"/>
                </a:solidFill>
                <a:effectLst/>
                <a:uLnTx/>
                <a:uFillTx/>
              </a:rPr>
              <a:t>(</a:t>
            </a:r>
            <a:r>
              <a:rPr kumimoji="0" lang="ko-KR" altLang="en-US" sz="1100" b="0" i="0" u="none" strike="noStrike" kern="0" cap="none" spc="0" normalizeH="0" baseline="0" noProof="0" dirty="0">
                <a:ln>
                  <a:noFill/>
                </a:ln>
                <a:solidFill>
                  <a:sysClr val="windowText" lastClr="000000"/>
                </a:solidFill>
                <a:effectLst/>
                <a:uLnTx/>
                <a:uFillTx/>
              </a:rPr>
              <a:t>가</a:t>
            </a:r>
            <a:r>
              <a:rPr kumimoji="0" lang="en-US" altLang="ko-KR" sz="1100" b="0" i="0" u="none" strike="noStrike" kern="0" cap="none" spc="0" normalizeH="0" baseline="0" noProof="0" dirty="0">
                <a:ln>
                  <a:noFill/>
                </a:ln>
                <a:solidFill>
                  <a:sysClr val="windowText" lastClr="000000"/>
                </a:solidFill>
                <a:effectLst/>
                <a:uLnTx/>
                <a:uFillTx/>
              </a:rPr>
              <a:t>)</a:t>
            </a:r>
            <a:r>
              <a:rPr kumimoji="0" lang="ko-KR" altLang="en-US" sz="1100" b="0" i="0" u="none" strike="noStrike" kern="0" cap="none" spc="0" normalizeH="0" baseline="0" noProof="0" dirty="0">
                <a:ln>
                  <a:noFill/>
                </a:ln>
                <a:solidFill>
                  <a:sysClr val="windowText" lastClr="000000"/>
                </a:solidFill>
                <a:effectLst/>
                <a:uLnTx/>
                <a:uFillTx/>
              </a:rPr>
              <a:t>압류 등으로 인한 체불 발생시 </a:t>
            </a:r>
            <a:r>
              <a:rPr kumimoji="0" lang="ko-KR" altLang="en-US" sz="1100" b="1" i="0" u="none" strike="noStrike" kern="0" cap="none" spc="0" normalizeH="0" baseline="0" noProof="0" dirty="0">
                <a:ln>
                  <a:noFill/>
                </a:ln>
                <a:solidFill>
                  <a:sysClr val="windowText" lastClr="000000"/>
                </a:solidFill>
                <a:effectLst/>
                <a:uLnTx/>
                <a:uFillTx/>
              </a:rPr>
              <a:t>하도급대금 직불 및 계약해지 없이 공사 수행 가능</a:t>
            </a:r>
            <a:br>
              <a:rPr kumimoji="0" lang="en-US" altLang="ko-KR" sz="1100" b="0" i="0" u="none" strike="noStrike" kern="0" cap="none" spc="0" normalizeH="0" baseline="0" noProof="0" dirty="0">
                <a:ln>
                  <a:noFill/>
                </a:ln>
                <a:solidFill>
                  <a:sysClr val="windowText" lastClr="000000"/>
                </a:solidFill>
                <a:effectLst/>
                <a:uLnTx/>
                <a:uFillTx/>
              </a:rPr>
            </a:br>
            <a:r>
              <a:rPr kumimoji="0" lang="en-US" altLang="ko-KR" sz="1100" b="0" i="0" u="none" strike="noStrike" kern="0" cap="none" spc="0" normalizeH="0" baseline="0" noProof="0" dirty="0">
                <a:ln>
                  <a:noFill/>
                </a:ln>
                <a:solidFill>
                  <a:sysClr val="windowText" lastClr="000000"/>
                </a:solidFill>
                <a:effectLst/>
                <a:uLnTx/>
                <a:uFillTx/>
              </a:rPr>
              <a:t>  -  </a:t>
            </a:r>
            <a:r>
              <a:rPr kumimoji="0" lang="ko-KR" altLang="en-US" sz="1100" b="0" i="0" u="none" strike="noStrike" kern="0" cap="none" spc="0" normalizeH="0" baseline="0" noProof="0" dirty="0">
                <a:ln>
                  <a:noFill/>
                </a:ln>
                <a:solidFill>
                  <a:sysClr val="windowText" lastClr="000000"/>
                </a:solidFill>
                <a:effectLst/>
                <a:uLnTx/>
                <a:uFillTx/>
              </a:rPr>
              <a:t>양수인 보충 불필요하며</a:t>
            </a:r>
            <a:r>
              <a:rPr kumimoji="0" lang="en-US" altLang="ko-KR" sz="1100" b="0" i="0" u="none" strike="noStrike" kern="0" cap="none" spc="0" normalizeH="0" baseline="0" noProof="0" dirty="0">
                <a:ln>
                  <a:noFill/>
                </a:ln>
                <a:solidFill>
                  <a:sysClr val="windowText" lastClr="000000"/>
                </a:solidFill>
                <a:effectLst/>
                <a:uLnTx/>
                <a:uFillTx/>
              </a:rPr>
              <a:t>, </a:t>
            </a:r>
            <a:r>
              <a:rPr kumimoji="0" lang="ko-KR" altLang="en-US" sz="1100" b="1" i="0" u="none" strike="noStrike" kern="0" cap="none" spc="0" normalizeH="0" baseline="0" noProof="0" dirty="0">
                <a:ln>
                  <a:noFill/>
                </a:ln>
                <a:solidFill>
                  <a:sysClr val="windowText" lastClr="000000"/>
                </a:solidFill>
                <a:effectLst/>
                <a:uLnTx/>
                <a:uFillTx/>
              </a:rPr>
              <a:t>채권 가압류 이후에도 </a:t>
            </a:r>
            <a:r>
              <a:rPr kumimoji="0" lang="ko-KR" altLang="en-US" sz="1100" b="1" i="0" u="none" strike="noStrike" kern="0" cap="none" spc="0" normalizeH="0" baseline="0" noProof="0" dirty="0" err="1">
                <a:ln>
                  <a:noFill/>
                </a:ln>
                <a:solidFill>
                  <a:sysClr val="windowText" lastClr="000000"/>
                </a:solidFill>
                <a:effectLst/>
                <a:uLnTx/>
                <a:uFillTx/>
              </a:rPr>
              <a:t>신탁사를</a:t>
            </a:r>
            <a:r>
              <a:rPr kumimoji="0" lang="ko-KR" altLang="en-US" sz="1100" b="1" i="0" u="none" strike="noStrike" kern="0" cap="none" spc="0" normalizeH="0" baseline="0" noProof="0" dirty="0">
                <a:ln>
                  <a:noFill/>
                </a:ln>
                <a:solidFill>
                  <a:sysClr val="windowText" lastClr="000000"/>
                </a:solidFill>
                <a:effectLst/>
                <a:uLnTx/>
                <a:uFillTx/>
              </a:rPr>
              <a:t> 통해 노무자</a:t>
            </a:r>
            <a:r>
              <a:rPr kumimoji="0" lang="en-US" altLang="ko-KR" sz="1100" b="1" i="0" u="none" strike="noStrike" kern="0" cap="none" spc="0" normalizeH="0" baseline="0" noProof="0" dirty="0">
                <a:ln>
                  <a:noFill/>
                </a:ln>
                <a:solidFill>
                  <a:sysClr val="windowText" lastClr="000000"/>
                </a:solidFill>
                <a:effectLst/>
                <a:uLnTx/>
                <a:uFillTx/>
              </a:rPr>
              <a:t>, </a:t>
            </a:r>
            <a:r>
              <a:rPr kumimoji="0" lang="ko-KR" altLang="en-US" sz="1100" b="1" i="0" u="none" strike="noStrike" kern="0" cap="none" spc="0" normalizeH="0" baseline="0" noProof="0" dirty="0" err="1">
                <a:ln>
                  <a:noFill/>
                </a:ln>
                <a:solidFill>
                  <a:sysClr val="windowText" lastClr="000000"/>
                </a:solidFill>
                <a:effectLst/>
                <a:uLnTx/>
                <a:uFillTx/>
              </a:rPr>
              <a:t>자재∙장비업채</a:t>
            </a:r>
            <a:r>
              <a:rPr kumimoji="0" lang="ko-KR" altLang="en-US" sz="1100" b="1" i="0" u="none" strike="noStrike" kern="0" cap="none" spc="0" normalizeH="0" baseline="0" noProof="0" dirty="0">
                <a:ln>
                  <a:noFill/>
                </a:ln>
                <a:solidFill>
                  <a:sysClr val="windowText" lastClr="000000"/>
                </a:solidFill>
                <a:effectLst/>
                <a:uLnTx/>
                <a:uFillTx/>
              </a:rPr>
              <a:t> 직불 가능</a:t>
            </a:r>
            <a:endParaRPr kumimoji="0" lang="en-US" altLang="ko-KR" sz="1100" b="1" i="0" u="none" strike="noStrike" kern="0" cap="none" spc="0" normalizeH="0" baseline="0" noProof="0" dirty="0">
              <a:ln>
                <a:noFill/>
              </a:ln>
              <a:solidFill>
                <a:sysClr val="windowText" lastClr="000000"/>
              </a:solidFill>
              <a:effectLst/>
              <a:uLnTx/>
              <a:uFillTx/>
            </a:endParaRPr>
          </a:p>
          <a:p>
            <a:pPr marL="36000" marR="0" lvl="0" indent="0" defTabSz="914400" eaLnBrk="1" fontAlgn="auto" latinLnBrk="0" hangingPunct="1">
              <a:lnSpc>
                <a:spcPct val="150000"/>
              </a:lnSpc>
              <a:spcBef>
                <a:spcPts val="0"/>
              </a:spcBef>
              <a:spcAft>
                <a:spcPts val="0"/>
              </a:spcAft>
              <a:buClrTx/>
              <a:buSzTx/>
              <a:buFontTx/>
              <a:buNone/>
              <a:tabLst/>
              <a:defRPr/>
            </a:pPr>
            <a:r>
              <a:rPr kumimoji="0" lang="en-US" altLang="ko-KR" sz="1100" b="0" i="0" u="none" strike="noStrike" kern="0" cap="none" spc="0" normalizeH="0" baseline="0" noProof="0" dirty="0">
                <a:ln>
                  <a:noFill/>
                </a:ln>
                <a:solidFill>
                  <a:sysClr val="windowText" lastClr="000000"/>
                </a:solidFill>
                <a:effectLst/>
                <a:uLnTx/>
                <a:uFillTx/>
              </a:rPr>
              <a:t>  -  </a:t>
            </a:r>
            <a:r>
              <a:rPr kumimoji="0" lang="ko-KR" altLang="en-US" sz="1100" b="0" i="0" u="none" strike="noStrike" kern="0" cap="none" spc="0" normalizeH="0" baseline="0" noProof="0" dirty="0">
                <a:ln>
                  <a:noFill/>
                </a:ln>
                <a:solidFill>
                  <a:sysClr val="windowText" lastClr="000000"/>
                </a:solidFill>
                <a:effectLst/>
                <a:uLnTx/>
                <a:uFillTx/>
              </a:rPr>
              <a:t>채권양도합의서 체결 관련 체결 오류 및 업무 혼선</a:t>
            </a:r>
            <a:r>
              <a:rPr kumimoji="0" lang="en-US" altLang="ko-KR" sz="1100" b="0" i="0" u="none" strike="noStrike" kern="0" cap="none" spc="0" normalizeH="0" baseline="0" noProof="0" dirty="0">
                <a:ln>
                  <a:noFill/>
                </a:ln>
                <a:solidFill>
                  <a:sysClr val="windowText" lastClr="000000"/>
                </a:solidFill>
                <a:effectLst/>
                <a:uLnTx/>
                <a:uFillTx/>
              </a:rPr>
              <a:t>, </a:t>
            </a:r>
            <a:r>
              <a:rPr kumimoji="0" lang="ko-KR" altLang="en-US" sz="1100" b="0" i="0" u="none" strike="noStrike" kern="0" cap="none" spc="0" normalizeH="0" baseline="0" noProof="0" dirty="0" err="1">
                <a:ln>
                  <a:noFill/>
                </a:ln>
                <a:solidFill>
                  <a:sysClr val="windowText" lastClr="000000"/>
                </a:solidFill>
                <a:effectLst/>
                <a:uLnTx/>
                <a:uFillTx/>
              </a:rPr>
              <a:t>분쟁시</a:t>
            </a:r>
            <a:r>
              <a:rPr kumimoji="0" lang="ko-KR" altLang="en-US" sz="1100" b="0" i="0" u="none" strike="noStrike" kern="0" cap="none" spc="0" normalizeH="0" baseline="0" noProof="0" dirty="0">
                <a:ln>
                  <a:noFill/>
                </a:ln>
                <a:solidFill>
                  <a:sysClr val="windowText" lastClr="000000"/>
                </a:solidFill>
                <a:effectLst/>
                <a:uLnTx/>
                <a:uFillTx/>
              </a:rPr>
              <a:t> </a:t>
            </a:r>
            <a:r>
              <a:rPr kumimoji="0" lang="ko-KR" altLang="en-US" sz="1100" b="0" i="0" u="none" strike="noStrike" kern="0" cap="none" spc="0" normalizeH="0" baseline="0" noProof="0" dirty="0" err="1">
                <a:ln>
                  <a:noFill/>
                </a:ln>
                <a:solidFill>
                  <a:sysClr val="windowText" lastClr="000000"/>
                </a:solidFill>
                <a:effectLst/>
                <a:uLnTx/>
                <a:uFillTx/>
              </a:rPr>
              <a:t>법적검토</a:t>
            </a:r>
            <a:r>
              <a:rPr kumimoji="0" lang="ko-KR" altLang="en-US" sz="1100" b="0" i="0" u="none" strike="noStrike" kern="0" cap="none" spc="0" normalizeH="0" baseline="0" noProof="0" dirty="0">
                <a:ln>
                  <a:noFill/>
                </a:ln>
                <a:solidFill>
                  <a:sysClr val="windowText" lastClr="000000"/>
                </a:solidFill>
                <a:effectLst/>
                <a:uLnTx/>
                <a:uFillTx/>
              </a:rPr>
              <a:t> </a:t>
            </a:r>
            <a:r>
              <a:rPr kumimoji="0" lang="ko-KR" altLang="en-US" sz="1100" b="0" i="0" u="none" strike="noStrike" kern="0" cap="none" spc="0" normalizeH="0" baseline="0" noProof="0" dirty="0" err="1">
                <a:ln>
                  <a:noFill/>
                </a:ln>
                <a:solidFill>
                  <a:sysClr val="windowText" lastClr="000000"/>
                </a:solidFill>
                <a:effectLst/>
                <a:uLnTx/>
                <a:uFillTx/>
              </a:rPr>
              <a:t>시간∙비용</a:t>
            </a:r>
            <a:r>
              <a:rPr kumimoji="0" lang="ko-KR" altLang="en-US" sz="1100" b="0" i="0" u="none" strike="noStrike" kern="0" cap="none" spc="0" normalizeH="0" baseline="0" noProof="0" dirty="0">
                <a:ln>
                  <a:noFill/>
                </a:ln>
                <a:solidFill>
                  <a:sysClr val="windowText" lastClr="000000"/>
                </a:solidFill>
                <a:effectLst/>
                <a:uLnTx/>
                <a:uFillTx/>
              </a:rPr>
              <a:t> 소모 등 현장 업무 가중 해소</a:t>
            </a:r>
            <a:endParaRPr kumimoji="0" lang="en-US" altLang="ko-KR" sz="1100" b="0" i="0" u="none" strike="noStrike" kern="0" cap="none" spc="0" normalizeH="0" baseline="0" noProof="0" dirty="0">
              <a:ln>
                <a:noFill/>
              </a:ln>
              <a:solidFill>
                <a:sysClr val="windowText" lastClr="000000"/>
              </a:solidFill>
              <a:effectLst/>
              <a:uLnTx/>
              <a:uFillTx/>
            </a:endParaRPr>
          </a:p>
          <a:p>
            <a:pPr marL="36000" marR="0" lvl="0" indent="0" defTabSz="914400" eaLnBrk="1" fontAlgn="auto" latinLnBrk="0" hangingPunct="1">
              <a:lnSpc>
                <a:spcPct val="150000"/>
              </a:lnSpc>
              <a:spcBef>
                <a:spcPts val="0"/>
              </a:spcBef>
              <a:spcAft>
                <a:spcPts val="0"/>
              </a:spcAft>
              <a:buClrTx/>
              <a:buSzTx/>
              <a:buFontTx/>
              <a:buNone/>
              <a:tabLst/>
              <a:defRPr/>
            </a:pPr>
            <a:r>
              <a:rPr kumimoji="0" lang="en-US" altLang="ko-KR" sz="1100" b="0" i="0" u="none" strike="noStrike" kern="0" cap="none" spc="0" normalizeH="0" baseline="0" noProof="0" dirty="0">
                <a:ln>
                  <a:noFill/>
                </a:ln>
                <a:solidFill>
                  <a:sysClr val="windowText" lastClr="000000"/>
                </a:solidFill>
                <a:effectLst/>
                <a:uLnTx/>
                <a:uFillTx/>
              </a:rPr>
              <a:t>  - </a:t>
            </a:r>
            <a:r>
              <a:rPr kumimoji="0" lang="ko-KR" altLang="en-US" sz="1100" b="0" i="0" u="none" strike="noStrike" kern="0" cap="none" spc="0" normalizeH="0" baseline="0" noProof="0" dirty="0">
                <a:ln>
                  <a:noFill/>
                </a:ln>
                <a:solidFill>
                  <a:sysClr val="windowText" lastClr="000000"/>
                </a:solidFill>
                <a:effectLst/>
                <a:uLnTx/>
                <a:uFillTx/>
              </a:rPr>
              <a:t> </a:t>
            </a:r>
            <a:r>
              <a:rPr kumimoji="0" lang="en-US" altLang="ko-KR" sz="1100" b="0" i="0" u="none" strike="noStrike" kern="0" cap="none" spc="0" normalizeH="0" baseline="0" noProof="0" dirty="0">
                <a:ln>
                  <a:noFill/>
                </a:ln>
                <a:solidFill>
                  <a:sysClr val="windowText" lastClr="000000"/>
                </a:solidFill>
                <a:effectLst/>
                <a:uLnTx/>
                <a:uFillTx/>
              </a:rPr>
              <a:t>(</a:t>
            </a:r>
            <a:r>
              <a:rPr kumimoji="0" lang="ko-KR" altLang="en-US" sz="1100" b="0" i="0" u="none" strike="noStrike" kern="0" cap="none" spc="0" normalizeH="0" baseline="0" noProof="0" dirty="0">
                <a:ln>
                  <a:noFill/>
                </a:ln>
                <a:solidFill>
                  <a:sysClr val="windowText" lastClr="000000"/>
                </a:solidFill>
                <a:effectLst/>
                <a:uLnTx/>
                <a:uFillTx/>
              </a:rPr>
              <a:t>가</a:t>
            </a:r>
            <a:r>
              <a:rPr kumimoji="0" lang="en-US" altLang="ko-KR" sz="1100" b="0" i="0" u="none" strike="noStrike" kern="0" cap="none" spc="0" normalizeH="0" baseline="0" noProof="0" dirty="0">
                <a:ln>
                  <a:noFill/>
                </a:ln>
                <a:solidFill>
                  <a:sysClr val="windowText" lastClr="000000"/>
                </a:solidFill>
                <a:effectLst/>
                <a:uLnTx/>
                <a:uFillTx/>
              </a:rPr>
              <a:t>)</a:t>
            </a:r>
            <a:r>
              <a:rPr kumimoji="0" lang="ko-KR" altLang="en-US" sz="1100" b="0" i="0" u="none" strike="noStrike" kern="0" cap="none" spc="0" normalizeH="0" baseline="0" noProof="0" dirty="0">
                <a:ln>
                  <a:noFill/>
                </a:ln>
                <a:solidFill>
                  <a:sysClr val="windowText" lastClr="000000"/>
                </a:solidFill>
                <a:effectLst/>
                <a:uLnTx/>
                <a:uFillTx/>
              </a:rPr>
              <a:t>압류 등 발생시 </a:t>
            </a:r>
            <a:r>
              <a:rPr kumimoji="0" lang="ko-KR" altLang="en-US" sz="1100" b="0" i="0" u="none" strike="noStrike" kern="0" cap="none" spc="0" normalizeH="0" baseline="0" noProof="0" dirty="0" err="1">
                <a:ln>
                  <a:noFill/>
                </a:ln>
                <a:solidFill>
                  <a:sysClr val="windowText" lastClr="000000"/>
                </a:solidFill>
                <a:effectLst/>
                <a:uLnTx/>
                <a:uFillTx/>
              </a:rPr>
              <a:t>기성금</a:t>
            </a:r>
            <a:r>
              <a:rPr kumimoji="0" lang="ko-KR" altLang="en-US" sz="1100" b="0" i="0" u="none" strike="noStrike" kern="0" cap="none" spc="0" normalizeH="0" baseline="0" noProof="0" dirty="0">
                <a:ln>
                  <a:noFill/>
                </a:ln>
                <a:solidFill>
                  <a:sysClr val="windowText" lastClr="000000"/>
                </a:solidFill>
                <a:effectLst/>
                <a:uLnTx/>
                <a:uFillTx/>
              </a:rPr>
              <a:t> 지급 유보 관행으로 인한 </a:t>
            </a:r>
            <a:r>
              <a:rPr kumimoji="0" lang="ko-KR" altLang="en-US" sz="1100" b="1" i="0" u="none" strike="noStrike" kern="0" cap="none" spc="0" normalizeH="0" baseline="0" noProof="0" dirty="0">
                <a:ln>
                  <a:noFill/>
                </a:ln>
                <a:solidFill>
                  <a:sysClr val="windowText" lastClr="000000"/>
                </a:solidFill>
                <a:effectLst/>
                <a:uLnTx/>
                <a:uFillTx/>
              </a:rPr>
              <a:t>법정지급기일 내 대금 미지급 위반 문제 해결 </a:t>
            </a:r>
            <a:r>
              <a:rPr kumimoji="0" lang="en-US" altLang="ko-KR" sz="900" b="0" i="0" u="none" strike="noStrike" kern="0" cap="none" spc="0" normalizeH="0" baseline="0" noProof="0" dirty="0">
                <a:ln>
                  <a:noFill/>
                </a:ln>
                <a:solidFill>
                  <a:sysClr val="windowText" lastClr="000000"/>
                </a:solidFill>
                <a:effectLst/>
                <a:uLnTx/>
                <a:uFillTx/>
              </a:rPr>
              <a:t>(</a:t>
            </a:r>
            <a:r>
              <a:rPr kumimoji="0" lang="ko-KR" altLang="en-US" sz="900" b="0" i="0" u="none" strike="noStrike" kern="0" cap="none" spc="0" normalizeH="0" baseline="0" noProof="0" dirty="0" err="1">
                <a:ln>
                  <a:noFill/>
                </a:ln>
                <a:solidFill>
                  <a:sysClr val="windowText" lastClr="000000"/>
                </a:solidFill>
                <a:effectLst/>
                <a:uLnTx/>
                <a:uFillTx/>
              </a:rPr>
              <a:t>신탁계좌로</a:t>
            </a:r>
            <a:r>
              <a:rPr kumimoji="0" lang="ko-KR" altLang="en-US" sz="900" b="0" i="0" u="none" strike="noStrike" kern="0" cap="none" spc="0" normalizeH="0" baseline="0" noProof="0" dirty="0">
                <a:ln>
                  <a:noFill/>
                </a:ln>
                <a:solidFill>
                  <a:sysClr val="windowText" lastClr="000000"/>
                </a:solidFill>
                <a:effectLst/>
                <a:uLnTx/>
                <a:uFillTx/>
              </a:rPr>
              <a:t> </a:t>
            </a:r>
            <a:r>
              <a:rPr kumimoji="0" lang="ko-KR" altLang="en-US" sz="900" b="0" i="0" u="none" strike="noStrike" kern="0" cap="none" spc="0" normalizeH="0" baseline="0" noProof="0" dirty="0" err="1">
                <a:ln>
                  <a:noFill/>
                </a:ln>
                <a:solidFill>
                  <a:sysClr val="windowText" lastClr="000000"/>
                </a:solidFill>
                <a:effectLst/>
                <a:uLnTx/>
                <a:uFillTx/>
              </a:rPr>
              <a:t>입금시</a:t>
            </a:r>
            <a:r>
              <a:rPr kumimoji="0" lang="ko-KR" altLang="en-US" sz="900" b="0" i="0" u="none" strike="noStrike" kern="0" cap="none" spc="0" normalizeH="0" baseline="0" noProof="0" dirty="0">
                <a:ln>
                  <a:noFill/>
                </a:ln>
                <a:solidFill>
                  <a:sysClr val="windowText" lastClr="000000"/>
                </a:solidFill>
                <a:effectLst/>
                <a:uLnTx/>
                <a:uFillTx/>
              </a:rPr>
              <a:t> 대금 변제 간주</a:t>
            </a:r>
            <a:r>
              <a:rPr kumimoji="0" lang="en-US" altLang="ko-KR" sz="900" b="0" i="0" u="none" strike="noStrike" kern="0" cap="none" spc="0" normalizeH="0" baseline="0" noProof="0" dirty="0">
                <a:ln>
                  <a:noFill/>
                </a:ln>
                <a:solidFill>
                  <a:sysClr val="windowText" lastClr="000000"/>
                </a:solidFill>
                <a:effectLst/>
                <a:uLnTx/>
                <a:uFillTx/>
              </a:rPr>
              <a:t>)</a:t>
            </a:r>
            <a:endParaRPr kumimoji="0" lang="en-US" altLang="ko-KR" sz="1000" b="0" i="0" u="none" strike="noStrike" kern="0" cap="none" spc="0" normalizeH="0" baseline="0" noProof="0" dirty="0">
              <a:ln>
                <a:noFill/>
              </a:ln>
              <a:solidFill>
                <a:sysClr val="windowText" lastClr="000000"/>
              </a:solidFill>
              <a:effectLst/>
              <a:uLnTx/>
              <a:uFillTx/>
            </a:endParaRPr>
          </a:p>
        </p:txBody>
      </p:sp>
      <p:grpSp>
        <p:nvGrpSpPr>
          <p:cNvPr id="7" name="그룹 6">
            <a:extLst>
              <a:ext uri="{FF2B5EF4-FFF2-40B4-BE49-F238E27FC236}">
                <a16:creationId xmlns:a16="http://schemas.microsoft.com/office/drawing/2014/main" id="{103D3BFC-E619-42F4-8A7B-3472A08D010B}"/>
              </a:ext>
            </a:extLst>
          </p:cNvPr>
          <p:cNvGrpSpPr/>
          <p:nvPr/>
        </p:nvGrpSpPr>
        <p:grpSpPr>
          <a:xfrm>
            <a:off x="322138" y="565314"/>
            <a:ext cx="8498334" cy="2689439"/>
            <a:chOff x="991170" y="908720"/>
            <a:chExt cx="8498334" cy="2331618"/>
          </a:xfrm>
        </p:grpSpPr>
        <p:sp>
          <p:nvSpPr>
            <p:cNvPr id="8" name="직사각형 7">
              <a:extLst>
                <a:ext uri="{FF2B5EF4-FFF2-40B4-BE49-F238E27FC236}">
                  <a16:creationId xmlns:a16="http://schemas.microsoft.com/office/drawing/2014/main" id="{2F73CA87-CDDB-4112-BB0C-9F657804D7FD}"/>
                </a:ext>
              </a:extLst>
            </p:cNvPr>
            <p:cNvSpPr/>
            <p:nvPr/>
          </p:nvSpPr>
          <p:spPr>
            <a:xfrm>
              <a:off x="991170" y="908720"/>
              <a:ext cx="8498334" cy="2331618"/>
            </a:xfrm>
            <a:prstGeom prst="rect">
              <a:avLst/>
            </a:prstGeom>
            <a:noFill/>
            <a:ln w="9525" cap="flat" cmpd="sng" algn="ctr">
              <a:solidFill>
                <a:sysClr val="window" lastClr="FFFFFF">
                  <a:lumMod val="7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endParaRPr>
            </a:p>
          </p:txBody>
        </p:sp>
        <p:grpSp>
          <p:nvGrpSpPr>
            <p:cNvPr id="9" name="그룹 8">
              <a:extLst>
                <a:ext uri="{FF2B5EF4-FFF2-40B4-BE49-F238E27FC236}">
                  <a16:creationId xmlns:a16="http://schemas.microsoft.com/office/drawing/2014/main" id="{F4D6F1EC-A3DD-4AAA-878F-20005752603A}"/>
                </a:ext>
              </a:extLst>
            </p:cNvPr>
            <p:cNvGrpSpPr/>
            <p:nvPr/>
          </p:nvGrpSpPr>
          <p:grpSpPr>
            <a:xfrm>
              <a:off x="1904135" y="1345002"/>
              <a:ext cx="7081313" cy="1883133"/>
              <a:chOff x="848671" y="3221117"/>
              <a:chExt cx="7201315" cy="2531320"/>
            </a:xfrm>
          </p:grpSpPr>
          <p:sp>
            <p:nvSpPr>
              <p:cNvPr id="23" name="Rectangle 16">
                <a:extLst>
                  <a:ext uri="{FF2B5EF4-FFF2-40B4-BE49-F238E27FC236}">
                    <a16:creationId xmlns:a16="http://schemas.microsoft.com/office/drawing/2014/main" id="{0F193F47-1A4C-499B-871F-B92EF4D5C8D8}"/>
                  </a:ext>
                </a:extLst>
              </p:cNvPr>
              <p:cNvSpPr>
                <a:spLocks noChangeArrowheads="1"/>
              </p:cNvSpPr>
              <p:nvPr/>
            </p:nvSpPr>
            <p:spPr bwMode="auto">
              <a:xfrm>
                <a:off x="3563013" y="4927784"/>
                <a:ext cx="1639913" cy="663983"/>
              </a:xfrm>
              <a:prstGeom prst="rect">
                <a:avLst/>
              </a:prstGeom>
              <a:solidFill>
                <a:srgbClr val="9BBB59">
                  <a:lumMod val="75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marL="0" marR="0" lvl="0" indent="0" algn="ctr" defTabSz="914400" eaLnBrk="0" fontAlgn="auto" latinLnBrk="0" hangingPunct="0">
                  <a:lnSpc>
                    <a:spcPct val="90000"/>
                  </a:lnSpc>
                  <a:spcBef>
                    <a:spcPts val="0"/>
                  </a:spcBef>
                  <a:spcAft>
                    <a:spcPts val="0"/>
                  </a:spcAft>
                  <a:buClrTx/>
                  <a:buSzTx/>
                  <a:buFontTx/>
                  <a:buNone/>
                  <a:tabLst/>
                  <a:defRPr/>
                </a:pPr>
                <a:r>
                  <a:rPr kumimoji="0" lang="ko-KR" altLang="en-US" sz="1200" b="1" i="0" u="none" strike="noStrike" kern="0" cap="none" spc="0" normalizeH="0" baseline="0" noProof="0" dirty="0" err="1">
                    <a:ln>
                      <a:noFill/>
                    </a:ln>
                    <a:solidFill>
                      <a:prstClr val="white"/>
                    </a:solidFill>
                    <a:effectLst/>
                    <a:uLnTx/>
                    <a:uFillTx/>
                  </a:rPr>
                  <a:t>신탁사</a:t>
                </a:r>
                <a:endParaRPr kumimoji="0" lang="en-US" altLang="ko-KR" sz="1200" b="1" i="0" u="none" strike="noStrike" kern="0" cap="none" spc="0" normalizeH="0" baseline="0" noProof="0" dirty="0">
                  <a:ln>
                    <a:noFill/>
                  </a:ln>
                  <a:solidFill>
                    <a:prstClr val="white"/>
                  </a:solidFill>
                  <a:effectLst/>
                  <a:uLnTx/>
                  <a:uFillTx/>
                </a:endParaRPr>
              </a:p>
            </p:txBody>
          </p:sp>
          <p:cxnSp>
            <p:nvCxnSpPr>
              <p:cNvPr id="24" name="직선 화살표 연결선 50">
                <a:extLst>
                  <a:ext uri="{FF2B5EF4-FFF2-40B4-BE49-F238E27FC236}">
                    <a16:creationId xmlns:a16="http://schemas.microsoft.com/office/drawing/2014/main" id="{66F51A71-7DD8-4486-820C-DA3F7D04CA27}"/>
                  </a:ext>
                </a:extLst>
              </p:cNvPr>
              <p:cNvCxnSpPr>
                <a:cxnSpLocks noChangeShapeType="1"/>
              </p:cNvCxnSpPr>
              <p:nvPr/>
            </p:nvCxnSpPr>
            <p:spPr bwMode="auto">
              <a:xfrm flipH="1">
                <a:off x="4532600" y="3858609"/>
                <a:ext cx="1587" cy="1069975"/>
              </a:xfrm>
              <a:prstGeom prst="straightConnector1">
                <a:avLst/>
              </a:prstGeom>
              <a:noFill/>
              <a:ln w="9525" algn="ctr">
                <a:solidFill>
                  <a:sysClr val="windowText" lastClr="000000"/>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7" name="직선 화살표 연결선 50">
                <a:extLst>
                  <a:ext uri="{FF2B5EF4-FFF2-40B4-BE49-F238E27FC236}">
                    <a16:creationId xmlns:a16="http://schemas.microsoft.com/office/drawing/2014/main" id="{5E81508A-07E4-4421-95EC-7DBBFE570741}"/>
                  </a:ext>
                </a:extLst>
              </p:cNvPr>
              <p:cNvCxnSpPr>
                <a:cxnSpLocks noChangeShapeType="1"/>
              </p:cNvCxnSpPr>
              <p:nvPr/>
            </p:nvCxnSpPr>
            <p:spPr bwMode="auto">
              <a:xfrm flipH="1">
                <a:off x="5335752" y="3537011"/>
                <a:ext cx="974851" cy="0"/>
              </a:xfrm>
              <a:prstGeom prst="straightConnector1">
                <a:avLst/>
              </a:prstGeom>
              <a:noFill/>
              <a:ln w="9525" algn="ctr">
                <a:solidFill>
                  <a:sysClr val="windowText" lastClr="000000"/>
                </a:solidFill>
                <a:round/>
                <a:headEnd type="triangle" w="med" len="med"/>
                <a:tailEnd type="triangle" w="med" len="med"/>
              </a:ln>
              <a:extLst>
                <a:ext uri="{909E8E84-426E-40DD-AFC4-6F175D3DCCD1}">
                  <a14:hiddenFill xmlns:a14="http://schemas.microsoft.com/office/drawing/2010/main">
                    <a:noFill/>
                  </a14:hiddenFill>
                </a:ext>
              </a:extLst>
            </p:spPr>
          </p:cxnSp>
          <p:sp>
            <p:nvSpPr>
              <p:cNvPr id="28" name="Text Box 13">
                <a:extLst>
                  <a:ext uri="{FF2B5EF4-FFF2-40B4-BE49-F238E27FC236}">
                    <a16:creationId xmlns:a16="http://schemas.microsoft.com/office/drawing/2014/main" id="{89D4B376-FEB6-4045-B09C-C09267E48A5D}"/>
                  </a:ext>
                </a:extLst>
              </p:cNvPr>
              <p:cNvSpPr txBox="1">
                <a:spLocks noChangeArrowheads="1"/>
              </p:cNvSpPr>
              <p:nvPr/>
            </p:nvSpPr>
            <p:spPr bwMode="auto">
              <a:xfrm>
                <a:off x="5307632" y="3571548"/>
                <a:ext cx="107791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algn="ctr" defTabSz="914400" eaLnBrk="1" fontAlgn="auto" latinLnBrk="0" hangingPunct="1">
                  <a:lnSpc>
                    <a:spcPct val="100000"/>
                  </a:lnSpc>
                  <a:spcBef>
                    <a:spcPct val="20000"/>
                  </a:spcBef>
                  <a:spcAft>
                    <a:spcPts val="0"/>
                  </a:spcAft>
                  <a:buClrTx/>
                  <a:buSzTx/>
                  <a:buFontTx/>
                  <a:buNone/>
                  <a:tabLst/>
                  <a:defRPr/>
                </a:pPr>
                <a:r>
                  <a:rPr kumimoji="0" lang="ko-KR" altLang="en-US" sz="900" b="0" i="0" u="none" strike="noStrike" kern="0" cap="none" spc="0" normalizeH="0" baseline="0" noProof="0" dirty="0">
                    <a:ln>
                      <a:noFill/>
                    </a:ln>
                    <a:solidFill>
                      <a:prstClr val="black"/>
                    </a:solidFill>
                    <a:effectLst/>
                    <a:uLnTx/>
                    <a:uFillTx/>
                    <a:latin typeface="맑은 고딕" pitchFamily="50" charset="-127"/>
                    <a:ea typeface="맑은 고딕" pitchFamily="50" charset="-127"/>
                  </a:rPr>
                  <a:t>근로계약 등</a:t>
                </a:r>
                <a:endParaRPr kumimoji="0" lang="en-US" altLang="ko-KR" sz="900" b="0" i="0" u="none" strike="noStrike" kern="0" cap="none" spc="0" normalizeH="0" baseline="0" noProof="0" dirty="0">
                  <a:ln>
                    <a:noFill/>
                  </a:ln>
                  <a:solidFill>
                    <a:prstClr val="black"/>
                  </a:solidFill>
                  <a:effectLst/>
                  <a:uLnTx/>
                  <a:uFillTx/>
                  <a:latin typeface="맑은 고딕" pitchFamily="50" charset="-127"/>
                  <a:ea typeface="맑은 고딕" pitchFamily="50" charset="-127"/>
                </a:endParaRPr>
              </a:p>
            </p:txBody>
          </p:sp>
          <p:sp>
            <p:nvSpPr>
              <p:cNvPr id="29" name="Text Box 13">
                <a:extLst>
                  <a:ext uri="{FF2B5EF4-FFF2-40B4-BE49-F238E27FC236}">
                    <a16:creationId xmlns:a16="http://schemas.microsoft.com/office/drawing/2014/main" id="{8641335F-3AD9-4666-868A-04ADB4AD37B5}"/>
                  </a:ext>
                </a:extLst>
              </p:cNvPr>
              <p:cNvSpPr txBox="1">
                <a:spLocks noChangeArrowheads="1"/>
              </p:cNvSpPr>
              <p:nvPr/>
            </p:nvSpPr>
            <p:spPr bwMode="auto">
              <a:xfrm>
                <a:off x="1615356" y="4755126"/>
                <a:ext cx="1979169" cy="430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defTabSz="914400" eaLnBrk="1" fontAlgn="auto" latinLnBrk="0" hangingPunct="1">
                  <a:lnSpc>
                    <a:spcPct val="100000"/>
                  </a:lnSpc>
                  <a:spcBef>
                    <a:spcPct val="20000"/>
                  </a:spcBef>
                  <a:spcAft>
                    <a:spcPts val="0"/>
                  </a:spcAft>
                  <a:buClrTx/>
                  <a:buSzTx/>
                  <a:buFontTx/>
                  <a:buNone/>
                  <a:tabLst/>
                  <a:defRPr/>
                </a:pPr>
                <a:r>
                  <a:rPr kumimoji="0" lang="ko-KR" altLang="en-US" sz="900" b="0" i="0" u="none" strike="noStrike" kern="0" cap="none" spc="0" normalizeH="0" baseline="0" noProof="0" dirty="0">
                    <a:ln>
                      <a:noFill/>
                    </a:ln>
                    <a:solidFill>
                      <a:prstClr val="black"/>
                    </a:solidFill>
                    <a:effectLst/>
                    <a:uLnTx/>
                    <a:uFillTx/>
                    <a:latin typeface="맑은 고딕" pitchFamily="50" charset="-127"/>
                    <a:ea typeface="맑은 고딕" pitchFamily="50" charset="-127"/>
                  </a:rPr>
                  <a:t>⑤ 디폴트 발생시  </a:t>
                </a:r>
                <a:br>
                  <a:rPr kumimoji="0" lang="en-US" altLang="ko-KR" sz="900" b="0" i="0" u="none" strike="noStrike" kern="0" cap="none" spc="0" normalizeH="0" baseline="0" noProof="0" dirty="0">
                    <a:ln>
                      <a:noFill/>
                    </a:ln>
                    <a:solidFill>
                      <a:prstClr val="black"/>
                    </a:solidFill>
                    <a:effectLst/>
                    <a:uLnTx/>
                    <a:uFillTx/>
                    <a:latin typeface="맑은 고딕" pitchFamily="50" charset="-127"/>
                    <a:ea typeface="맑은 고딕" pitchFamily="50" charset="-127"/>
                  </a:rPr>
                </a:br>
                <a:r>
                  <a:rPr kumimoji="0" lang="en-US" altLang="ko-KR" sz="900" b="0" i="0" u="none" strike="noStrike" kern="0" cap="none" spc="0" normalizeH="0" baseline="0" noProof="0" dirty="0">
                    <a:ln>
                      <a:noFill/>
                    </a:ln>
                    <a:solidFill>
                      <a:prstClr val="black"/>
                    </a:solidFill>
                    <a:effectLst/>
                    <a:uLnTx/>
                    <a:uFillTx/>
                    <a:latin typeface="맑은 고딕" pitchFamily="50" charset="-127"/>
                    <a:ea typeface="맑은 고딕" pitchFamily="50" charset="-127"/>
                  </a:rPr>
                  <a:t>     2</a:t>
                </a:r>
                <a:r>
                  <a:rPr kumimoji="0" lang="ko-KR" altLang="en-US" sz="900" b="0" i="0" u="none" strike="noStrike" kern="0" cap="none" spc="0" normalizeH="0" baseline="0" noProof="0" dirty="0">
                    <a:ln>
                      <a:noFill/>
                    </a:ln>
                    <a:solidFill>
                      <a:prstClr val="black"/>
                    </a:solidFill>
                    <a:effectLst/>
                    <a:uLnTx/>
                    <a:uFillTx/>
                    <a:latin typeface="맑은 고딕" pitchFamily="50" charset="-127"/>
                    <a:ea typeface="맑은 고딕" pitchFamily="50" charset="-127"/>
                  </a:rPr>
                  <a:t>종 수익금 지급 </a:t>
                </a:r>
                <a:r>
                  <a:rPr kumimoji="0" lang="en-US" altLang="ko-KR" sz="900" b="0" i="0" u="none" strike="noStrike" kern="0" cap="none" spc="0" normalizeH="0" baseline="0" noProof="0" dirty="0">
                    <a:ln>
                      <a:noFill/>
                    </a:ln>
                    <a:solidFill>
                      <a:prstClr val="black"/>
                    </a:solidFill>
                    <a:effectLst/>
                    <a:uLnTx/>
                    <a:uFillTx/>
                    <a:latin typeface="맑은 고딕" pitchFamily="50" charset="-127"/>
                    <a:ea typeface="맑은 고딕" pitchFamily="50" charset="-127"/>
                  </a:rPr>
                  <a:t>(</a:t>
                </a:r>
                <a:r>
                  <a:rPr kumimoji="0" lang="ko-KR" altLang="en-US" sz="900" b="0" i="0" u="none" strike="noStrike" kern="0" cap="none" spc="0" normalizeH="0" baseline="0" noProof="0" dirty="0">
                    <a:ln>
                      <a:noFill/>
                    </a:ln>
                    <a:solidFill>
                      <a:prstClr val="black"/>
                    </a:solidFill>
                    <a:effectLst/>
                    <a:uLnTx/>
                    <a:uFillTx/>
                    <a:latin typeface="맑은 고딕" pitchFamily="50" charset="-127"/>
                    <a:ea typeface="맑은 고딕" pitchFamily="50" charset="-127"/>
                  </a:rPr>
                  <a:t>생략</a:t>
                </a:r>
                <a:r>
                  <a:rPr kumimoji="0" lang="en-US" altLang="ko-KR" sz="900" b="0" i="0" u="none" strike="noStrike" kern="0" cap="none" spc="0" normalizeH="0" baseline="0" noProof="0" dirty="0">
                    <a:ln>
                      <a:noFill/>
                    </a:ln>
                    <a:solidFill>
                      <a:prstClr val="black"/>
                    </a:solidFill>
                    <a:effectLst/>
                    <a:uLnTx/>
                    <a:uFillTx/>
                    <a:latin typeface="맑은 고딕" pitchFamily="50" charset="-127"/>
                    <a:ea typeface="맑은 고딕" pitchFamily="50" charset="-127"/>
                  </a:rPr>
                  <a:t>)</a:t>
                </a:r>
                <a:endParaRPr kumimoji="0" lang="ko-KR" altLang="en-US" sz="900" b="0" i="0" u="none" strike="noStrike" kern="0" cap="none" spc="0" normalizeH="0" baseline="0" noProof="0" dirty="0">
                  <a:ln>
                    <a:noFill/>
                  </a:ln>
                  <a:solidFill>
                    <a:prstClr val="black"/>
                  </a:solidFill>
                  <a:effectLst/>
                  <a:uLnTx/>
                  <a:uFillTx/>
                  <a:latin typeface="맑은 고딕" pitchFamily="50" charset="-127"/>
                  <a:ea typeface="맑은 고딕" pitchFamily="50" charset="-127"/>
                </a:endParaRPr>
              </a:p>
            </p:txBody>
          </p:sp>
          <p:cxnSp>
            <p:nvCxnSpPr>
              <p:cNvPr id="30" name="직선 화살표 연결선 50">
                <a:extLst>
                  <a:ext uri="{FF2B5EF4-FFF2-40B4-BE49-F238E27FC236}">
                    <a16:creationId xmlns:a16="http://schemas.microsoft.com/office/drawing/2014/main" id="{76286678-13C6-4F87-B760-93DB1CBDF58D}"/>
                  </a:ext>
                </a:extLst>
              </p:cNvPr>
              <p:cNvCxnSpPr>
                <a:cxnSpLocks noChangeShapeType="1"/>
              </p:cNvCxnSpPr>
              <p:nvPr/>
            </p:nvCxnSpPr>
            <p:spPr bwMode="auto">
              <a:xfrm flipH="1">
                <a:off x="2542369" y="3681028"/>
                <a:ext cx="974851" cy="0"/>
              </a:xfrm>
              <a:prstGeom prst="straightConnector1">
                <a:avLst/>
              </a:prstGeom>
              <a:noFill/>
              <a:ln w="9525" algn="ctr">
                <a:solidFill>
                  <a:sysClr val="windowText" lastClr="000000"/>
                </a:solidFill>
                <a:round/>
                <a:headEnd type="triangle" w="med" len="med"/>
                <a:tailEnd type="none" w="med" len="med"/>
              </a:ln>
              <a:extLst>
                <a:ext uri="{909E8E84-426E-40DD-AFC4-6F175D3DCCD1}">
                  <a14:hiddenFill xmlns:a14="http://schemas.microsoft.com/office/drawing/2010/main">
                    <a:noFill/>
                  </a14:hiddenFill>
                </a:ext>
              </a:extLst>
            </p:spPr>
          </p:cxnSp>
          <p:sp>
            <p:nvSpPr>
              <p:cNvPr id="32" name="Text Box 13">
                <a:extLst>
                  <a:ext uri="{FF2B5EF4-FFF2-40B4-BE49-F238E27FC236}">
                    <a16:creationId xmlns:a16="http://schemas.microsoft.com/office/drawing/2014/main" id="{89233384-7F0F-4D2E-B51C-E94028436C01}"/>
                  </a:ext>
                </a:extLst>
              </p:cNvPr>
              <p:cNvSpPr txBox="1">
                <a:spLocks noChangeArrowheads="1"/>
              </p:cNvSpPr>
              <p:nvPr/>
            </p:nvSpPr>
            <p:spPr bwMode="auto">
              <a:xfrm>
                <a:off x="3624271" y="4149081"/>
                <a:ext cx="1057214" cy="541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algn="ctr" defTabSz="914400" eaLnBrk="1" fontAlgn="auto" latinLnBrk="0" hangingPunct="1">
                  <a:lnSpc>
                    <a:spcPct val="100000"/>
                  </a:lnSpc>
                  <a:spcBef>
                    <a:spcPct val="20000"/>
                  </a:spcBef>
                  <a:spcAft>
                    <a:spcPts val="0"/>
                  </a:spcAft>
                  <a:buClrTx/>
                  <a:buSzTx/>
                  <a:buFontTx/>
                  <a:buNone/>
                  <a:tabLst/>
                  <a:defRPr/>
                </a:pPr>
                <a:r>
                  <a:rPr kumimoji="0" lang="ko-KR" altLang="en-US" sz="900" b="1" i="0" u="none" strike="noStrike" kern="0" cap="none" spc="0" normalizeH="0" baseline="0" noProof="0" dirty="0">
                    <a:ln>
                      <a:noFill/>
                    </a:ln>
                    <a:solidFill>
                      <a:prstClr val="black"/>
                    </a:solidFill>
                    <a:effectLst/>
                    <a:uLnTx/>
                    <a:uFillTx/>
                    <a:latin typeface="맑은 고딕" pitchFamily="50" charset="-127"/>
                    <a:ea typeface="맑은 고딕" pitchFamily="50" charset="-127"/>
                  </a:rPr>
                  <a:t>① </a:t>
                </a:r>
                <a:r>
                  <a:rPr kumimoji="0" lang="ko-KR" altLang="en-US" sz="11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맑은 고딕" pitchFamily="50" charset="-127"/>
                    <a:ea typeface="맑은 고딕" pitchFamily="50" charset="-127"/>
                  </a:rPr>
                  <a:t>금전채권</a:t>
                </a:r>
                <a:endParaRPr kumimoji="0" lang="en-US" altLang="ko-KR" sz="11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맑은 고딕" pitchFamily="50" charset="-127"/>
                  <a:ea typeface="맑은 고딕" pitchFamily="50" charset="-127"/>
                </a:endParaRPr>
              </a:p>
              <a:p>
                <a:pPr marL="0" marR="0" lvl="0" indent="0" algn="ctr" defTabSz="914400" eaLnBrk="1" fontAlgn="auto" latinLnBrk="0" hangingPunct="1">
                  <a:lnSpc>
                    <a:spcPct val="100000"/>
                  </a:lnSpc>
                  <a:spcBef>
                    <a:spcPct val="20000"/>
                  </a:spcBef>
                  <a:spcAft>
                    <a:spcPts val="0"/>
                  </a:spcAft>
                  <a:buClrTx/>
                  <a:buSzTx/>
                  <a:buFontTx/>
                  <a:buNone/>
                  <a:tabLst/>
                  <a:defRPr/>
                </a:pPr>
                <a:r>
                  <a:rPr kumimoji="0" lang="ko-KR" altLang="en-US" sz="9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맑은 고딕" pitchFamily="50" charset="-127"/>
                    <a:ea typeface="맑은 고딕" pitchFamily="50" charset="-127"/>
                  </a:rPr>
                  <a:t>   </a:t>
                </a:r>
                <a:r>
                  <a:rPr kumimoji="0" lang="ko-KR" altLang="en-US" sz="11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맑은 고딕" pitchFamily="50" charset="-127"/>
                    <a:ea typeface="맑은 고딕" pitchFamily="50" charset="-127"/>
                  </a:rPr>
                  <a:t>신탁계약</a:t>
                </a:r>
                <a:endParaRPr kumimoji="0" lang="en-US" altLang="ko-KR" sz="11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맑은 고딕" pitchFamily="50" charset="-127"/>
                  <a:ea typeface="맑은 고딕" pitchFamily="50" charset="-127"/>
                </a:endParaRPr>
              </a:p>
            </p:txBody>
          </p:sp>
          <p:sp>
            <p:nvSpPr>
              <p:cNvPr id="33" name="Rectangle 16">
                <a:extLst>
                  <a:ext uri="{FF2B5EF4-FFF2-40B4-BE49-F238E27FC236}">
                    <a16:creationId xmlns:a16="http://schemas.microsoft.com/office/drawing/2014/main" id="{269BDF77-735D-4EA0-B84F-4E26EF965F79}"/>
                  </a:ext>
                </a:extLst>
              </p:cNvPr>
              <p:cNvSpPr>
                <a:spLocks noChangeArrowheads="1"/>
              </p:cNvSpPr>
              <p:nvPr/>
            </p:nvSpPr>
            <p:spPr bwMode="auto">
              <a:xfrm>
                <a:off x="848671" y="3237160"/>
                <a:ext cx="1600200" cy="648271"/>
              </a:xfrm>
              <a:prstGeom prst="rect">
                <a:avLst/>
              </a:prstGeom>
              <a:solidFill>
                <a:srgbClr val="1F497D">
                  <a:lumMod val="60000"/>
                  <a:lumOff val="40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marL="0" marR="0" lvl="0" indent="0" algn="ctr" defTabSz="914400" eaLnBrk="0" fontAlgn="auto" latinLnBrk="0" hangingPunct="0">
                  <a:lnSpc>
                    <a:spcPct val="90000"/>
                  </a:lnSpc>
                  <a:spcBef>
                    <a:spcPts val="0"/>
                  </a:spcBef>
                  <a:spcAft>
                    <a:spcPts val="0"/>
                  </a:spcAft>
                  <a:buClrTx/>
                  <a:buSzTx/>
                  <a:buFontTx/>
                  <a:buNone/>
                  <a:tabLst/>
                  <a:defRPr/>
                </a:pPr>
                <a:r>
                  <a:rPr lang="ko-KR" altLang="en-US" sz="1200" b="1" kern="0" dirty="0">
                    <a:solidFill>
                      <a:prstClr val="white"/>
                    </a:solidFill>
                  </a:rPr>
                  <a:t>원사업자</a:t>
                </a:r>
                <a:r>
                  <a:rPr kumimoji="0" lang="ko-KR" altLang="en-US" sz="1200" b="1" i="0" u="none" strike="noStrike" kern="0" cap="none" spc="0" normalizeH="0" baseline="0" noProof="0" dirty="0">
                    <a:ln>
                      <a:noFill/>
                    </a:ln>
                    <a:solidFill>
                      <a:prstClr val="white"/>
                    </a:solidFill>
                    <a:effectLst/>
                    <a:uLnTx/>
                    <a:uFillTx/>
                  </a:rPr>
                  <a:t> </a:t>
                </a:r>
                <a:r>
                  <a:rPr kumimoji="0" lang="en-US" altLang="ko-KR" sz="900" b="1" i="0" u="none" strike="noStrike" kern="0" cap="none" spc="0" normalizeH="0" baseline="0" noProof="0" dirty="0">
                    <a:ln>
                      <a:noFill/>
                    </a:ln>
                    <a:solidFill>
                      <a:prstClr val="white"/>
                    </a:solidFill>
                    <a:effectLst/>
                    <a:uLnTx/>
                    <a:uFillTx/>
                  </a:rPr>
                  <a:t>(2</a:t>
                </a:r>
                <a:r>
                  <a:rPr kumimoji="0" lang="ko-KR" altLang="en-US" sz="900" b="1" i="0" u="none" strike="noStrike" kern="0" cap="none" spc="0" normalizeH="0" baseline="0" noProof="0" dirty="0">
                    <a:ln>
                      <a:noFill/>
                    </a:ln>
                    <a:solidFill>
                      <a:prstClr val="white"/>
                    </a:solidFill>
                    <a:effectLst/>
                    <a:uLnTx/>
                    <a:uFillTx/>
                  </a:rPr>
                  <a:t>종 수익자</a:t>
                </a:r>
                <a:r>
                  <a:rPr kumimoji="0" lang="en-US" altLang="ko-KR" sz="900" b="1" i="0" u="none" strike="noStrike" kern="0" cap="none" spc="0" normalizeH="0" baseline="0" noProof="0" dirty="0">
                    <a:ln>
                      <a:noFill/>
                    </a:ln>
                    <a:solidFill>
                      <a:prstClr val="white"/>
                    </a:solidFill>
                    <a:effectLst/>
                    <a:uLnTx/>
                    <a:uFillTx/>
                  </a:rPr>
                  <a:t>)</a:t>
                </a:r>
              </a:p>
            </p:txBody>
          </p:sp>
          <p:sp>
            <p:nvSpPr>
              <p:cNvPr id="34" name="Rectangle 16">
                <a:extLst>
                  <a:ext uri="{FF2B5EF4-FFF2-40B4-BE49-F238E27FC236}">
                    <a16:creationId xmlns:a16="http://schemas.microsoft.com/office/drawing/2014/main" id="{CE597CF7-F25B-45D1-9001-55C7CDA3CAB3}"/>
                  </a:ext>
                </a:extLst>
              </p:cNvPr>
              <p:cNvSpPr>
                <a:spLocks noChangeArrowheads="1"/>
              </p:cNvSpPr>
              <p:nvPr/>
            </p:nvSpPr>
            <p:spPr bwMode="auto">
              <a:xfrm>
                <a:off x="3634547" y="3221117"/>
                <a:ext cx="1627380" cy="664314"/>
              </a:xfrm>
              <a:prstGeom prst="rect">
                <a:avLst/>
              </a:prstGeom>
              <a:solidFill>
                <a:srgbClr val="1F497D">
                  <a:lumMod val="60000"/>
                  <a:lumOff val="40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ko-KR" altLang="en-US" sz="1200" b="1" kern="0" dirty="0">
                    <a:solidFill>
                      <a:prstClr val="white"/>
                    </a:solidFill>
                  </a:rPr>
                  <a:t>수급사업자</a:t>
                </a:r>
                <a:r>
                  <a:rPr kumimoji="0" lang="ko-KR" altLang="en-US" sz="1200" b="1" i="0" u="none" strike="noStrike" kern="0" cap="none" spc="0" normalizeH="0" baseline="0" noProof="0" dirty="0">
                    <a:ln>
                      <a:noFill/>
                    </a:ln>
                    <a:solidFill>
                      <a:prstClr val="white"/>
                    </a:solidFill>
                    <a:effectLst/>
                    <a:uLnTx/>
                    <a:uFillTx/>
                  </a:rPr>
                  <a:t> </a:t>
                </a:r>
                <a:r>
                  <a:rPr kumimoji="0" lang="en-US" altLang="ko-KR" sz="900" b="1" i="0" u="none" strike="noStrike" kern="0" cap="none" spc="0" normalizeH="0" baseline="0" noProof="0" dirty="0">
                    <a:ln>
                      <a:noFill/>
                    </a:ln>
                    <a:solidFill>
                      <a:prstClr val="white"/>
                    </a:solidFill>
                    <a:effectLst/>
                    <a:uLnTx/>
                    <a:uFillTx/>
                  </a:rPr>
                  <a:t>(1</a:t>
                </a:r>
                <a:r>
                  <a:rPr kumimoji="0" lang="ko-KR" altLang="en-US" sz="900" b="1" i="0" u="none" strike="noStrike" kern="0" cap="none" spc="0" normalizeH="0" baseline="0" noProof="0" dirty="0">
                    <a:ln>
                      <a:noFill/>
                    </a:ln>
                    <a:solidFill>
                      <a:prstClr val="white"/>
                    </a:solidFill>
                    <a:effectLst/>
                    <a:uLnTx/>
                    <a:uFillTx/>
                  </a:rPr>
                  <a:t>종 수익자</a:t>
                </a:r>
                <a:r>
                  <a:rPr kumimoji="0" lang="en-US" altLang="ko-KR" sz="900" b="1" i="0" u="none" strike="noStrike" kern="0" cap="none" spc="0" normalizeH="0" baseline="0" noProof="0" dirty="0">
                    <a:ln>
                      <a:noFill/>
                    </a:ln>
                    <a:solidFill>
                      <a:prstClr val="white"/>
                    </a:solidFill>
                    <a:effectLst/>
                    <a:uLnTx/>
                    <a:uFillTx/>
                  </a:rPr>
                  <a:t>)</a:t>
                </a:r>
                <a:br>
                  <a:rPr kumimoji="0" lang="en-US" altLang="ko-KR" sz="1200" b="1" i="0" u="none" strike="noStrike" kern="0" cap="none" spc="0" normalizeH="0" baseline="0" noProof="0" dirty="0">
                    <a:ln>
                      <a:noFill/>
                    </a:ln>
                    <a:solidFill>
                      <a:prstClr val="white"/>
                    </a:solidFill>
                    <a:effectLst/>
                    <a:uLnTx/>
                    <a:uFillTx/>
                  </a:rPr>
                </a:br>
                <a:r>
                  <a:rPr kumimoji="0" lang="ko-KR" altLang="en-US" sz="9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rPr>
                  <a:t>④ 디폴트</a:t>
                </a:r>
                <a:r>
                  <a:rPr kumimoji="0" lang="ko-KR" altLang="en-US" sz="10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rPr>
                  <a:t> </a:t>
                </a:r>
              </a:p>
            </p:txBody>
          </p:sp>
          <p:sp>
            <p:nvSpPr>
              <p:cNvPr id="35" name="Rectangle 16">
                <a:extLst>
                  <a:ext uri="{FF2B5EF4-FFF2-40B4-BE49-F238E27FC236}">
                    <a16:creationId xmlns:a16="http://schemas.microsoft.com/office/drawing/2014/main" id="{5E1EF41B-6B14-4C5D-BF7A-90133533011E}"/>
                  </a:ext>
                </a:extLst>
              </p:cNvPr>
              <p:cNvSpPr>
                <a:spLocks noChangeArrowheads="1"/>
              </p:cNvSpPr>
              <p:nvPr/>
            </p:nvSpPr>
            <p:spPr bwMode="auto">
              <a:xfrm>
                <a:off x="6422606" y="3237160"/>
                <a:ext cx="1627380" cy="648271"/>
              </a:xfrm>
              <a:prstGeom prst="rect">
                <a:avLst/>
              </a:prstGeom>
              <a:solidFill>
                <a:srgbClr val="1F497D">
                  <a:lumMod val="60000"/>
                  <a:lumOff val="40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marL="0" marR="0" lvl="0" indent="0" algn="ctr" defTabSz="914400" eaLnBrk="0" fontAlgn="auto" latinLnBrk="0" hangingPunct="0">
                  <a:lnSpc>
                    <a:spcPct val="90000"/>
                  </a:lnSpc>
                  <a:spcBef>
                    <a:spcPts val="0"/>
                  </a:spcBef>
                  <a:spcAft>
                    <a:spcPts val="0"/>
                  </a:spcAft>
                  <a:buClrTx/>
                  <a:buSzTx/>
                  <a:buFontTx/>
                  <a:buNone/>
                  <a:tabLst/>
                  <a:defRPr/>
                </a:pPr>
                <a:r>
                  <a:rPr kumimoji="0" lang="ko-KR" altLang="en-US" sz="1200" b="1" i="0" u="none" strike="noStrike" kern="0" cap="none" spc="0" normalizeH="0" baseline="0" noProof="0" dirty="0">
                    <a:ln>
                      <a:noFill/>
                    </a:ln>
                    <a:solidFill>
                      <a:prstClr val="white"/>
                    </a:solidFill>
                    <a:effectLst/>
                    <a:uLnTx/>
                    <a:uFillTx/>
                  </a:rPr>
                  <a:t>노무자</a:t>
                </a:r>
                <a:r>
                  <a:rPr kumimoji="0" lang="en-US" altLang="ko-KR" sz="1200" b="1" i="0" u="none" strike="noStrike" kern="0" cap="none" spc="0" normalizeH="0" baseline="0" noProof="0" dirty="0">
                    <a:ln>
                      <a:noFill/>
                    </a:ln>
                    <a:solidFill>
                      <a:prstClr val="white"/>
                    </a:solidFill>
                    <a:effectLst/>
                    <a:uLnTx/>
                    <a:uFillTx/>
                  </a:rPr>
                  <a:t>, </a:t>
                </a:r>
                <a:r>
                  <a:rPr kumimoji="0" lang="ko-KR" altLang="en-US" sz="1200" b="1" i="0" u="none" strike="noStrike" kern="0" cap="none" spc="0" normalizeH="0" baseline="0" noProof="0" dirty="0">
                    <a:ln>
                      <a:noFill/>
                    </a:ln>
                    <a:solidFill>
                      <a:prstClr val="white"/>
                    </a:solidFill>
                    <a:effectLst/>
                    <a:uLnTx/>
                    <a:uFillTx/>
                  </a:rPr>
                  <a:t>자재장비업자</a:t>
                </a:r>
                <a:endParaRPr kumimoji="0" lang="en-US" altLang="ko-KR" sz="1200" b="1" i="0" u="none" strike="noStrike" kern="0" cap="none" spc="0" normalizeH="0" baseline="0" noProof="0" dirty="0">
                  <a:ln>
                    <a:noFill/>
                  </a:ln>
                  <a:solidFill>
                    <a:prstClr val="white"/>
                  </a:solidFill>
                  <a:effectLst/>
                  <a:uLnTx/>
                  <a:uFillTx/>
                </a:endParaRPr>
              </a:p>
            </p:txBody>
          </p:sp>
          <p:cxnSp>
            <p:nvCxnSpPr>
              <p:cNvPr id="36" name="직선 화살표 연결선 35">
                <a:extLst>
                  <a:ext uri="{FF2B5EF4-FFF2-40B4-BE49-F238E27FC236}">
                    <a16:creationId xmlns:a16="http://schemas.microsoft.com/office/drawing/2014/main" id="{447F27FE-7989-437B-8B3F-1838D061429A}"/>
                  </a:ext>
                </a:extLst>
              </p:cNvPr>
              <p:cNvCxnSpPr/>
              <p:nvPr/>
            </p:nvCxnSpPr>
            <p:spPr>
              <a:xfrm flipV="1">
                <a:off x="1575101" y="3916932"/>
                <a:ext cx="0" cy="1356413"/>
              </a:xfrm>
              <a:prstGeom prst="straightConnector1">
                <a:avLst/>
              </a:prstGeom>
              <a:noFill/>
              <a:ln w="25400" cap="flat" cmpd="sng" algn="ctr">
                <a:solidFill>
                  <a:srgbClr val="E87E00"/>
                </a:solidFill>
                <a:prstDash val="solid"/>
                <a:tailEnd type="none"/>
              </a:ln>
              <a:effectLst>
                <a:outerShdw blurRad="40000" dist="20000" dir="5400000" rotWithShape="0">
                  <a:srgbClr val="000000">
                    <a:alpha val="38000"/>
                  </a:srgbClr>
                </a:outerShdw>
              </a:effectLst>
            </p:spPr>
          </p:cxnSp>
          <p:cxnSp>
            <p:nvCxnSpPr>
              <p:cNvPr id="37" name="직선 연결선 36">
                <a:extLst>
                  <a:ext uri="{FF2B5EF4-FFF2-40B4-BE49-F238E27FC236}">
                    <a16:creationId xmlns:a16="http://schemas.microsoft.com/office/drawing/2014/main" id="{FB5A89BA-45FE-4E01-84F8-ACDE7061B138}"/>
                  </a:ext>
                </a:extLst>
              </p:cNvPr>
              <p:cNvCxnSpPr/>
              <p:nvPr/>
            </p:nvCxnSpPr>
            <p:spPr>
              <a:xfrm>
                <a:off x="1575101" y="5273345"/>
                <a:ext cx="1942119" cy="0"/>
              </a:xfrm>
              <a:prstGeom prst="line">
                <a:avLst/>
              </a:prstGeom>
              <a:noFill/>
              <a:ln w="25400" cap="flat" cmpd="sng" algn="ctr">
                <a:solidFill>
                  <a:srgbClr val="E87E00"/>
                </a:solidFill>
                <a:prstDash val="solid"/>
                <a:tailEnd type="arrow"/>
              </a:ln>
              <a:effectLst>
                <a:outerShdw blurRad="40000" dist="20000" dir="5400000" rotWithShape="0">
                  <a:srgbClr val="000000">
                    <a:alpha val="38000"/>
                  </a:srgbClr>
                </a:outerShdw>
              </a:effectLst>
            </p:spPr>
          </p:cxnSp>
          <p:sp>
            <p:nvSpPr>
              <p:cNvPr id="38" name="Text Box 13">
                <a:extLst>
                  <a:ext uri="{FF2B5EF4-FFF2-40B4-BE49-F238E27FC236}">
                    <a16:creationId xmlns:a16="http://schemas.microsoft.com/office/drawing/2014/main" id="{96F48FE2-F289-4435-A8BC-E8CB35163103}"/>
                  </a:ext>
                </a:extLst>
              </p:cNvPr>
              <p:cNvSpPr txBox="1">
                <a:spLocks noChangeArrowheads="1"/>
              </p:cNvSpPr>
              <p:nvPr/>
            </p:nvSpPr>
            <p:spPr bwMode="auto">
              <a:xfrm>
                <a:off x="5598164" y="4717334"/>
                <a:ext cx="1600768" cy="50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defTabSz="914400" eaLnBrk="1" fontAlgn="auto" latinLnBrk="0" hangingPunct="1">
                  <a:lnSpc>
                    <a:spcPct val="100000"/>
                  </a:lnSpc>
                  <a:spcBef>
                    <a:spcPct val="20000"/>
                  </a:spcBef>
                  <a:spcAft>
                    <a:spcPts val="0"/>
                  </a:spcAft>
                  <a:buClrTx/>
                  <a:buSzTx/>
                  <a:buFontTx/>
                  <a:buNone/>
                  <a:tabLst/>
                  <a:defRPr/>
                </a:pPr>
                <a:r>
                  <a:rPr kumimoji="0" lang="ko-KR" altLang="en-US" sz="900" b="0" i="0" u="none" strike="noStrike" kern="0" cap="none" spc="0" normalizeH="0" baseline="0" noProof="0" dirty="0">
                    <a:ln>
                      <a:noFill/>
                    </a:ln>
                    <a:solidFill>
                      <a:prstClr val="black"/>
                    </a:solidFill>
                    <a:effectLst/>
                    <a:uLnTx/>
                    <a:uFillTx/>
                    <a:latin typeface="맑은 고딕" pitchFamily="50" charset="-127"/>
                    <a:ea typeface="맑은 고딕" pitchFamily="50" charset="-127"/>
                  </a:rPr>
                  <a:t>⑦ 디폴트 발생시</a:t>
                </a:r>
                <a:endParaRPr kumimoji="0" lang="en-US" altLang="ko-KR" sz="900" b="0" i="0" u="none" strike="noStrike" kern="0" cap="none" spc="0" normalizeH="0" baseline="0" noProof="0" dirty="0">
                  <a:ln>
                    <a:noFill/>
                  </a:ln>
                  <a:solidFill>
                    <a:prstClr val="black"/>
                  </a:solidFill>
                  <a:effectLst/>
                  <a:uLnTx/>
                  <a:uFillTx/>
                  <a:latin typeface="맑은 고딕" pitchFamily="50" charset="-127"/>
                  <a:ea typeface="맑은 고딕" pitchFamily="50" charset="-127"/>
                </a:endParaRPr>
              </a:p>
              <a:p>
                <a:pPr marL="0" marR="0" lvl="0" indent="0" defTabSz="914400" eaLnBrk="1" fontAlgn="auto" latinLnBrk="0" hangingPunct="1">
                  <a:lnSpc>
                    <a:spcPct val="100000"/>
                  </a:lnSpc>
                  <a:spcBef>
                    <a:spcPct val="20000"/>
                  </a:spcBef>
                  <a:spcAft>
                    <a:spcPts val="0"/>
                  </a:spcAft>
                  <a:buClrTx/>
                  <a:buSzTx/>
                  <a:buFontTx/>
                  <a:buNone/>
                  <a:tabLst/>
                  <a:defRPr/>
                </a:pPr>
                <a:r>
                  <a:rPr kumimoji="0" lang="ko-KR" altLang="en-US" sz="11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맑은 고딕" pitchFamily="50" charset="-127"/>
                    <a:ea typeface="맑은 고딕" pitchFamily="50" charset="-127"/>
                  </a:rPr>
                  <a:t>    </a:t>
                </a:r>
                <a:r>
                  <a:rPr kumimoji="0" lang="en-US" altLang="ko-KR" sz="1100" b="1" i="0" u="none" strike="noStrike" kern="0" cap="none" spc="0" normalizeH="0" baseline="0" noProof="0" dirty="0">
                    <a:ln>
                      <a:noFill/>
                    </a:ln>
                    <a:solidFill>
                      <a:prstClr val="black"/>
                    </a:solidFill>
                    <a:effectLst/>
                    <a:uLnTx/>
                    <a:uFillTx/>
                    <a:latin typeface="HY헤드라인M" panose="02030600000101010101" pitchFamily="18" charset="-127"/>
                    <a:ea typeface="HY헤드라인M" panose="02030600000101010101" pitchFamily="18" charset="-127"/>
                  </a:rPr>
                  <a:t>2</a:t>
                </a:r>
                <a:r>
                  <a:rPr kumimoji="0" lang="ko-KR" altLang="en-US" sz="1100" b="1" i="0" u="none" strike="noStrike" kern="0" cap="none" spc="0" normalizeH="0" baseline="0" noProof="0" dirty="0">
                    <a:ln>
                      <a:noFill/>
                    </a:ln>
                    <a:solidFill>
                      <a:prstClr val="black"/>
                    </a:solidFill>
                    <a:effectLst/>
                    <a:uLnTx/>
                    <a:uFillTx/>
                    <a:latin typeface="HY헤드라인M" panose="02030600000101010101" pitchFamily="18" charset="-127"/>
                    <a:ea typeface="HY헤드라인M" panose="02030600000101010101" pitchFamily="18" charset="-127"/>
                  </a:rPr>
                  <a:t>종 수익금 </a:t>
                </a:r>
                <a:r>
                  <a:rPr kumimoji="0" lang="ko-KR" altLang="en-US" sz="1100" b="0" i="0" u="none" strike="noStrike" kern="0" cap="none" spc="0" normalizeH="0" baseline="0" noProof="0" dirty="0">
                    <a:ln>
                      <a:noFill/>
                    </a:ln>
                    <a:solidFill>
                      <a:prstClr val="black"/>
                    </a:solidFill>
                    <a:effectLst/>
                    <a:uLnTx/>
                    <a:uFillTx/>
                    <a:latin typeface="맑은 고딕" panose="020B0503020000020004" pitchFamily="50" charset="-127"/>
                    <a:ea typeface="맑은 고딕" panose="020B0503020000020004" pitchFamily="50" charset="-127"/>
                  </a:rPr>
                  <a:t>직불</a:t>
                </a:r>
                <a:endParaRPr kumimoji="0" lang="en-US" altLang="ko-KR" sz="1100" b="0" i="0" u="none" strike="noStrike" kern="0" cap="none" spc="0" normalizeH="0" baseline="0" noProof="0" dirty="0">
                  <a:ln>
                    <a:noFill/>
                  </a:ln>
                  <a:solidFill>
                    <a:prstClr val="black"/>
                  </a:solidFill>
                  <a:effectLst/>
                  <a:uLnTx/>
                  <a:uFillTx/>
                  <a:latin typeface="맑은 고딕" panose="020B0503020000020004" pitchFamily="50" charset="-127"/>
                  <a:ea typeface="맑은 고딕" panose="020B0503020000020004" pitchFamily="50" charset="-127"/>
                </a:endParaRPr>
              </a:p>
            </p:txBody>
          </p:sp>
          <p:sp>
            <p:nvSpPr>
              <p:cNvPr id="39" name="Text Box 13">
                <a:extLst>
                  <a:ext uri="{FF2B5EF4-FFF2-40B4-BE49-F238E27FC236}">
                    <a16:creationId xmlns:a16="http://schemas.microsoft.com/office/drawing/2014/main" id="{B5DC564D-95D0-45D8-831C-C90466770F4E}"/>
                  </a:ext>
                </a:extLst>
              </p:cNvPr>
              <p:cNvSpPr txBox="1">
                <a:spLocks noChangeArrowheads="1"/>
              </p:cNvSpPr>
              <p:nvPr/>
            </p:nvSpPr>
            <p:spPr bwMode="auto">
              <a:xfrm>
                <a:off x="1679818" y="5289750"/>
                <a:ext cx="1343008" cy="462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defTabSz="914400" eaLnBrk="1" fontAlgn="auto" latinLnBrk="0" hangingPunct="1">
                  <a:lnSpc>
                    <a:spcPct val="100000"/>
                  </a:lnSpc>
                  <a:spcBef>
                    <a:spcPct val="20000"/>
                  </a:spcBef>
                  <a:spcAft>
                    <a:spcPts val="0"/>
                  </a:spcAft>
                  <a:buClrTx/>
                  <a:buSzTx/>
                  <a:buFontTx/>
                  <a:buNone/>
                  <a:tabLst/>
                  <a:defRPr/>
                </a:pPr>
                <a:r>
                  <a:rPr kumimoji="0" lang="ko-KR" altLang="en-US" sz="900" b="0" i="0" u="none" strike="noStrike" kern="0" cap="none" spc="0" normalizeH="0" baseline="0" noProof="0" dirty="0">
                    <a:ln>
                      <a:noFill/>
                    </a:ln>
                    <a:solidFill>
                      <a:prstClr val="black"/>
                    </a:solidFill>
                    <a:effectLst/>
                    <a:uLnTx/>
                    <a:uFillTx/>
                    <a:latin typeface="맑은 고딕" pitchFamily="50" charset="-127"/>
                    <a:ea typeface="맑은 고딕" pitchFamily="50" charset="-127"/>
                  </a:rPr>
                  <a:t>⑥ </a:t>
                </a:r>
                <a:r>
                  <a:rPr kumimoji="0" lang="en-US" altLang="ko-KR" sz="900" b="0" i="0" u="none" strike="noStrike" kern="0" cap="none" spc="0" normalizeH="0" baseline="0" noProof="0" dirty="0">
                    <a:ln>
                      <a:noFill/>
                    </a:ln>
                    <a:solidFill>
                      <a:prstClr val="black"/>
                    </a:solidFill>
                    <a:effectLst/>
                    <a:uLnTx/>
                    <a:uFillTx/>
                    <a:latin typeface="맑은 고딕" pitchFamily="50" charset="-127"/>
                    <a:ea typeface="맑은 고딕" pitchFamily="50" charset="-127"/>
                  </a:rPr>
                  <a:t>2</a:t>
                </a:r>
                <a:r>
                  <a:rPr kumimoji="0" lang="ko-KR" altLang="en-US" sz="900" b="0" i="0" u="none" strike="noStrike" kern="0" cap="none" spc="0" normalizeH="0" baseline="0" noProof="0" dirty="0">
                    <a:ln>
                      <a:noFill/>
                    </a:ln>
                    <a:solidFill>
                      <a:prstClr val="black"/>
                    </a:solidFill>
                    <a:effectLst/>
                    <a:uLnTx/>
                    <a:uFillTx/>
                    <a:latin typeface="맑은 고딕" pitchFamily="50" charset="-127"/>
                    <a:ea typeface="맑은 고딕" pitchFamily="50" charset="-127"/>
                  </a:rPr>
                  <a:t>종 수익금 반환</a:t>
                </a:r>
                <a:endParaRPr kumimoji="0" lang="en-US" altLang="ko-KR" sz="900" b="0" i="0" u="none" strike="noStrike" kern="0" cap="none" spc="0" normalizeH="0" baseline="0" noProof="0" dirty="0">
                  <a:ln>
                    <a:noFill/>
                  </a:ln>
                  <a:solidFill>
                    <a:prstClr val="black"/>
                  </a:solidFill>
                  <a:effectLst/>
                  <a:uLnTx/>
                  <a:uFillTx/>
                  <a:latin typeface="맑은 고딕" pitchFamily="50" charset="-127"/>
                  <a:ea typeface="맑은 고딕" pitchFamily="50" charset="-127"/>
                </a:endParaRPr>
              </a:p>
              <a:p>
                <a:pPr marL="0" marR="0" lvl="0" indent="0" defTabSz="914400" eaLnBrk="1" fontAlgn="auto" latinLnBrk="0" hangingPunct="1">
                  <a:lnSpc>
                    <a:spcPct val="100000"/>
                  </a:lnSpc>
                  <a:spcBef>
                    <a:spcPct val="20000"/>
                  </a:spcBef>
                  <a:spcAft>
                    <a:spcPts val="0"/>
                  </a:spcAft>
                  <a:buClrTx/>
                  <a:buSzTx/>
                  <a:buFontTx/>
                  <a:buNone/>
                  <a:tabLst/>
                  <a:defRPr/>
                </a:pPr>
                <a:r>
                  <a:rPr kumimoji="0" lang="en-US" altLang="ko-KR" sz="900" kern="0" dirty="0">
                    <a:solidFill>
                      <a:prstClr val="black"/>
                    </a:solidFill>
                    <a:latin typeface="맑은 고딕" pitchFamily="50" charset="-127"/>
                    <a:ea typeface="맑은 고딕" pitchFamily="50" charset="-127"/>
                  </a:rPr>
                  <a:t>    </a:t>
                </a:r>
                <a:r>
                  <a:rPr kumimoji="0" lang="ko-KR" altLang="en-US" sz="900" kern="0" dirty="0">
                    <a:solidFill>
                      <a:prstClr val="black"/>
                    </a:solidFill>
                    <a:latin typeface="맑은 고딕" pitchFamily="50" charset="-127"/>
                    <a:ea typeface="맑은 고딕" pitchFamily="50" charset="-127"/>
                  </a:rPr>
                  <a:t>및 직불요청</a:t>
                </a:r>
                <a:endParaRPr kumimoji="0" lang="ko-KR" altLang="en-US" sz="900" b="0" i="0" u="none" strike="noStrike" kern="0" cap="none" spc="0" normalizeH="0" baseline="0" noProof="0" dirty="0">
                  <a:ln>
                    <a:noFill/>
                  </a:ln>
                  <a:solidFill>
                    <a:prstClr val="black"/>
                  </a:solidFill>
                  <a:effectLst/>
                  <a:uLnTx/>
                  <a:uFillTx/>
                  <a:latin typeface="맑은 고딕" pitchFamily="50" charset="-127"/>
                  <a:ea typeface="맑은 고딕" pitchFamily="50" charset="-127"/>
                </a:endParaRPr>
              </a:p>
            </p:txBody>
          </p:sp>
          <p:sp>
            <p:nvSpPr>
              <p:cNvPr id="40" name="Text Box 13">
                <a:extLst>
                  <a:ext uri="{FF2B5EF4-FFF2-40B4-BE49-F238E27FC236}">
                    <a16:creationId xmlns:a16="http://schemas.microsoft.com/office/drawing/2014/main" id="{C961F6B1-53CD-42F7-9DEB-948E1D44B6AE}"/>
                  </a:ext>
                </a:extLst>
              </p:cNvPr>
              <p:cNvSpPr txBox="1">
                <a:spLocks noChangeArrowheads="1"/>
              </p:cNvSpPr>
              <p:nvPr/>
            </p:nvSpPr>
            <p:spPr bwMode="auto">
              <a:xfrm rot="1865325">
                <a:off x="2211236" y="4305506"/>
                <a:ext cx="1603593" cy="430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algn="ctr" defTabSz="914400" eaLnBrk="1" fontAlgn="auto" latinLnBrk="0" hangingPunct="1">
                  <a:lnSpc>
                    <a:spcPct val="100000"/>
                  </a:lnSpc>
                  <a:spcBef>
                    <a:spcPct val="20000"/>
                  </a:spcBef>
                  <a:spcAft>
                    <a:spcPts val="0"/>
                  </a:spcAft>
                  <a:buClrTx/>
                  <a:buSzTx/>
                  <a:buFontTx/>
                  <a:buNone/>
                  <a:tabLst/>
                  <a:defRPr/>
                </a:pPr>
                <a:r>
                  <a:rPr kumimoji="0" lang="ko-KR" altLang="en-US" sz="900" b="0" i="0" u="none" strike="noStrike" kern="0" cap="none" spc="0" normalizeH="0" baseline="0" noProof="0" dirty="0">
                    <a:ln>
                      <a:noFill/>
                    </a:ln>
                    <a:solidFill>
                      <a:prstClr val="black"/>
                    </a:solidFill>
                    <a:effectLst/>
                    <a:uLnTx/>
                    <a:uFillTx/>
                    <a:latin typeface="맑은 고딕" pitchFamily="50" charset="-127"/>
                    <a:ea typeface="맑은 고딕" pitchFamily="50" charset="-127"/>
                  </a:rPr>
                  <a:t>② 하도급대금채권 지급 </a:t>
                </a:r>
                <a:r>
                  <a:rPr kumimoji="0" lang="en-US" altLang="ko-KR" sz="900" b="0" i="0" u="none" strike="noStrike" kern="0" cap="none" spc="0" normalizeH="0" baseline="0" noProof="0" dirty="0">
                    <a:ln>
                      <a:noFill/>
                    </a:ln>
                    <a:solidFill>
                      <a:prstClr val="black"/>
                    </a:solidFill>
                    <a:effectLst/>
                    <a:uLnTx/>
                    <a:uFillTx/>
                    <a:latin typeface="맑은 고딕" pitchFamily="50" charset="-127"/>
                    <a:ea typeface="맑은 고딕" pitchFamily="50" charset="-127"/>
                  </a:rPr>
                  <a:t>(</a:t>
                </a:r>
                <a:r>
                  <a:rPr kumimoji="0" lang="ko-KR" altLang="en-US" sz="900" b="0" i="0" u="none" strike="noStrike" kern="0" cap="none" spc="0" normalizeH="0" baseline="0" noProof="0" dirty="0" err="1">
                    <a:ln>
                      <a:noFill/>
                    </a:ln>
                    <a:solidFill>
                      <a:prstClr val="black"/>
                    </a:solidFill>
                    <a:effectLst/>
                    <a:uLnTx/>
                    <a:uFillTx/>
                    <a:latin typeface="맑은 고딕" pitchFamily="50" charset="-127"/>
                    <a:ea typeface="맑은 고딕" pitchFamily="50" charset="-127"/>
                  </a:rPr>
                  <a:t>신탁원본</a:t>
                </a:r>
                <a:r>
                  <a:rPr kumimoji="0" lang="en-US" altLang="ko-KR" sz="900" b="0" i="0" u="none" strike="noStrike" kern="0" cap="none" spc="0" normalizeH="0" baseline="0" noProof="0" dirty="0">
                    <a:ln>
                      <a:noFill/>
                    </a:ln>
                    <a:solidFill>
                      <a:prstClr val="black"/>
                    </a:solidFill>
                    <a:effectLst/>
                    <a:uLnTx/>
                    <a:uFillTx/>
                    <a:latin typeface="맑은 고딕" pitchFamily="50" charset="-127"/>
                    <a:ea typeface="맑은 고딕" pitchFamily="50" charset="-127"/>
                  </a:rPr>
                  <a:t>)</a:t>
                </a:r>
                <a:endParaRPr kumimoji="0" lang="ko-KR" altLang="en-US" sz="900" b="0" i="0" u="none" strike="noStrike" kern="0" cap="none" spc="0" normalizeH="0" baseline="0" noProof="0" dirty="0">
                  <a:ln>
                    <a:noFill/>
                  </a:ln>
                  <a:solidFill>
                    <a:prstClr val="black"/>
                  </a:solidFill>
                  <a:effectLst/>
                  <a:uLnTx/>
                  <a:uFillTx/>
                  <a:latin typeface="맑은 고딕" pitchFamily="50" charset="-127"/>
                  <a:ea typeface="맑은 고딕" pitchFamily="50" charset="-127"/>
                </a:endParaRPr>
              </a:p>
            </p:txBody>
          </p:sp>
        </p:grpSp>
        <p:cxnSp>
          <p:nvCxnSpPr>
            <p:cNvPr id="10" name="직선 화살표 연결선 9">
              <a:extLst>
                <a:ext uri="{FF2B5EF4-FFF2-40B4-BE49-F238E27FC236}">
                  <a16:creationId xmlns:a16="http://schemas.microsoft.com/office/drawing/2014/main" id="{50A372DB-7A25-4FB5-8F66-DF5E75B1418E}"/>
                </a:ext>
              </a:extLst>
            </p:cNvPr>
            <p:cNvCxnSpPr/>
            <p:nvPr/>
          </p:nvCxnSpPr>
          <p:spPr>
            <a:xfrm flipV="1">
              <a:off x="8135497" y="1803469"/>
              <a:ext cx="0" cy="1070930"/>
            </a:xfrm>
            <a:prstGeom prst="straightConnector1">
              <a:avLst/>
            </a:prstGeom>
            <a:noFill/>
            <a:ln w="38100" cap="flat" cmpd="sng" algn="ctr">
              <a:solidFill>
                <a:srgbClr val="E87E00"/>
              </a:solidFill>
              <a:prstDash val="solid"/>
              <a:tailEnd type="arrow"/>
            </a:ln>
            <a:effectLst>
              <a:outerShdw blurRad="40000" dist="23000" dir="5400000" rotWithShape="0">
                <a:srgbClr val="000000">
                  <a:alpha val="35000"/>
                </a:srgbClr>
              </a:outerShdw>
            </a:effectLst>
          </p:spPr>
        </p:cxnSp>
        <p:cxnSp>
          <p:nvCxnSpPr>
            <p:cNvPr id="11" name="직선 연결선 10">
              <a:extLst>
                <a:ext uri="{FF2B5EF4-FFF2-40B4-BE49-F238E27FC236}">
                  <a16:creationId xmlns:a16="http://schemas.microsoft.com/office/drawing/2014/main" id="{59B8A2EB-5B88-4F74-9CAA-F71E70110AE6}"/>
                </a:ext>
              </a:extLst>
            </p:cNvPr>
            <p:cNvCxnSpPr>
              <a:stCxn id="23" idx="3"/>
            </p:cNvCxnSpPr>
            <p:nvPr/>
          </p:nvCxnSpPr>
          <p:spPr>
            <a:xfrm>
              <a:off x="6185831" y="2861627"/>
              <a:ext cx="1955911" cy="13225"/>
            </a:xfrm>
            <a:prstGeom prst="line">
              <a:avLst/>
            </a:prstGeom>
            <a:noFill/>
            <a:ln w="38100" cap="flat" cmpd="sng" algn="ctr">
              <a:solidFill>
                <a:srgbClr val="E87E00"/>
              </a:solidFill>
              <a:prstDash val="solid"/>
            </a:ln>
            <a:effectLst>
              <a:outerShdw blurRad="40000" dist="23000" dir="5400000" rotWithShape="0">
                <a:srgbClr val="000000">
                  <a:alpha val="35000"/>
                </a:srgbClr>
              </a:outerShdw>
            </a:effectLst>
          </p:spPr>
        </p:cxnSp>
        <p:cxnSp>
          <p:nvCxnSpPr>
            <p:cNvPr id="12" name="직선 화살표 연결선 11">
              <a:extLst>
                <a:ext uri="{FF2B5EF4-FFF2-40B4-BE49-F238E27FC236}">
                  <a16:creationId xmlns:a16="http://schemas.microsoft.com/office/drawing/2014/main" id="{DA11FF94-DD65-4AF5-BE83-CF7D91A61019}"/>
                </a:ext>
              </a:extLst>
            </p:cNvPr>
            <p:cNvCxnSpPr/>
            <p:nvPr/>
          </p:nvCxnSpPr>
          <p:spPr>
            <a:xfrm>
              <a:off x="3580605" y="1589193"/>
              <a:ext cx="1026746" cy="0"/>
            </a:xfrm>
            <a:prstGeom prst="straightConnector1">
              <a:avLst/>
            </a:prstGeom>
            <a:noFill/>
            <a:ln w="25400" cap="flat" cmpd="sng" algn="ctr">
              <a:solidFill>
                <a:srgbClr val="C0504D"/>
              </a:solidFill>
              <a:prstDash val="sysDash"/>
              <a:tailEnd type="arrow"/>
            </a:ln>
            <a:effectLst>
              <a:outerShdw blurRad="40000" dist="20000" dir="5400000" rotWithShape="0">
                <a:srgbClr val="000000">
                  <a:alpha val="38000"/>
                </a:srgbClr>
              </a:outerShdw>
            </a:effectLst>
          </p:spPr>
        </p:cxnSp>
        <p:grpSp>
          <p:nvGrpSpPr>
            <p:cNvPr id="13" name="그룹 12">
              <a:extLst>
                <a:ext uri="{FF2B5EF4-FFF2-40B4-BE49-F238E27FC236}">
                  <a16:creationId xmlns:a16="http://schemas.microsoft.com/office/drawing/2014/main" id="{8BD9CB74-F8CF-4DFB-A164-E4F406F12BB3}"/>
                </a:ext>
              </a:extLst>
            </p:cNvPr>
            <p:cNvGrpSpPr/>
            <p:nvPr/>
          </p:nvGrpSpPr>
          <p:grpSpPr>
            <a:xfrm>
              <a:off x="3986376" y="1072266"/>
              <a:ext cx="754858" cy="581746"/>
              <a:chOff x="-1980728" y="1261690"/>
              <a:chExt cx="2198266" cy="2239318"/>
            </a:xfrm>
          </p:grpSpPr>
          <p:cxnSp>
            <p:nvCxnSpPr>
              <p:cNvPr id="19" name="직선 화살표 연결선 18">
                <a:extLst>
                  <a:ext uri="{FF2B5EF4-FFF2-40B4-BE49-F238E27FC236}">
                    <a16:creationId xmlns:a16="http://schemas.microsoft.com/office/drawing/2014/main" id="{744079B5-1258-4965-9EFF-92D25B15E58D}"/>
                  </a:ext>
                </a:extLst>
              </p:cNvPr>
              <p:cNvCxnSpPr/>
              <p:nvPr/>
            </p:nvCxnSpPr>
            <p:spPr>
              <a:xfrm flipV="1">
                <a:off x="-1980728" y="2924944"/>
                <a:ext cx="504056" cy="576064"/>
              </a:xfrm>
              <a:prstGeom prst="straightConnector1">
                <a:avLst/>
              </a:prstGeom>
              <a:noFill/>
              <a:ln w="38100" cap="flat" cmpd="sng" algn="ctr">
                <a:solidFill>
                  <a:srgbClr val="FF0000"/>
                </a:solidFill>
                <a:prstDash val="solid"/>
                <a:tailEnd type="none"/>
              </a:ln>
              <a:effectLst>
                <a:outerShdw blurRad="40000" dist="20000" dir="5400000" rotWithShape="0">
                  <a:srgbClr val="000000">
                    <a:alpha val="38000"/>
                  </a:srgbClr>
                </a:outerShdw>
              </a:effectLst>
            </p:spPr>
          </p:cxnSp>
          <p:cxnSp>
            <p:nvCxnSpPr>
              <p:cNvPr id="20" name="직선 화살표 연결선 19">
                <a:extLst>
                  <a:ext uri="{FF2B5EF4-FFF2-40B4-BE49-F238E27FC236}">
                    <a16:creationId xmlns:a16="http://schemas.microsoft.com/office/drawing/2014/main" id="{11D734FC-771F-4F17-871A-A603900F5DDB}"/>
                  </a:ext>
                </a:extLst>
              </p:cNvPr>
              <p:cNvCxnSpPr/>
              <p:nvPr/>
            </p:nvCxnSpPr>
            <p:spPr>
              <a:xfrm flipH="1" flipV="1">
                <a:off x="-1980728" y="2924944"/>
                <a:ext cx="504056" cy="576064"/>
              </a:xfrm>
              <a:prstGeom prst="straightConnector1">
                <a:avLst/>
              </a:prstGeom>
              <a:noFill/>
              <a:ln w="38100" cap="flat" cmpd="sng" algn="ctr">
                <a:solidFill>
                  <a:srgbClr val="FF0000"/>
                </a:solidFill>
                <a:prstDash val="solid"/>
                <a:tailEnd type="none"/>
              </a:ln>
              <a:effectLst>
                <a:outerShdw blurRad="40000" dist="20000" dir="5400000" rotWithShape="0">
                  <a:srgbClr val="000000">
                    <a:alpha val="38000"/>
                  </a:srgbClr>
                </a:outerShdw>
              </a:effectLst>
            </p:spPr>
          </p:cxnSp>
          <p:cxnSp>
            <p:nvCxnSpPr>
              <p:cNvPr id="21" name="직선 화살표 연결선 20">
                <a:extLst>
                  <a:ext uri="{FF2B5EF4-FFF2-40B4-BE49-F238E27FC236}">
                    <a16:creationId xmlns:a16="http://schemas.microsoft.com/office/drawing/2014/main" id="{9FCEA1A0-892E-4011-B8FD-961091AE9059}"/>
                  </a:ext>
                </a:extLst>
              </p:cNvPr>
              <p:cNvCxnSpPr/>
              <p:nvPr/>
            </p:nvCxnSpPr>
            <p:spPr>
              <a:xfrm flipV="1">
                <a:off x="-286521" y="1261690"/>
                <a:ext cx="504056" cy="576064"/>
              </a:xfrm>
              <a:prstGeom prst="straightConnector1">
                <a:avLst/>
              </a:prstGeom>
              <a:noFill/>
              <a:ln w="38100" cap="flat" cmpd="sng" algn="ctr">
                <a:solidFill>
                  <a:srgbClr val="FF0000"/>
                </a:solidFill>
                <a:prstDash val="solid"/>
                <a:tailEnd type="none"/>
              </a:ln>
              <a:effectLst>
                <a:outerShdw blurRad="40000" dist="20000" dir="5400000" rotWithShape="0">
                  <a:srgbClr val="000000">
                    <a:alpha val="38000"/>
                  </a:srgbClr>
                </a:outerShdw>
              </a:effectLst>
            </p:spPr>
          </p:cxnSp>
          <p:cxnSp>
            <p:nvCxnSpPr>
              <p:cNvPr id="22" name="직선 화살표 연결선 21">
                <a:extLst>
                  <a:ext uri="{FF2B5EF4-FFF2-40B4-BE49-F238E27FC236}">
                    <a16:creationId xmlns:a16="http://schemas.microsoft.com/office/drawing/2014/main" id="{F86DEDBD-C999-4A9C-8E1E-93B0F395D054}"/>
                  </a:ext>
                </a:extLst>
              </p:cNvPr>
              <p:cNvCxnSpPr/>
              <p:nvPr/>
            </p:nvCxnSpPr>
            <p:spPr>
              <a:xfrm flipH="1" flipV="1">
                <a:off x="-286519" y="1261690"/>
                <a:ext cx="504057" cy="576064"/>
              </a:xfrm>
              <a:prstGeom prst="straightConnector1">
                <a:avLst/>
              </a:prstGeom>
              <a:noFill/>
              <a:ln w="38100" cap="flat" cmpd="sng" algn="ctr">
                <a:solidFill>
                  <a:srgbClr val="FF0000"/>
                </a:solidFill>
                <a:prstDash val="solid"/>
                <a:tailEnd type="none"/>
              </a:ln>
              <a:effectLst>
                <a:outerShdw blurRad="40000" dist="20000" dir="5400000" rotWithShape="0">
                  <a:srgbClr val="000000">
                    <a:alpha val="38000"/>
                  </a:srgbClr>
                </a:outerShdw>
              </a:effectLst>
            </p:spPr>
          </p:cxnSp>
        </p:grpSp>
        <p:sp>
          <p:nvSpPr>
            <p:cNvPr id="14" name="Text Box 13">
              <a:extLst>
                <a:ext uri="{FF2B5EF4-FFF2-40B4-BE49-F238E27FC236}">
                  <a16:creationId xmlns:a16="http://schemas.microsoft.com/office/drawing/2014/main" id="{51D2E8CF-F111-4DFA-9D36-652DD7070576}"/>
                </a:ext>
              </a:extLst>
            </p:cNvPr>
            <p:cNvSpPr txBox="1">
              <a:spLocks noChangeArrowheads="1"/>
            </p:cNvSpPr>
            <p:nvPr/>
          </p:nvSpPr>
          <p:spPr bwMode="auto">
            <a:xfrm>
              <a:off x="3270352" y="1334997"/>
              <a:ext cx="159791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algn="ctr" defTabSz="914400" eaLnBrk="1" fontAlgn="auto" latinLnBrk="0" hangingPunct="1">
                <a:lnSpc>
                  <a:spcPct val="100000"/>
                </a:lnSpc>
                <a:spcBef>
                  <a:spcPct val="20000"/>
                </a:spcBef>
                <a:spcAft>
                  <a:spcPts val="0"/>
                </a:spcAft>
                <a:buClrTx/>
                <a:buSzTx/>
                <a:buFontTx/>
                <a:buNone/>
                <a:tabLst/>
                <a:defRPr/>
              </a:pPr>
              <a:r>
                <a:rPr kumimoji="0" lang="ko-KR" altLang="en-US" sz="900" b="1" i="0" u="none" strike="noStrike" kern="0" cap="none" spc="0" normalizeH="0" baseline="0" noProof="0" dirty="0">
                  <a:ln>
                    <a:noFill/>
                  </a:ln>
                  <a:solidFill>
                    <a:srgbClr val="FF0000"/>
                  </a:solidFill>
                  <a:effectLst/>
                  <a:uLnTx/>
                  <a:uFillTx/>
                  <a:latin typeface="맑은 고딕"/>
                  <a:ea typeface="맑은 고딕"/>
                </a:rPr>
                <a:t>지급할 대금 없음</a:t>
              </a:r>
              <a:endParaRPr kumimoji="0" lang="en-US" altLang="ko-KR" sz="600" b="0" i="0" u="none" strike="noStrike" kern="0" cap="none" spc="0" normalizeH="0" baseline="0" noProof="0" dirty="0">
                <a:ln>
                  <a:noFill/>
                </a:ln>
                <a:solidFill>
                  <a:prstClr val="black"/>
                </a:solidFill>
                <a:effectLst/>
                <a:uLnTx/>
                <a:uFillTx/>
                <a:latin typeface="맑은 고딕" pitchFamily="50" charset="-127"/>
                <a:ea typeface="맑은 고딕" pitchFamily="50" charset="-127"/>
              </a:endParaRPr>
            </a:p>
          </p:txBody>
        </p:sp>
        <p:sp>
          <p:nvSpPr>
            <p:cNvPr id="15" name="모서리가 둥근 직사각형 80">
              <a:extLst>
                <a:ext uri="{FF2B5EF4-FFF2-40B4-BE49-F238E27FC236}">
                  <a16:creationId xmlns:a16="http://schemas.microsoft.com/office/drawing/2014/main" id="{988F2A9C-787C-41EC-8C47-DE086AC53E53}"/>
                </a:ext>
              </a:extLst>
            </p:cNvPr>
            <p:cNvSpPr/>
            <p:nvPr/>
          </p:nvSpPr>
          <p:spPr bwMode="auto">
            <a:xfrm>
              <a:off x="6251855" y="1015378"/>
              <a:ext cx="1133332" cy="294597"/>
            </a:xfrm>
            <a:prstGeom prst="roundRect">
              <a:avLst/>
            </a:prstGeom>
            <a:gradFill rotWithShape="1">
              <a:gsLst>
                <a:gs pos="0">
                  <a:srgbClr val="A1A1A1">
                    <a:tint val="50000"/>
                    <a:satMod val="300000"/>
                  </a:srgbClr>
                </a:gs>
                <a:gs pos="35000">
                  <a:srgbClr val="A1A1A1">
                    <a:tint val="37000"/>
                    <a:satMod val="300000"/>
                  </a:srgbClr>
                </a:gs>
                <a:gs pos="100000">
                  <a:srgbClr val="A1A1A1">
                    <a:tint val="15000"/>
                    <a:satMod val="350000"/>
                  </a:srgbClr>
                </a:gs>
              </a:gsLst>
              <a:lin ang="16200000" scaled="1"/>
            </a:gra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US" altLang="ko-KR" sz="1100" b="0" i="0" u="none" strike="noStrike" kern="0" cap="none" spc="-100" normalizeH="0" baseline="0" noProof="0" dirty="0">
                  <a:ln>
                    <a:noFill/>
                  </a:ln>
                  <a:solidFill>
                    <a:srgbClr val="000000"/>
                  </a:solidFill>
                  <a:effectLst/>
                  <a:uLnTx/>
                  <a:uFillTx/>
                </a:rPr>
                <a:t>(</a:t>
              </a:r>
              <a:r>
                <a:rPr kumimoji="0" lang="ko-KR" altLang="en-US" sz="1100" b="0" i="0" u="none" strike="noStrike" kern="0" cap="none" spc="-100" normalizeH="0" baseline="0" noProof="0" dirty="0" err="1">
                  <a:ln>
                    <a:noFill/>
                  </a:ln>
                  <a:solidFill>
                    <a:srgbClr val="000000"/>
                  </a:solidFill>
                  <a:effectLst/>
                  <a:uLnTx/>
                  <a:uFillTx/>
                </a:rPr>
                <a:t>하수급인</a:t>
              </a:r>
              <a:r>
                <a:rPr kumimoji="0" lang="en-US" altLang="ko-KR" sz="1100" b="0" i="0" u="none" strike="noStrike" kern="0" cap="none" spc="-100" normalizeH="0" baseline="0" noProof="0" dirty="0">
                  <a:ln>
                    <a:noFill/>
                  </a:ln>
                  <a:solidFill>
                    <a:srgbClr val="000000"/>
                  </a:solidFill>
                  <a:effectLst/>
                  <a:uLnTx/>
                  <a:uFillTx/>
                </a:rPr>
                <a:t>) </a:t>
              </a:r>
              <a:r>
                <a:rPr kumimoji="0" lang="ko-KR" altLang="en-US" sz="1100" b="1" i="0" u="none" strike="noStrike" kern="0" cap="none" spc="-100" normalizeH="0" baseline="0" noProof="0" dirty="0">
                  <a:ln>
                    <a:noFill/>
                  </a:ln>
                  <a:solidFill>
                    <a:srgbClr val="000000"/>
                  </a:solidFill>
                  <a:effectLst/>
                  <a:uLnTx/>
                  <a:uFillTx/>
                </a:rPr>
                <a:t>채권자</a:t>
              </a:r>
            </a:p>
          </p:txBody>
        </p:sp>
        <p:sp>
          <p:nvSpPr>
            <p:cNvPr id="16" name="자유형 81">
              <a:extLst>
                <a:ext uri="{FF2B5EF4-FFF2-40B4-BE49-F238E27FC236}">
                  <a16:creationId xmlns:a16="http://schemas.microsoft.com/office/drawing/2014/main" id="{06994D23-CB07-43AD-954E-70D586DA9C8A}"/>
                </a:ext>
              </a:extLst>
            </p:cNvPr>
            <p:cNvSpPr/>
            <p:nvPr/>
          </p:nvSpPr>
          <p:spPr>
            <a:xfrm>
              <a:off x="4064287" y="1148866"/>
              <a:ext cx="2179561" cy="212972"/>
            </a:xfrm>
            <a:custGeom>
              <a:avLst/>
              <a:gdLst>
                <a:gd name="connsiteX0" fmla="*/ 1637608 w 1637608"/>
                <a:gd name="connsiteY0" fmla="*/ 0 h 207819"/>
                <a:gd name="connsiteX1" fmla="*/ 0 w 1637608"/>
                <a:gd name="connsiteY1" fmla="*/ 0 h 207819"/>
                <a:gd name="connsiteX2" fmla="*/ 0 w 1637608"/>
                <a:gd name="connsiteY2" fmla="*/ 207819 h 207819"/>
              </a:gdLst>
              <a:ahLst/>
              <a:cxnLst>
                <a:cxn ang="0">
                  <a:pos x="connsiteX0" y="connsiteY0"/>
                </a:cxn>
                <a:cxn ang="0">
                  <a:pos x="connsiteX1" y="connsiteY1"/>
                </a:cxn>
                <a:cxn ang="0">
                  <a:pos x="connsiteX2" y="connsiteY2"/>
                </a:cxn>
              </a:cxnLst>
              <a:rect l="l" t="t" r="r" b="b"/>
              <a:pathLst>
                <a:path w="1637608" h="207819">
                  <a:moveTo>
                    <a:pt x="1637608" y="0"/>
                  </a:moveTo>
                  <a:lnTo>
                    <a:pt x="0" y="0"/>
                  </a:lnTo>
                  <a:lnTo>
                    <a:pt x="0" y="207819"/>
                  </a:lnTo>
                </a:path>
              </a:pathLst>
            </a:custGeom>
            <a:noFill/>
            <a:ln w="25400" cap="flat" cmpd="sng" algn="ctr">
              <a:solidFill>
                <a:srgbClr val="FF0000"/>
              </a:solidFill>
              <a:prstDash val="solid"/>
              <a:tailEnd type="stealt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endParaRPr>
            </a:p>
          </p:txBody>
        </p:sp>
        <p:sp>
          <p:nvSpPr>
            <p:cNvPr id="17" name="직사각형 16">
              <a:extLst>
                <a:ext uri="{FF2B5EF4-FFF2-40B4-BE49-F238E27FC236}">
                  <a16:creationId xmlns:a16="http://schemas.microsoft.com/office/drawing/2014/main" id="{18B9A849-F15F-4AD3-A492-1F44BA1E38E7}"/>
                </a:ext>
              </a:extLst>
            </p:cNvPr>
            <p:cNvSpPr/>
            <p:nvPr/>
          </p:nvSpPr>
          <p:spPr>
            <a:xfrm>
              <a:off x="4857333" y="961761"/>
              <a:ext cx="915635" cy="21346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ko-KR" altLang="en-US" sz="10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rPr>
                <a:t>가압류 불가 </a:t>
              </a:r>
            </a:p>
          </p:txBody>
        </p:sp>
        <p:sp>
          <p:nvSpPr>
            <p:cNvPr id="18" name="자유형 5">
              <a:extLst>
                <a:ext uri="{FF2B5EF4-FFF2-40B4-BE49-F238E27FC236}">
                  <a16:creationId xmlns:a16="http://schemas.microsoft.com/office/drawing/2014/main" id="{01896BB5-43A3-48DF-8D1F-24DFD284E6B9}"/>
                </a:ext>
              </a:extLst>
            </p:cNvPr>
            <p:cNvSpPr/>
            <p:nvPr/>
          </p:nvSpPr>
          <p:spPr bwMode="auto">
            <a:xfrm>
              <a:off x="2721433" y="1858555"/>
              <a:ext cx="1799520" cy="920209"/>
            </a:xfrm>
            <a:custGeom>
              <a:avLst/>
              <a:gdLst>
                <a:gd name="connsiteX0" fmla="*/ 0 w 1685365"/>
                <a:gd name="connsiteY0" fmla="*/ 0 h 797858"/>
                <a:gd name="connsiteX1" fmla="*/ 0 w 1685365"/>
                <a:gd name="connsiteY1" fmla="*/ 797858 h 797858"/>
                <a:gd name="connsiteX2" fmla="*/ 1685365 w 1685365"/>
                <a:gd name="connsiteY2" fmla="*/ 797858 h 797858"/>
              </a:gdLst>
              <a:ahLst/>
              <a:cxnLst>
                <a:cxn ang="0">
                  <a:pos x="connsiteX0" y="connsiteY0"/>
                </a:cxn>
                <a:cxn ang="0">
                  <a:pos x="connsiteX1" y="connsiteY1"/>
                </a:cxn>
                <a:cxn ang="0">
                  <a:pos x="connsiteX2" y="connsiteY2"/>
                </a:cxn>
              </a:cxnLst>
              <a:rect l="l" t="t" r="r" b="b"/>
              <a:pathLst>
                <a:path w="1685365" h="797858">
                  <a:moveTo>
                    <a:pt x="0" y="0"/>
                  </a:moveTo>
                  <a:lnTo>
                    <a:pt x="0" y="797858"/>
                  </a:lnTo>
                  <a:lnTo>
                    <a:pt x="1685365" y="797858"/>
                  </a:lnTo>
                </a:path>
              </a:pathLst>
            </a:custGeom>
            <a:noFill/>
            <a:ln w="9525">
              <a:solidFill>
                <a:srgbClr val="000000"/>
              </a:solidFill>
              <a:prstDash val="dash"/>
              <a:miter lim="800000"/>
              <a:headEnd type="triangle"/>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000000"/>
                </a:solidFill>
                <a:effectLst/>
                <a:uLnTx/>
                <a:uFillTx/>
              </a:endParaRPr>
            </a:p>
          </p:txBody>
        </p:sp>
      </p:grpSp>
      <p:sp>
        <p:nvSpPr>
          <p:cNvPr id="41" name="직사각형 40">
            <a:extLst>
              <a:ext uri="{FF2B5EF4-FFF2-40B4-BE49-F238E27FC236}">
                <a16:creationId xmlns:a16="http://schemas.microsoft.com/office/drawing/2014/main" id="{9AF4614E-D940-400D-961E-AB34D1F88B7B}"/>
              </a:ext>
            </a:extLst>
          </p:cNvPr>
          <p:cNvSpPr/>
          <p:nvPr/>
        </p:nvSpPr>
        <p:spPr>
          <a:xfrm>
            <a:off x="322137" y="4935359"/>
            <a:ext cx="8571037" cy="1629292"/>
          </a:xfrm>
          <a:prstGeom prst="rect">
            <a:avLst/>
          </a:prstGeom>
          <a:solidFill>
            <a:srgbClr val="E87E00">
              <a:lumMod val="20000"/>
              <a:lumOff val="80000"/>
            </a:srgbClr>
          </a:solidFill>
        </p:spPr>
        <p:txBody>
          <a:bodyPr wrap="square">
            <a:spAutoFit/>
          </a:bodyPr>
          <a:lstStyle/>
          <a:p>
            <a:pPr marL="36000" marR="0" lvl="0" indent="0" defTabSz="914400" eaLnBrk="1" fontAlgn="auto" latinLnBrk="0" hangingPunct="1">
              <a:lnSpc>
                <a:spcPct val="150000"/>
              </a:lnSpc>
              <a:spcBef>
                <a:spcPts val="0"/>
              </a:spcBef>
              <a:spcAft>
                <a:spcPts val="0"/>
              </a:spcAft>
              <a:buClrTx/>
              <a:buSzTx/>
              <a:buFontTx/>
              <a:buNone/>
              <a:tabLst/>
              <a:defRPr/>
            </a:pPr>
            <a:r>
              <a:rPr kumimoji="0" lang="en-US" altLang="ko-KR" sz="1200" b="1" i="0" u="sng" strike="noStrike" kern="0" cap="none" spc="0" normalizeH="0" baseline="0" noProof="0" dirty="0">
                <a:ln>
                  <a:noFill/>
                </a:ln>
                <a:solidFill>
                  <a:srgbClr val="000000"/>
                </a:solidFill>
                <a:effectLst/>
                <a:uLnTx/>
                <a:uFillTx/>
              </a:rPr>
              <a:t>&lt;</a:t>
            </a:r>
            <a:r>
              <a:rPr kumimoji="0" lang="ko-KR" altLang="en-US" sz="1200" b="1" i="0" u="sng" strike="noStrike" kern="0" cap="none" spc="0" normalizeH="0" baseline="0" noProof="0" dirty="0">
                <a:ln>
                  <a:noFill/>
                </a:ln>
                <a:solidFill>
                  <a:srgbClr val="000000"/>
                </a:solidFill>
                <a:effectLst/>
                <a:uLnTx/>
                <a:uFillTx/>
              </a:rPr>
              <a:t>하도급계약 체결 후</a:t>
            </a:r>
            <a:r>
              <a:rPr kumimoji="0" lang="en-US" altLang="ko-KR" sz="1200" b="1" i="0" u="sng" strike="noStrike" kern="0" cap="none" spc="0" normalizeH="0" baseline="0" noProof="0" dirty="0">
                <a:ln>
                  <a:noFill/>
                </a:ln>
                <a:solidFill>
                  <a:srgbClr val="000000"/>
                </a:solidFill>
                <a:effectLst/>
                <a:uLnTx/>
                <a:uFillTx/>
              </a:rPr>
              <a:t>&gt;</a:t>
            </a:r>
            <a:br>
              <a:rPr kumimoji="0" lang="en-US" altLang="ko-KR" sz="1200" b="1" i="0" u="none" strike="noStrike" kern="0" cap="none" spc="0" normalizeH="0" baseline="0" noProof="0" dirty="0">
                <a:ln>
                  <a:noFill/>
                </a:ln>
                <a:solidFill>
                  <a:srgbClr val="000000"/>
                </a:solidFill>
                <a:effectLst/>
                <a:uLnTx/>
                <a:uFillTx/>
              </a:rPr>
            </a:br>
            <a:r>
              <a:rPr kumimoji="0" lang="en-US" altLang="ko-KR" sz="1100" b="0" i="0" u="none" strike="noStrike" kern="0" cap="none" spc="0" normalizeH="0" baseline="0" noProof="0" dirty="0">
                <a:ln>
                  <a:noFill/>
                </a:ln>
                <a:solidFill>
                  <a:srgbClr val="000000"/>
                </a:solidFill>
                <a:effectLst/>
                <a:uLnTx/>
                <a:uFillTx/>
              </a:rPr>
              <a:t>  1. </a:t>
            </a:r>
            <a:r>
              <a:rPr lang="ko-KR" altLang="en-US" sz="1100" kern="0" dirty="0">
                <a:solidFill>
                  <a:srgbClr val="000000"/>
                </a:solidFill>
              </a:rPr>
              <a:t>수급사업자와</a:t>
            </a:r>
            <a:r>
              <a:rPr kumimoji="0" lang="ko-KR" altLang="en-US" sz="1100" b="0" i="0" u="none" strike="noStrike" kern="0" cap="none" spc="0" normalizeH="0" baseline="0" noProof="0" dirty="0">
                <a:ln>
                  <a:noFill/>
                </a:ln>
                <a:solidFill>
                  <a:srgbClr val="000000"/>
                </a:solidFill>
                <a:effectLst/>
                <a:uLnTx/>
                <a:uFillTx/>
              </a:rPr>
              <a:t> </a:t>
            </a:r>
            <a:r>
              <a:rPr kumimoji="0" lang="ko-KR" altLang="en-US" sz="1100" b="0" i="0" u="none" strike="noStrike" kern="0" cap="none" spc="0" normalizeH="0" baseline="0" noProof="0" dirty="0" err="1">
                <a:ln>
                  <a:noFill/>
                </a:ln>
                <a:solidFill>
                  <a:srgbClr val="000000"/>
                </a:solidFill>
                <a:effectLst/>
                <a:uLnTx/>
                <a:uFillTx/>
              </a:rPr>
              <a:t>신탁사</a:t>
            </a:r>
            <a:r>
              <a:rPr kumimoji="0" lang="ko-KR" altLang="en-US" sz="1100" b="0" i="0" u="none" strike="noStrike" kern="0" cap="none" spc="0" normalizeH="0" baseline="0" noProof="0" dirty="0">
                <a:ln>
                  <a:noFill/>
                </a:ln>
                <a:solidFill>
                  <a:srgbClr val="000000"/>
                </a:solidFill>
                <a:effectLst/>
                <a:uLnTx/>
                <a:uFillTx/>
              </a:rPr>
              <a:t> 간 채권신탁계약서 체결 및 원사업자의 승낙서 날인 </a:t>
            </a:r>
            <a:r>
              <a:rPr kumimoji="0" lang="en-US" altLang="ko-KR" sz="1100" b="0" i="0" u="none" strike="noStrike" kern="0" cap="none" spc="0" normalizeH="0" baseline="0" noProof="0" dirty="0">
                <a:ln>
                  <a:noFill/>
                </a:ln>
                <a:solidFill>
                  <a:srgbClr val="000000"/>
                </a:solidFill>
                <a:effectLst/>
                <a:uLnTx/>
                <a:uFillTx/>
              </a:rPr>
              <a:t>(</a:t>
            </a:r>
            <a:r>
              <a:rPr kumimoji="0" lang="ko-KR" altLang="en-US" sz="1100" b="1" i="0" u="none" strike="noStrike" kern="0" cap="none" spc="0" normalizeH="0" baseline="0" noProof="0" dirty="0">
                <a:ln>
                  <a:noFill/>
                </a:ln>
                <a:solidFill>
                  <a:srgbClr val="000000"/>
                </a:solidFill>
                <a:effectLst/>
                <a:uLnTx/>
                <a:uFillTx/>
              </a:rPr>
              <a:t>체결 전 가압류 등 발생 여부 필수 확인</a:t>
            </a:r>
            <a:r>
              <a:rPr kumimoji="0" lang="en-US" altLang="ko-KR" sz="1100" b="0" i="0" u="none" strike="noStrike" kern="0" cap="none" spc="0" normalizeH="0" baseline="0" noProof="0" dirty="0">
                <a:ln>
                  <a:noFill/>
                </a:ln>
                <a:solidFill>
                  <a:srgbClr val="000000"/>
                </a:solidFill>
                <a:effectLst/>
                <a:uLnTx/>
                <a:uFillTx/>
              </a:rPr>
              <a:t>)</a:t>
            </a:r>
          </a:p>
          <a:p>
            <a:pPr marL="36000" marR="0" lvl="0" indent="0" defTabSz="914400" eaLnBrk="1" fontAlgn="auto" latinLnBrk="0" hangingPunct="1">
              <a:lnSpc>
                <a:spcPct val="150000"/>
              </a:lnSpc>
              <a:spcBef>
                <a:spcPts val="0"/>
              </a:spcBef>
              <a:spcAft>
                <a:spcPts val="0"/>
              </a:spcAft>
              <a:buClrTx/>
              <a:buSzTx/>
              <a:buFontTx/>
              <a:buNone/>
              <a:tabLst/>
              <a:defRPr/>
            </a:pPr>
            <a:r>
              <a:rPr kumimoji="0" lang="en-US" altLang="ko-KR" sz="1100" b="0" i="0" u="none" strike="noStrike" kern="0" cap="none" spc="0" normalizeH="0" baseline="0" noProof="0" dirty="0">
                <a:ln>
                  <a:noFill/>
                </a:ln>
                <a:solidFill>
                  <a:srgbClr val="000000"/>
                </a:solidFill>
                <a:effectLst/>
                <a:uLnTx/>
                <a:uFillTx/>
              </a:rPr>
              <a:t>  2. </a:t>
            </a:r>
            <a:r>
              <a:rPr lang="ko-KR" altLang="en-US" sz="1100" kern="0" dirty="0">
                <a:solidFill>
                  <a:srgbClr val="000000"/>
                </a:solidFill>
              </a:rPr>
              <a:t>수급사업자</a:t>
            </a:r>
            <a:r>
              <a:rPr kumimoji="0" lang="ko-KR" altLang="en-US" sz="1100" b="0" i="0" u="none" strike="noStrike" kern="0" cap="none" spc="0" normalizeH="0" baseline="0" noProof="0" dirty="0">
                <a:ln>
                  <a:noFill/>
                </a:ln>
                <a:solidFill>
                  <a:srgbClr val="000000"/>
                </a:solidFill>
                <a:effectLst/>
                <a:uLnTx/>
                <a:uFillTx/>
              </a:rPr>
              <a:t>의 부도 발생 전 신탁계좌를 통해서 </a:t>
            </a:r>
            <a:r>
              <a:rPr kumimoji="0" lang="en-US" altLang="ko-KR" sz="1100" b="0" i="0" u="none" strike="noStrike" kern="0" cap="none" spc="0" normalizeH="0" baseline="0" noProof="0" dirty="0">
                <a:ln>
                  <a:noFill/>
                </a:ln>
                <a:solidFill>
                  <a:srgbClr val="000000"/>
                </a:solidFill>
                <a:effectLst/>
                <a:uLnTx/>
                <a:uFillTx/>
              </a:rPr>
              <a:t>1</a:t>
            </a:r>
            <a:r>
              <a:rPr kumimoji="0" lang="ko-KR" altLang="en-US" sz="1100" b="0" i="0" u="none" strike="noStrike" kern="0" cap="none" spc="0" normalizeH="0" baseline="0" noProof="0" dirty="0">
                <a:ln>
                  <a:noFill/>
                </a:ln>
                <a:solidFill>
                  <a:srgbClr val="000000"/>
                </a:solidFill>
                <a:effectLst/>
                <a:uLnTx/>
                <a:uFillTx/>
              </a:rPr>
              <a:t>종 수익금 지급 </a:t>
            </a:r>
            <a:r>
              <a:rPr kumimoji="0" lang="en-US" altLang="ko-KR" sz="1100" b="0" i="0" u="none" strike="noStrike" kern="0" cap="none" spc="0" normalizeH="0" baseline="0" noProof="0" dirty="0">
                <a:ln>
                  <a:noFill/>
                </a:ln>
                <a:solidFill>
                  <a:srgbClr val="000000"/>
                </a:solidFill>
                <a:effectLst/>
                <a:uLnTx/>
                <a:uFillTx/>
              </a:rPr>
              <a:t>(</a:t>
            </a:r>
            <a:r>
              <a:rPr lang="ko-KR" altLang="en-US" sz="1100" kern="0" dirty="0">
                <a:solidFill>
                  <a:srgbClr val="000000"/>
                </a:solidFill>
              </a:rPr>
              <a:t>원사업자</a:t>
            </a:r>
            <a:r>
              <a:rPr kumimoji="0" lang="ko-KR" altLang="en-US" sz="1100" b="0" i="0" u="none" strike="noStrike" kern="0" cap="none" spc="0" normalizeH="0" baseline="0" noProof="0" dirty="0">
                <a:ln>
                  <a:noFill/>
                </a:ln>
                <a:solidFill>
                  <a:srgbClr val="000000"/>
                </a:solidFill>
                <a:effectLst/>
                <a:uLnTx/>
                <a:uFillTx/>
              </a:rPr>
              <a:t> 계좌 → 신탁계좌 →  수급사업자 계좌</a:t>
            </a:r>
            <a:r>
              <a:rPr kumimoji="0" lang="en-US" altLang="ko-KR" sz="1100" b="0" i="0" u="none" strike="noStrike" kern="0" cap="none" spc="0" normalizeH="0" baseline="0" noProof="0" dirty="0">
                <a:ln>
                  <a:noFill/>
                </a:ln>
                <a:solidFill>
                  <a:srgbClr val="000000"/>
                </a:solidFill>
                <a:effectLst/>
                <a:uLnTx/>
                <a:uFillTx/>
              </a:rPr>
              <a:t>)</a:t>
            </a:r>
          </a:p>
          <a:p>
            <a:pPr marL="36000" marR="0" lvl="0" indent="0" defTabSz="914400" eaLnBrk="1" fontAlgn="auto" latinLnBrk="0" hangingPunct="1">
              <a:lnSpc>
                <a:spcPct val="150000"/>
              </a:lnSpc>
              <a:spcBef>
                <a:spcPts val="0"/>
              </a:spcBef>
              <a:spcAft>
                <a:spcPts val="0"/>
              </a:spcAft>
              <a:buClrTx/>
              <a:buSzTx/>
              <a:buFontTx/>
              <a:buNone/>
              <a:tabLst/>
              <a:defRPr/>
            </a:pPr>
            <a:r>
              <a:rPr kumimoji="0" lang="en-US" altLang="ko-KR" sz="1200" b="1" i="0" u="sng" strike="noStrike" kern="0" cap="none" spc="0" normalizeH="0" baseline="0" noProof="0" dirty="0">
                <a:ln>
                  <a:noFill/>
                </a:ln>
                <a:solidFill>
                  <a:srgbClr val="000000"/>
                </a:solidFill>
                <a:effectLst/>
                <a:uLnTx/>
                <a:uFillTx/>
              </a:rPr>
              <a:t>&lt;</a:t>
            </a:r>
            <a:r>
              <a:rPr kumimoji="0" lang="ko-KR" altLang="en-US" sz="1200" b="1" i="0" u="sng" strike="noStrike" kern="0" cap="none" spc="0" normalizeH="0" baseline="0" noProof="0" dirty="0">
                <a:ln>
                  <a:noFill/>
                </a:ln>
                <a:solidFill>
                  <a:srgbClr val="000000"/>
                </a:solidFill>
                <a:effectLst/>
                <a:uLnTx/>
                <a:uFillTx/>
              </a:rPr>
              <a:t>하수급인의 디폴트 발생 또는 징후 포착 후</a:t>
            </a:r>
            <a:r>
              <a:rPr kumimoji="0" lang="en-US" altLang="ko-KR" sz="1200" b="1" i="0" u="sng" strike="noStrike" kern="0" cap="none" spc="0" normalizeH="0" baseline="0" noProof="0" dirty="0">
                <a:ln>
                  <a:noFill/>
                </a:ln>
                <a:solidFill>
                  <a:srgbClr val="000000"/>
                </a:solidFill>
                <a:effectLst/>
                <a:uLnTx/>
                <a:uFillTx/>
              </a:rPr>
              <a:t>&gt;</a:t>
            </a:r>
            <a:br>
              <a:rPr kumimoji="0" lang="en-US" altLang="ko-KR" sz="1200" b="1" i="0" u="none" strike="noStrike" kern="0" cap="none" spc="0" normalizeH="0" baseline="0" noProof="0" dirty="0">
                <a:ln>
                  <a:noFill/>
                </a:ln>
                <a:solidFill>
                  <a:srgbClr val="000000"/>
                </a:solidFill>
                <a:effectLst/>
                <a:uLnTx/>
                <a:uFillTx/>
              </a:rPr>
            </a:br>
            <a:r>
              <a:rPr kumimoji="0" lang="en-US" altLang="ko-KR" sz="1100" b="0" i="0" u="none" strike="noStrike" kern="0" cap="none" spc="0" normalizeH="0" baseline="0" noProof="0" dirty="0">
                <a:ln>
                  <a:noFill/>
                </a:ln>
                <a:solidFill>
                  <a:srgbClr val="000000"/>
                </a:solidFill>
                <a:effectLst/>
                <a:uLnTx/>
                <a:uFillTx/>
              </a:rPr>
              <a:t>  1. </a:t>
            </a:r>
            <a:r>
              <a:rPr lang="ko-KR" altLang="en-US" sz="1100" kern="0" dirty="0">
                <a:solidFill>
                  <a:srgbClr val="000000"/>
                </a:solidFill>
              </a:rPr>
              <a:t>원사업자는 수급사업자의</a:t>
            </a:r>
            <a:r>
              <a:rPr kumimoji="0" lang="ko-KR" altLang="en-US" sz="1100" b="0" i="0" u="none" strike="noStrike" kern="0" cap="none" spc="0" normalizeH="0" baseline="0" noProof="0" dirty="0">
                <a:ln>
                  <a:noFill/>
                </a:ln>
                <a:solidFill>
                  <a:srgbClr val="000000"/>
                </a:solidFill>
                <a:effectLst/>
                <a:uLnTx/>
                <a:uFillTx/>
              </a:rPr>
              <a:t> 체불 내역 등 확인</a:t>
            </a:r>
            <a:endParaRPr kumimoji="0" lang="en-US" altLang="ko-KR" sz="1100" b="0" i="0" u="none" strike="noStrike" kern="0" cap="none" spc="0" normalizeH="0" baseline="0" noProof="0" dirty="0">
              <a:ln>
                <a:noFill/>
              </a:ln>
              <a:solidFill>
                <a:srgbClr val="000000"/>
              </a:solidFill>
              <a:effectLst/>
              <a:uLnTx/>
              <a:uFillTx/>
            </a:endParaRPr>
          </a:p>
          <a:p>
            <a:pPr marL="36000" marR="0" lvl="0" indent="0" defTabSz="914400" eaLnBrk="1" fontAlgn="auto" latinLnBrk="0" hangingPunct="1">
              <a:lnSpc>
                <a:spcPct val="150000"/>
              </a:lnSpc>
              <a:spcBef>
                <a:spcPts val="0"/>
              </a:spcBef>
              <a:spcAft>
                <a:spcPts val="0"/>
              </a:spcAft>
              <a:buClrTx/>
              <a:buSzTx/>
              <a:buFontTx/>
              <a:buNone/>
              <a:tabLst/>
              <a:defRPr/>
            </a:pPr>
            <a:r>
              <a:rPr kumimoji="0" lang="en-US" altLang="ko-KR" sz="1100" b="0" i="0" u="none" strike="noStrike" kern="0" cap="none" spc="0" normalizeH="0" baseline="0" noProof="0" dirty="0">
                <a:ln>
                  <a:noFill/>
                </a:ln>
                <a:solidFill>
                  <a:srgbClr val="000000"/>
                </a:solidFill>
                <a:effectLst/>
                <a:uLnTx/>
                <a:uFillTx/>
              </a:rPr>
              <a:t>  2. </a:t>
            </a:r>
            <a:r>
              <a:rPr lang="ko-KR" altLang="en-US" sz="1100" kern="0" dirty="0">
                <a:solidFill>
                  <a:srgbClr val="000000"/>
                </a:solidFill>
              </a:rPr>
              <a:t>원사업자는</a:t>
            </a:r>
            <a:r>
              <a:rPr kumimoji="0" lang="ko-KR" altLang="en-US" sz="1100" b="0" i="0" u="none" strike="noStrike" kern="0" cap="none" spc="0" normalizeH="0" baseline="0" noProof="0" dirty="0">
                <a:ln>
                  <a:noFill/>
                </a:ln>
                <a:solidFill>
                  <a:srgbClr val="000000"/>
                </a:solidFill>
                <a:effectLst/>
                <a:uLnTx/>
                <a:uFillTx/>
              </a:rPr>
              <a:t> 수급사업자의 디폴트 발생시</a:t>
            </a:r>
            <a:r>
              <a:rPr kumimoji="0" lang="en-US" altLang="ko-KR" sz="1100" b="0" i="0" u="none" strike="noStrike" kern="0" cap="none" spc="0" normalizeH="0" baseline="0" noProof="0" dirty="0">
                <a:ln>
                  <a:noFill/>
                </a:ln>
                <a:solidFill>
                  <a:srgbClr val="000000"/>
                </a:solidFill>
                <a:effectLst/>
                <a:uLnTx/>
                <a:uFillTx/>
              </a:rPr>
              <a:t>,</a:t>
            </a:r>
            <a:r>
              <a:rPr kumimoji="0" lang="ko-KR" altLang="en-US" sz="1100" b="0" i="0" u="none" strike="noStrike" kern="0" cap="none" spc="0" normalizeH="0" baseline="0" noProof="0" dirty="0">
                <a:ln>
                  <a:noFill/>
                </a:ln>
                <a:solidFill>
                  <a:srgbClr val="000000"/>
                </a:solidFill>
                <a:effectLst/>
                <a:uLnTx/>
                <a:uFillTx/>
              </a:rPr>
              <a:t> </a:t>
            </a:r>
            <a:r>
              <a:rPr kumimoji="0" lang="ko-KR" altLang="en-US" sz="1100" b="0" i="0" u="none" strike="noStrike" kern="0" cap="none" spc="0" normalizeH="0" baseline="0" noProof="0" dirty="0" err="1">
                <a:ln>
                  <a:noFill/>
                </a:ln>
                <a:solidFill>
                  <a:srgbClr val="000000"/>
                </a:solidFill>
                <a:effectLst/>
                <a:uLnTx/>
                <a:uFillTx/>
              </a:rPr>
              <a:t>신탁사에게</a:t>
            </a:r>
            <a:r>
              <a:rPr kumimoji="0" lang="ko-KR" altLang="en-US" sz="1100" b="0" i="0" u="none" strike="noStrike" kern="0" cap="none" spc="0" normalizeH="0" baseline="0" noProof="0" dirty="0">
                <a:ln>
                  <a:noFill/>
                </a:ln>
                <a:solidFill>
                  <a:srgbClr val="000000"/>
                </a:solidFill>
                <a:effectLst/>
                <a:uLnTx/>
                <a:uFillTx/>
              </a:rPr>
              <a:t> 요청하여 </a:t>
            </a:r>
            <a:r>
              <a:rPr kumimoji="0" lang="en-US" altLang="ko-KR" sz="1100" b="0" i="0" u="none" strike="noStrike" kern="0" cap="none" spc="0" normalizeH="0" baseline="0" noProof="0" dirty="0">
                <a:ln>
                  <a:noFill/>
                </a:ln>
                <a:solidFill>
                  <a:srgbClr val="000000"/>
                </a:solidFill>
                <a:effectLst/>
                <a:uLnTx/>
                <a:uFillTx/>
              </a:rPr>
              <a:t>2</a:t>
            </a:r>
            <a:r>
              <a:rPr kumimoji="0" lang="ko-KR" altLang="en-US" sz="1100" b="0" i="0" u="none" strike="noStrike" kern="0" cap="none" spc="0" normalizeH="0" baseline="0" noProof="0" dirty="0">
                <a:ln>
                  <a:noFill/>
                </a:ln>
                <a:solidFill>
                  <a:srgbClr val="000000"/>
                </a:solidFill>
                <a:effectLst/>
                <a:uLnTx/>
                <a:uFillTx/>
              </a:rPr>
              <a:t>종 수익금을 직불 </a:t>
            </a:r>
            <a:r>
              <a:rPr kumimoji="0" lang="en-US" altLang="ko-KR" sz="1100" b="0" i="0" u="none" strike="noStrike" kern="0" cap="none" spc="0" normalizeH="0" baseline="0" noProof="0" dirty="0">
                <a:ln>
                  <a:noFill/>
                </a:ln>
                <a:solidFill>
                  <a:srgbClr val="000000"/>
                </a:solidFill>
                <a:effectLst/>
                <a:uLnTx/>
                <a:uFillTx/>
              </a:rPr>
              <a:t>(</a:t>
            </a:r>
            <a:r>
              <a:rPr lang="ko-KR" altLang="en-US" sz="1100" kern="0" dirty="0">
                <a:solidFill>
                  <a:srgbClr val="000000"/>
                </a:solidFill>
              </a:rPr>
              <a:t>원사업자</a:t>
            </a:r>
            <a:r>
              <a:rPr kumimoji="0" lang="ko-KR" altLang="en-US" sz="1100" b="0" i="0" u="none" strike="noStrike" kern="0" cap="none" spc="0" normalizeH="0" baseline="0" noProof="0" dirty="0">
                <a:ln>
                  <a:noFill/>
                </a:ln>
                <a:solidFill>
                  <a:srgbClr val="000000"/>
                </a:solidFill>
                <a:effectLst/>
                <a:uLnTx/>
                <a:uFillTx/>
              </a:rPr>
              <a:t> 계좌 → 신탁계좌 → 노무자 등 계좌</a:t>
            </a:r>
            <a:r>
              <a:rPr kumimoji="0" lang="en-US" altLang="ko-KR" sz="1100" b="0" i="0" u="none" strike="noStrike" kern="0" cap="none" spc="0" normalizeH="0" baseline="0" noProof="0" dirty="0">
                <a:ln>
                  <a:noFill/>
                </a:ln>
                <a:solidFill>
                  <a:srgbClr val="000000"/>
                </a:solidFill>
                <a:effectLst/>
                <a:uLnTx/>
                <a:uFillTx/>
              </a:rPr>
              <a:t>)</a:t>
            </a:r>
            <a:endParaRPr kumimoji="0" lang="en-US" altLang="ko-KR" sz="1100" b="0" i="0" u="none" strike="noStrike" kern="0" cap="none" spc="0" normalizeH="0" baseline="0" noProof="0" dirty="0">
              <a:ln>
                <a:noFill/>
              </a:ln>
              <a:solidFill>
                <a:sysClr val="windowText" lastClr="000000"/>
              </a:solidFill>
              <a:effectLst/>
              <a:uLnTx/>
              <a:uFillTx/>
            </a:endParaRPr>
          </a:p>
        </p:txBody>
      </p:sp>
      <p:cxnSp>
        <p:nvCxnSpPr>
          <p:cNvPr id="42" name="직선 화살표 연결선 41">
            <a:extLst>
              <a:ext uri="{FF2B5EF4-FFF2-40B4-BE49-F238E27FC236}">
                <a16:creationId xmlns:a16="http://schemas.microsoft.com/office/drawing/2014/main" id="{A5698F70-8FFF-426E-889B-EF12CAD1D9B7}"/>
              </a:ext>
            </a:extLst>
          </p:cNvPr>
          <p:cNvCxnSpPr/>
          <p:nvPr/>
        </p:nvCxnSpPr>
        <p:spPr>
          <a:xfrm>
            <a:off x="2808637" y="1638598"/>
            <a:ext cx="1475331" cy="894444"/>
          </a:xfrm>
          <a:prstGeom prst="straightConnector1">
            <a:avLst/>
          </a:prstGeom>
          <a:noFill/>
          <a:ln w="9525" cap="flat" cmpd="sng" algn="ctr">
            <a:solidFill>
              <a:srgbClr val="000000"/>
            </a:solidFill>
            <a:prstDash val="dash"/>
            <a:tailEnd type="triangle"/>
          </a:ln>
          <a:effectLst/>
        </p:spPr>
      </p:cxnSp>
      <p:sp>
        <p:nvSpPr>
          <p:cNvPr id="46" name="TextBox 45">
            <a:extLst>
              <a:ext uri="{FF2B5EF4-FFF2-40B4-BE49-F238E27FC236}">
                <a16:creationId xmlns:a16="http://schemas.microsoft.com/office/drawing/2014/main" id="{5DFCC992-6C7E-4F8A-A874-2B7E070E50EA}"/>
              </a:ext>
            </a:extLst>
          </p:cNvPr>
          <p:cNvSpPr txBox="1"/>
          <p:nvPr/>
        </p:nvSpPr>
        <p:spPr>
          <a:xfrm>
            <a:off x="2852231" y="1466531"/>
            <a:ext cx="1210588" cy="363176"/>
          </a:xfrm>
          <a:prstGeom prst="rect">
            <a:avLst/>
          </a:prstGeom>
          <a:noFill/>
        </p:spPr>
        <p:txBody>
          <a:bodyPr wrap="square">
            <a:spAutoFit/>
          </a:bodyPr>
          <a:lstStyle/>
          <a:p>
            <a:pPr marL="0" marR="0" lvl="0" indent="0" algn="ctr" defTabSz="914400" rtl="0" eaLnBrk="1" fontAlgn="auto" latinLnBrk="0" hangingPunct="1">
              <a:lnSpc>
                <a:spcPct val="100000"/>
              </a:lnSpc>
              <a:spcBef>
                <a:spcPct val="20000"/>
              </a:spcBef>
              <a:spcAft>
                <a:spcPts val="0"/>
              </a:spcAft>
              <a:buClrTx/>
              <a:buSzTx/>
              <a:buFontTx/>
              <a:buNone/>
              <a:tabLst/>
              <a:defRPr/>
            </a:pPr>
            <a:r>
              <a:rPr lang="ko-KR" altLang="en-US" sz="800" kern="0" dirty="0">
                <a:solidFill>
                  <a:prstClr val="black"/>
                </a:solidFill>
                <a:latin typeface="맑은 고딕" pitchFamily="50" charset="-127"/>
                <a:ea typeface="맑은 고딕" pitchFamily="50" charset="-127"/>
              </a:rPr>
              <a:t>③ </a:t>
            </a:r>
            <a:r>
              <a:rPr kumimoji="0" lang="ko-KR" altLang="en-US" sz="800" b="0" i="0" u="none" strike="noStrike" kern="0" cap="none" spc="0" normalizeH="0" baseline="0" noProof="0" dirty="0">
                <a:ln>
                  <a:noFill/>
                </a:ln>
                <a:solidFill>
                  <a:prstClr val="black"/>
                </a:solidFill>
                <a:effectLst/>
                <a:uLnTx/>
                <a:uFillTx/>
                <a:latin typeface="맑은 고딕" pitchFamily="50" charset="-127"/>
                <a:ea typeface="맑은 고딕" pitchFamily="50" charset="-127"/>
                <a:cs typeface="+mn-cs"/>
              </a:rPr>
              <a:t>디폴트 미발생시</a:t>
            </a:r>
            <a:endParaRPr kumimoji="0" lang="en-US" altLang="ko-KR" sz="800" b="0" i="0" u="none" strike="noStrike" kern="0" cap="none" spc="0" normalizeH="0" baseline="0" noProof="0" dirty="0">
              <a:ln>
                <a:noFill/>
              </a:ln>
              <a:solidFill>
                <a:prstClr val="black"/>
              </a:solidFill>
              <a:effectLst/>
              <a:uLnTx/>
              <a:uFillTx/>
              <a:latin typeface="맑은 고딕" pitchFamily="50" charset="-127"/>
              <a:ea typeface="맑은 고딕" pitchFamily="50" charset="-127"/>
              <a:cs typeface="+mn-cs"/>
            </a:endParaRPr>
          </a:p>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ko-KR" altLang="en-US" sz="800" b="0" i="0" u="none" strike="noStrike" kern="0" cap="none" spc="0" normalizeH="0" baseline="0" noProof="0" dirty="0">
                <a:ln>
                  <a:noFill/>
                </a:ln>
                <a:solidFill>
                  <a:prstClr val="black"/>
                </a:solidFill>
                <a:effectLst/>
                <a:uLnTx/>
                <a:uFillTx/>
                <a:latin typeface="맑은 고딕" pitchFamily="50" charset="-127"/>
                <a:ea typeface="맑은 고딕" pitchFamily="50" charset="-127"/>
                <a:cs typeface="+mn-cs"/>
              </a:rPr>
              <a:t>    </a:t>
            </a:r>
            <a:r>
              <a:rPr kumimoji="0" lang="en-US" altLang="ko-KR" sz="800" b="0" i="0" u="none" strike="noStrike" kern="0" cap="none" spc="0" normalizeH="0" baseline="0" noProof="0" dirty="0">
                <a:ln>
                  <a:noFill/>
                </a:ln>
                <a:solidFill>
                  <a:prstClr val="black"/>
                </a:solidFill>
                <a:effectLst/>
                <a:uLnTx/>
                <a:uFillTx/>
                <a:latin typeface="맑은 고딕" pitchFamily="50" charset="-127"/>
                <a:ea typeface="맑은 고딕" pitchFamily="50" charset="-127"/>
                <a:cs typeface="+mn-cs"/>
              </a:rPr>
              <a:t>1</a:t>
            </a:r>
            <a:r>
              <a:rPr kumimoji="0" lang="ko-KR" altLang="en-US" sz="800" b="0" i="0" u="none" strike="noStrike" kern="0" cap="none" spc="0" normalizeH="0" baseline="0" noProof="0" dirty="0">
                <a:ln>
                  <a:noFill/>
                </a:ln>
                <a:solidFill>
                  <a:prstClr val="black"/>
                </a:solidFill>
                <a:effectLst/>
                <a:uLnTx/>
                <a:uFillTx/>
                <a:latin typeface="맑은 고딕" pitchFamily="50" charset="-127"/>
                <a:ea typeface="맑은 고딕" pitchFamily="50" charset="-127"/>
                <a:cs typeface="+mn-cs"/>
              </a:rPr>
              <a:t>종 수익금 지급</a:t>
            </a:r>
            <a:endParaRPr kumimoji="0" lang="en-US" altLang="ko-KR" sz="800" b="0" i="0" u="none" strike="noStrike" kern="0" cap="none" spc="0" normalizeH="0" baseline="0" noProof="0" dirty="0">
              <a:ln>
                <a:noFill/>
              </a:ln>
              <a:solidFill>
                <a:prstClr val="black"/>
              </a:solidFill>
              <a:effectLst/>
              <a:uLnTx/>
              <a:uFillTx/>
              <a:latin typeface="맑은 고딕" pitchFamily="50" charset="-127"/>
              <a:ea typeface="맑은 고딕" pitchFamily="50" charset="-127"/>
              <a:cs typeface="+mn-cs"/>
            </a:endParaRPr>
          </a:p>
        </p:txBody>
      </p:sp>
      <p:sp>
        <p:nvSpPr>
          <p:cNvPr id="43" name="TextBox 8">
            <a:extLst>
              <a:ext uri="{FF2B5EF4-FFF2-40B4-BE49-F238E27FC236}">
                <a16:creationId xmlns:a16="http://schemas.microsoft.com/office/drawing/2014/main" id="{1932DD8E-3220-47B4-9B37-B92960BC1CFF}"/>
              </a:ext>
            </a:extLst>
          </p:cNvPr>
          <p:cNvSpPr txBox="1"/>
          <p:nvPr/>
        </p:nvSpPr>
        <p:spPr>
          <a:xfrm>
            <a:off x="250369" y="44624"/>
            <a:ext cx="6481871" cy="338554"/>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600" b="1" dirty="0">
                <a:solidFill>
                  <a:schemeClr val="bg1"/>
                </a:solidFill>
                <a:latin typeface="+mn-ea"/>
              </a:rPr>
              <a:t>6. </a:t>
            </a:r>
            <a:r>
              <a:rPr lang="ko-KR" altLang="en-US" sz="1600" b="1" dirty="0">
                <a:solidFill>
                  <a:schemeClr val="bg1"/>
                </a:solidFill>
                <a:latin typeface="+mn-ea"/>
              </a:rPr>
              <a:t>상생채권신탁의 세부 구조 및 효과</a:t>
            </a:r>
          </a:p>
        </p:txBody>
      </p:sp>
      <p:sp>
        <p:nvSpPr>
          <p:cNvPr id="44" name="오각형 33">
            <a:extLst>
              <a:ext uri="{FF2B5EF4-FFF2-40B4-BE49-F238E27FC236}">
                <a16:creationId xmlns:a16="http://schemas.microsoft.com/office/drawing/2014/main" id="{EFAB7ED9-3F20-4784-BE96-540609713B06}"/>
              </a:ext>
            </a:extLst>
          </p:cNvPr>
          <p:cNvSpPr/>
          <p:nvPr/>
        </p:nvSpPr>
        <p:spPr>
          <a:xfrm>
            <a:off x="6588224" y="86841"/>
            <a:ext cx="740133" cy="296338"/>
          </a:xfrm>
          <a:prstGeom prst="homePlate">
            <a:avLst>
              <a:gd name="adj" fmla="val 27608"/>
            </a:avLst>
          </a:prstGeom>
          <a:noFill/>
          <a:ln w="9525"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Define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Measure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45" name="갈매기형 수장 39">
            <a:extLst>
              <a:ext uri="{FF2B5EF4-FFF2-40B4-BE49-F238E27FC236}">
                <a16:creationId xmlns:a16="http://schemas.microsoft.com/office/drawing/2014/main" id="{203F3B2C-D490-4C7A-9CC3-E527CCFA9033}"/>
              </a:ext>
            </a:extLst>
          </p:cNvPr>
          <p:cNvSpPr/>
          <p:nvPr/>
        </p:nvSpPr>
        <p:spPr>
          <a:xfrm>
            <a:off x="7308305" y="86841"/>
            <a:ext cx="752203" cy="296338"/>
          </a:xfrm>
          <a:prstGeom prst="chevron">
            <a:avLst>
              <a:gd name="adj" fmla="val 27608"/>
            </a:avLst>
          </a:prstGeom>
          <a:noFill/>
          <a:ln w="9525" cap="flat" cmpd="sng" algn="ctr">
            <a:solidFill>
              <a:schemeClr val="bg1"/>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Analyze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47" name="갈매기형 수장 43">
            <a:extLst>
              <a:ext uri="{FF2B5EF4-FFF2-40B4-BE49-F238E27FC236}">
                <a16:creationId xmlns:a16="http://schemas.microsoft.com/office/drawing/2014/main" id="{57F87B23-C642-49FD-9997-40E300B5D6BD}"/>
              </a:ext>
            </a:extLst>
          </p:cNvPr>
          <p:cNvSpPr/>
          <p:nvPr/>
        </p:nvSpPr>
        <p:spPr>
          <a:xfrm>
            <a:off x="8047434" y="86841"/>
            <a:ext cx="752203" cy="296338"/>
          </a:xfrm>
          <a:prstGeom prst="chevron">
            <a:avLst>
              <a:gd name="adj" fmla="val 27608"/>
            </a:avLst>
          </a:prstGeom>
          <a:noFill/>
          <a:ln w="19050" cap="flat" cmpd="sng" algn="ctr">
            <a:solidFill>
              <a:schemeClr val="accent6"/>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rPr>
              <a:t>Improve</a:t>
            </a:r>
            <a:endParaRPr kumimoji="0" lang="ko-KR" altLang="en-US"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endParaRPr>
          </a:p>
        </p:txBody>
      </p:sp>
    </p:spTree>
    <p:extLst>
      <p:ext uri="{BB962C8B-B14F-4D97-AF65-F5344CB8AC3E}">
        <p14:creationId xmlns:p14="http://schemas.microsoft.com/office/powerpoint/2010/main" val="32408525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8"/>
          <p:cNvSpPr txBox="1"/>
          <p:nvPr/>
        </p:nvSpPr>
        <p:spPr>
          <a:xfrm>
            <a:off x="250369" y="44624"/>
            <a:ext cx="6481871" cy="338554"/>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600" b="1" dirty="0">
                <a:solidFill>
                  <a:schemeClr val="bg1"/>
                </a:solidFill>
                <a:latin typeface="+mn-ea"/>
              </a:rPr>
              <a:t>7. </a:t>
            </a:r>
            <a:r>
              <a:rPr lang="ko-KR" altLang="en-US" sz="1600" b="1" dirty="0">
                <a:solidFill>
                  <a:schemeClr val="bg1"/>
                </a:solidFill>
                <a:latin typeface="+mn-ea"/>
              </a:rPr>
              <a:t>상생채권신탁의 업무절차</a:t>
            </a:r>
          </a:p>
        </p:txBody>
      </p:sp>
      <p:cxnSp>
        <p:nvCxnSpPr>
          <p:cNvPr id="4" name="직선 연결선 3"/>
          <p:cNvCxnSpPr/>
          <p:nvPr/>
        </p:nvCxnSpPr>
        <p:spPr>
          <a:xfrm>
            <a:off x="359809" y="6504069"/>
            <a:ext cx="8424380" cy="0"/>
          </a:xfrm>
          <a:prstGeom prst="line">
            <a:avLst/>
          </a:prstGeom>
          <a:ln w="6350">
            <a:solidFill>
              <a:srgbClr val="C8C8C8"/>
            </a:solidFill>
          </a:ln>
        </p:spPr>
        <p:style>
          <a:lnRef idx="1">
            <a:schemeClr val="accent1"/>
          </a:lnRef>
          <a:fillRef idx="0">
            <a:schemeClr val="accent1"/>
          </a:fillRef>
          <a:effectRef idx="0">
            <a:schemeClr val="accent1"/>
          </a:effectRef>
          <a:fontRef idx="minor">
            <a:schemeClr val="tx1"/>
          </a:fontRef>
        </p:style>
      </p:cxnSp>
      <p:graphicFrame>
        <p:nvGraphicFramePr>
          <p:cNvPr id="6" name="Group 81"/>
          <p:cNvGraphicFramePr>
            <a:graphicFrameLocks noGrp="1"/>
          </p:cNvGraphicFramePr>
          <p:nvPr>
            <p:extLst>
              <p:ext uri="{D42A27DB-BD31-4B8C-83A1-F6EECF244321}">
                <p14:modId xmlns:p14="http://schemas.microsoft.com/office/powerpoint/2010/main" val="125744899"/>
              </p:ext>
            </p:extLst>
          </p:nvPr>
        </p:nvGraphicFramePr>
        <p:xfrm>
          <a:off x="359808" y="1052736"/>
          <a:ext cx="8604679" cy="4990085"/>
        </p:xfrm>
        <a:graphic>
          <a:graphicData uri="http://schemas.openxmlformats.org/drawingml/2006/table">
            <a:tbl>
              <a:tblPr/>
              <a:tblGrid>
                <a:gridCol w="1937043">
                  <a:extLst>
                    <a:ext uri="{9D8B030D-6E8A-4147-A177-3AD203B41FA5}">
                      <a16:colId xmlns:a16="http://schemas.microsoft.com/office/drawing/2014/main" val="20000"/>
                    </a:ext>
                  </a:extLst>
                </a:gridCol>
                <a:gridCol w="6667636">
                  <a:extLst>
                    <a:ext uri="{9D8B030D-6E8A-4147-A177-3AD203B41FA5}">
                      <a16:colId xmlns:a16="http://schemas.microsoft.com/office/drawing/2014/main" val="20001"/>
                    </a:ext>
                  </a:extLst>
                </a:gridCol>
              </a:tblGrid>
              <a:tr h="563569">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ko-KR" altLang="en-US" sz="1400" b="1" i="0" u="none" strike="noStrike" kern="1200" cap="none" normalizeH="0" baseline="0" dirty="0">
                          <a:ln>
                            <a:noFill/>
                          </a:ln>
                          <a:solidFill>
                            <a:srgbClr val="FFFFFF"/>
                          </a:solidFill>
                          <a:effectLst/>
                          <a:latin typeface="+mn-ea"/>
                          <a:ea typeface="+mn-ea"/>
                          <a:cs typeface="Arial" charset="0"/>
                        </a:rPr>
                        <a:t>구  분</a:t>
                      </a:r>
                    </a:p>
                  </a:txBody>
                  <a:tcPr marL="91445" marR="91445"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60000"/>
                        <a:lumOff val="4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ko-KR" altLang="en-US" sz="1400" b="1" i="0" u="none" strike="noStrike" kern="1200" cap="none" normalizeH="0" baseline="0" dirty="0">
                          <a:ln>
                            <a:noFill/>
                          </a:ln>
                          <a:solidFill>
                            <a:srgbClr val="FFFFFF"/>
                          </a:solidFill>
                          <a:effectLst/>
                          <a:latin typeface="+mn-ea"/>
                          <a:ea typeface="+mn-ea"/>
                          <a:cs typeface="Arial" charset="0"/>
                        </a:rPr>
                        <a:t>주요내용</a:t>
                      </a:r>
                    </a:p>
                  </a:txBody>
                  <a:tcPr marL="91445" marR="91445"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60000"/>
                        <a:lumOff val="40000"/>
                      </a:schemeClr>
                    </a:solidFill>
                  </a:tcPr>
                </a:tc>
                <a:extLst>
                  <a:ext uri="{0D108BD9-81ED-4DB2-BD59-A6C34878D82A}">
                    <a16:rowId xmlns:a16="http://schemas.microsoft.com/office/drawing/2014/main" val="10000"/>
                  </a:ext>
                </a:extLst>
              </a:tr>
              <a:tr h="2316751">
                <a:tc>
                  <a:txBody>
                    <a:bodyPr/>
                    <a:lstStyle/>
                    <a:p>
                      <a:pPr marL="0" marR="0" lvl="0" indent="0" algn="ctr" defTabSz="914400" rtl="0" eaLnBrk="0" fontAlgn="base" latinLnBrk="0" hangingPunct="0">
                        <a:lnSpc>
                          <a:spcPct val="150000"/>
                        </a:lnSpc>
                        <a:spcBef>
                          <a:spcPct val="0"/>
                        </a:spcBef>
                        <a:spcAft>
                          <a:spcPct val="0"/>
                        </a:spcAft>
                        <a:buClrTx/>
                        <a:buSzTx/>
                        <a:buFont typeface="Wingdings" pitchFamily="2" charset="2"/>
                        <a:buNone/>
                        <a:tabLst/>
                        <a:defRPr/>
                      </a:pPr>
                      <a:r>
                        <a:rPr kumimoji="0" lang="ko-KR" altLang="en-US" sz="1400" b="1" i="0" u="none" strike="noStrike" kern="1200" cap="none" normalizeH="0" baseline="0" dirty="0">
                          <a:ln>
                            <a:noFill/>
                          </a:ln>
                          <a:solidFill>
                            <a:srgbClr val="000000"/>
                          </a:solidFill>
                          <a:effectLst/>
                          <a:latin typeface="+mn-ea"/>
                          <a:ea typeface="+mn-ea"/>
                          <a:cs typeface="Arial" charset="0"/>
                        </a:rPr>
                        <a:t>계약절차</a:t>
                      </a:r>
                      <a:endParaRPr kumimoji="0" lang="en-US" altLang="ko-KR" sz="1400" b="1" i="0" u="none" strike="noStrike" kern="1200" cap="none" normalizeH="0" baseline="0" dirty="0">
                        <a:ln>
                          <a:noFill/>
                        </a:ln>
                        <a:solidFill>
                          <a:srgbClr val="000000"/>
                        </a:solidFill>
                        <a:effectLst/>
                        <a:latin typeface="+mn-ea"/>
                        <a:ea typeface="+mn-ea"/>
                        <a:cs typeface="Arial" charset="0"/>
                      </a:endParaRPr>
                    </a:p>
                  </a:txBody>
                  <a:tcPr marL="54000" marR="36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85725" marR="0" lvl="0" indent="-85725" algn="l" defTabSz="914400" rtl="0" eaLnBrk="0" fontAlgn="base" latinLnBrk="0" hangingPunct="0">
                        <a:lnSpc>
                          <a:spcPct val="150000"/>
                        </a:lnSpc>
                        <a:spcBef>
                          <a:spcPct val="0"/>
                        </a:spcBef>
                        <a:spcAft>
                          <a:spcPct val="0"/>
                        </a:spcAft>
                        <a:buClrTx/>
                        <a:buSzTx/>
                        <a:buFont typeface="Wingdings" pitchFamily="2" charset="2"/>
                        <a:buChar char="§"/>
                        <a:tabLst/>
                        <a:defRPr/>
                      </a:pPr>
                      <a:r>
                        <a:rPr kumimoji="1" lang="en-US" altLang="ko-KR" sz="1300" b="1" i="0" u="none" strike="noStrike" kern="1200" cap="none" normalizeH="0" baseline="0" dirty="0">
                          <a:ln>
                            <a:noFill/>
                          </a:ln>
                          <a:solidFill>
                            <a:srgbClr val="000000"/>
                          </a:solidFill>
                          <a:effectLst/>
                          <a:latin typeface="+mn-ea"/>
                          <a:ea typeface="+mn-ea"/>
                          <a:cs typeface="Arial" charset="0"/>
                        </a:rPr>
                        <a:t> </a:t>
                      </a:r>
                      <a:r>
                        <a:rPr kumimoji="1" lang="ko-KR" altLang="en-US" sz="1300" b="1" i="0" u="none" strike="noStrike" kern="1200" cap="none" normalizeH="0" baseline="0" dirty="0">
                          <a:ln>
                            <a:noFill/>
                          </a:ln>
                          <a:solidFill>
                            <a:srgbClr val="000000"/>
                          </a:solidFill>
                          <a:effectLst/>
                          <a:latin typeface="+mn-ea"/>
                          <a:ea typeface="+mn-ea"/>
                          <a:cs typeface="Arial" charset="0"/>
                        </a:rPr>
                        <a:t>약정서 작업</a:t>
                      </a:r>
                      <a:endParaRPr kumimoji="1" lang="en-US" altLang="ko-KR" sz="1300" b="1" i="0" u="none" strike="noStrike" kern="1200" cap="none" normalizeH="0" baseline="0" dirty="0">
                        <a:ln>
                          <a:noFill/>
                        </a:ln>
                        <a:solidFill>
                          <a:srgbClr val="000000"/>
                        </a:solidFill>
                        <a:effectLst/>
                        <a:latin typeface="+mn-ea"/>
                        <a:ea typeface="+mn-ea"/>
                        <a:cs typeface="Arial" charset="0"/>
                      </a:endParaRPr>
                    </a:p>
                    <a:p>
                      <a:pPr marL="0" marR="0" lvl="0" indent="0" algn="l" defTabSz="914400" rtl="0" eaLnBrk="0" fontAlgn="base" latinLnBrk="0" hangingPunct="0">
                        <a:lnSpc>
                          <a:spcPct val="150000"/>
                        </a:lnSpc>
                        <a:spcBef>
                          <a:spcPct val="0"/>
                        </a:spcBef>
                        <a:spcAft>
                          <a:spcPct val="0"/>
                        </a:spcAft>
                        <a:buClrTx/>
                        <a:buSzTx/>
                        <a:buFont typeface="Wingdings" pitchFamily="2" charset="2"/>
                        <a:buNone/>
                        <a:tabLst/>
                        <a:defRPr/>
                      </a:pPr>
                      <a:r>
                        <a:rPr kumimoji="1" lang="en-US" altLang="ko-KR" sz="1300" b="0" i="0" u="none" strike="noStrike" kern="1200" cap="none" normalizeH="0" baseline="0" dirty="0">
                          <a:ln>
                            <a:noFill/>
                          </a:ln>
                          <a:solidFill>
                            <a:srgbClr val="000000"/>
                          </a:solidFill>
                          <a:effectLst/>
                          <a:latin typeface="+mn-ea"/>
                          <a:ea typeface="+mn-ea"/>
                          <a:cs typeface="Arial" charset="0"/>
                        </a:rPr>
                        <a:t>  1) </a:t>
                      </a:r>
                      <a:r>
                        <a:rPr kumimoji="1" lang="ko-KR" altLang="en-US" sz="1300" b="0" i="0" u="none" strike="noStrike" kern="1200" cap="none" normalizeH="0" baseline="0" dirty="0">
                          <a:ln>
                            <a:noFill/>
                          </a:ln>
                          <a:solidFill>
                            <a:srgbClr val="000000"/>
                          </a:solidFill>
                          <a:effectLst/>
                          <a:latin typeface="+mn-ea"/>
                          <a:ea typeface="+mn-ea"/>
                          <a:cs typeface="Arial" charset="0"/>
                        </a:rPr>
                        <a:t>수급사업자와</a:t>
                      </a:r>
                      <a:r>
                        <a:rPr kumimoji="1" lang="en-US" altLang="ko-KR" sz="1300" b="0" i="0" u="none" strike="noStrike" kern="1200" cap="none" normalizeH="0" baseline="0" dirty="0">
                          <a:ln>
                            <a:noFill/>
                          </a:ln>
                          <a:solidFill>
                            <a:srgbClr val="000000"/>
                          </a:solidFill>
                          <a:effectLst/>
                          <a:latin typeface="+mn-ea"/>
                          <a:ea typeface="+mn-ea"/>
                          <a:cs typeface="Arial" charset="0"/>
                        </a:rPr>
                        <a:t> </a:t>
                      </a:r>
                      <a:r>
                        <a:rPr kumimoji="1" lang="ko-KR" altLang="en-US" sz="1300" b="0" i="0" u="none" strike="noStrike" kern="1200" cap="none" normalizeH="0" baseline="0" dirty="0">
                          <a:ln>
                            <a:noFill/>
                          </a:ln>
                          <a:solidFill>
                            <a:srgbClr val="000000"/>
                          </a:solidFill>
                          <a:effectLst/>
                          <a:latin typeface="+mn-ea"/>
                          <a:ea typeface="+mn-ea"/>
                          <a:cs typeface="Arial" charset="0"/>
                        </a:rPr>
                        <a:t>수탁자 신탁 표준계약서 및 특약 날인</a:t>
                      </a:r>
                      <a:endParaRPr kumimoji="1" lang="en-US" altLang="ko-KR" sz="1300" b="0" i="0" u="none" strike="noStrike" kern="1200" cap="none" normalizeH="0" baseline="0" dirty="0">
                        <a:ln>
                          <a:noFill/>
                        </a:ln>
                        <a:solidFill>
                          <a:srgbClr val="000000"/>
                        </a:solidFill>
                        <a:effectLst/>
                        <a:latin typeface="+mn-ea"/>
                        <a:ea typeface="+mn-ea"/>
                        <a:cs typeface="Arial" charset="0"/>
                      </a:endParaRPr>
                    </a:p>
                    <a:p>
                      <a:pPr marL="0" marR="0" lvl="0" indent="0" algn="l" defTabSz="914400" rtl="0" eaLnBrk="0" fontAlgn="base" latinLnBrk="0" hangingPunct="0">
                        <a:lnSpc>
                          <a:spcPct val="150000"/>
                        </a:lnSpc>
                        <a:spcBef>
                          <a:spcPct val="0"/>
                        </a:spcBef>
                        <a:spcAft>
                          <a:spcPct val="0"/>
                        </a:spcAft>
                        <a:buClrTx/>
                        <a:buSzTx/>
                        <a:buFont typeface="Wingdings" pitchFamily="2" charset="2"/>
                        <a:buNone/>
                        <a:tabLst/>
                        <a:defRPr/>
                      </a:pPr>
                      <a:r>
                        <a:rPr kumimoji="1" lang="en-US" altLang="ko-KR" sz="1300" b="0" i="0" u="none" strike="noStrike" kern="1200" cap="none" normalizeH="0" baseline="0" dirty="0">
                          <a:ln>
                            <a:noFill/>
                          </a:ln>
                          <a:solidFill>
                            <a:srgbClr val="000000"/>
                          </a:solidFill>
                          <a:effectLst/>
                          <a:latin typeface="+mn-ea"/>
                          <a:ea typeface="+mn-ea"/>
                          <a:cs typeface="Arial" charset="0"/>
                        </a:rPr>
                        <a:t>  2) </a:t>
                      </a:r>
                      <a:r>
                        <a:rPr kumimoji="1" lang="ko-KR" altLang="en-US" sz="1300" b="0" i="0" u="none" strike="noStrike" kern="1200" cap="none" normalizeH="0" baseline="0" dirty="0">
                          <a:ln>
                            <a:noFill/>
                          </a:ln>
                          <a:solidFill>
                            <a:srgbClr val="000000"/>
                          </a:solidFill>
                          <a:effectLst/>
                          <a:latin typeface="+mn-ea"/>
                          <a:ea typeface="+mn-ea"/>
                          <a:cs typeface="Arial" charset="0"/>
                        </a:rPr>
                        <a:t>원사업자에게 하도급대금채권 신탁통지</a:t>
                      </a:r>
                      <a:endParaRPr kumimoji="1" lang="en-US" altLang="ko-KR" sz="1300" b="0" i="0" u="none" strike="noStrike" kern="1200" cap="none" normalizeH="0" baseline="0" dirty="0">
                        <a:ln>
                          <a:noFill/>
                        </a:ln>
                        <a:solidFill>
                          <a:srgbClr val="000000"/>
                        </a:solidFill>
                        <a:effectLst/>
                        <a:latin typeface="+mn-ea"/>
                        <a:ea typeface="+mn-ea"/>
                        <a:cs typeface="Arial" charset="0"/>
                      </a:endParaRPr>
                    </a:p>
                    <a:p>
                      <a:pPr marL="0" marR="0" lvl="0" indent="0" algn="l" defTabSz="914400" rtl="0" eaLnBrk="0" fontAlgn="base" latinLnBrk="0" hangingPunct="0">
                        <a:lnSpc>
                          <a:spcPct val="150000"/>
                        </a:lnSpc>
                        <a:spcBef>
                          <a:spcPct val="0"/>
                        </a:spcBef>
                        <a:spcAft>
                          <a:spcPct val="0"/>
                        </a:spcAft>
                        <a:buClrTx/>
                        <a:buSzTx/>
                        <a:buFont typeface="Wingdings" pitchFamily="2" charset="2"/>
                        <a:buNone/>
                        <a:tabLst/>
                        <a:defRPr/>
                      </a:pPr>
                      <a:r>
                        <a:rPr kumimoji="1" lang="en-US" altLang="ko-KR" sz="1300" b="0" i="0" u="none" strike="noStrike" kern="1200" cap="none" normalizeH="0" baseline="0" dirty="0">
                          <a:ln>
                            <a:noFill/>
                          </a:ln>
                          <a:solidFill>
                            <a:srgbClr val="000000"/>
                          </a:solidFill>
                          <a:effectLst/>
                          <a:latin typeface="+mn-ea"/>
                          <a:ea typeface="+mn-ea"/>
                          <a:cs typeface="Arial" charset="0"/>
                        </a:rPr>
                        <a:t>  3) </a:t>
                      </a:r>
                      <a:r>
                        <a:rPr kumimoji="1" lang="ko-KR" altLang="en-US" sz="1300" b="0" i="0" u="none" strike="noStrike" kern="1200" cap="none" normalizeH="0" baseline="0" dirty="0">
                          <a:ln>
                            <a:noFill/>
                          </a:ln>
                          <a:solidFill>
                            <a:srgbClr val="000000"/>
                          </a:solidFill>
                          <a:effectLst/>
                          <a:latin typeface="+mn-ea"/>
                          <a:ea typeface="+mn-ea"/>
                          <a:cs typeface="Arial" charset="0"/>
                        </a:rPr>
                        <a:t>원사업자의 하도급대금채권 신탁통지 승낙 날인</a:t>
                      </a:r>
                      <a:r>
                        <a:rPr kumimoji="1" lang="en-US" altLang="ko-KR" sz="1300" b="0" i="0" u="none" strike="noStrike" kern="1200" cap="none" normalizeH="0" baseline="0" dirty="0">
                          <a:ln>
                            <a:noFill/>
                          </a:ln>
                          <a:solidFill>
                            <a:srgbClr val="000000"/>
                          </a:solidFill>
                          <a:effectLst/>
                          <a:latin typeface="+mn-ea"/>
                          <a:ea typeface="+mn-ea"/>
                          <a:cs typeface="Arial" charset="0"/>
                        </a:rPr>
                        <a:t>(</a:t>
                      </a:r>
                      <a:r>
                        <a:rPr kumimoji="1" lang="ko-KR" altLang="en-US" sz="1300" b="0" i="0" u="none" strike="noStrike" kern="1200" cap="none" normalizeH="0" baseline="0" dirty="0">
                          <a:ln>
                            <a:noFill/>
                          </a:ln>
                          <a:solidFill>
                            <a:srgbClr val="000000"/>
                          </a:solidFill>
                          <a:effectLst/>
                          <a:latin typeface="+mn-ea"/>
                          <a:ea typeface="+mn-ea"/>
                          <a:cs typeface="Arial" charset="0"/>
                        </a:rPr>
                        <a:t>확정일자</a:t>
                      </a:r>
                      <a:r>
                        <a:rPr kumimoji="1" lang="en-US" altLang="ko-KR" sz="1300" b="0" i="0" u="none" strike="noStrike" kern="1200" cap="none" normalizeH="0" baseline="0" dirty="0">
                          <a:ln>
                            <a:noFill/>
                          </a:ln>
                          <a:solidFill>
                            <a:srgbClr val="000000"/>
                          </a:solidFill>
                          <a:effectLst/>
                          <a:latin typeface="+mn-ea"/>
                          <a:ea typeface="+mn-ea"/>
                          <a:cs typeface="Arial" charset="0"/>
                        </a:rPr>
                        <a:t>)</a:t>
                      </a:r>
                      <a:r>
                        <a:rPr kumimoji="1" lang="ko-KR" altLang="en-US" sz="1300" b="0" i="0" u="none" strike="noStrike" kern="1200" cap="none" normalizeH="0" baseline="0" dirty="0">
                          <a:ln>
                            <a:noFill/>
                          </a:ln>
                          <a:solidFill>
                            <a:srgbClr val="000000"/>
                          </a:solidFill>
                          <a:effectLst/>
                          <a:latin typeface="+mn-ea"/>
                          <a:ea typeface="+mn-ea"/>
                          <a:cs typeface="Arial" charset="0"/>
                        </a:rPr>
                        <a:t> </a:t>
                      </a:r>
                      <a:endParaRPr kumimoji="1" lang="en-US" altLang="ko-KR" sz="1300" b="0" i="0" u="none" strike="noStrike" kern="1200" cap="none" normalizeH="0" baseline="0" dirty="0">
                        <a:ln>
                          <a:noFill/>
                        </a:ln>
                        <a:solidFill>
                          <a:srgbClr val="000000"/>
                        </a:solidFill>
                        <a:effectLst/>
                        <a:latin typeface="+mn-ea"/>
                        <a:ea typeface="+mn-ea"/>
                        <a:cs typeface="Arial" charset="0"/>
                      </a:endParaRPr>
                    </a:p>
                    <a:p>
                      <a:pPr marL="0" marR="0" lvl="0" indent="0" algn="l" defTabSz="914400" rtl="0" eaLnBrk="0" fontAlgn="base" latinLnBrk="0" hangingPunct="0">
                        <a:lnSpc>
                          <a:spcPct val="150000"/>
                        </a:lnSpc>
                        <a:spcBef>
                          <a:spcPct val="0"/>
                        </a:spcBef>
                        <a:spcAft>
                          <a:spcPct val="0"/>
                        </a:spcAft>
                        <a:buClrTx/>
                        <a:buSzTx/>
                        <a:buFont typeface="Wingdings" pitchFamily="2" charset="2"/>
                        <a:buNone/>
                        <a:tabLst/>
                        <a:defRPr/>
                      </a:pPr>
                      <a:r>
                        <a:rPr kumimoji="1" lang="en-US" altLang="ko-KR" sz="1100" b="0" i="0" u="none" strike="noStrike" kern="1200" cap="none" normalizeH="0" baseline="0" dirty="0">
                          <a:ln>
                            <a:noFill/>
                          </a:ln>
                          <a:solidFill>
                            <a:srgbClr val="000000"/>
                          </a:solidFill>
                          <a:effectLst/>
                          <a:latin typeface="+mn-ea"/>
                          <a:ea typeface="+mn-ea"/>
                          <a:cs typeface="Arial" charset="0"/>
                        </a:rPr>
                        <a:t>     * </a:t>
                      </a:r>
                      <a:r>
                        <a:rPr kumimoji="1" lang="ko-KR" altLang="en-US" sz="1100" b="0" i="0" u="none" strike="noStrike" kern="1200" cap="none" normalizeH="0" baseline="0" dirty="0">
                          <a:ln>
                            <a:noFill/>
                          </a:ln>
                          <a:solidFill>
                            <a:srgbClr val="000000"/>
                          </a:solidFill>
                          <a:effectLst/>
                          <a:latin typeface="+mn-ea"/>
                          <a:ea typeface="+mn-ea"/>
                          <a:cs typeface="Arial" charset="0"/>
                        </a:rPr>
                        <a:t>수급사업자의 은행</a:t>
                      </a:r>
                      <a:r>
                        <a:rPr kumimoji="1" lang="en-US" altLang="ko-KR" sz="1100" b="0" i="0" u="none" strike="noStrike" kern="1200" cap="none" normalizeH="0" baseline="0" dirty="0">
                          <a:ln>
                            <a:noFill/>
                          </a:ln>
                          <a:solidFill>
                            <a:srgbClr val="000000"/>
                          </a:solidFill>
                          <a:effectLst/>
                          <a:latin typeface="+mn-ea"/>
                          <a:ea typeface="+mn-ea"/>
                          <a:cs typeface="Arial" charset="0"/>
                        </a:rPr>
                        <a:t> </a:t>
                      </a:r>
                      <a:r>
                        <a:rPr kumimoji="1" lang="ko-KR" altLang="en-US" sz="1100" b="0" i="0" u="none" strike="noStrike" kern="1200" cap="none" normalizeH="0" baseline="0" dirty="0">
                          <a:ln>
                            <a:noFill/>
                          </a:ln>
                          <a:solidFill>
                            <a:srgbClr val="000000"/>
                          </a:solidFill>
                          <a:effectLst/>
                          <a:latin typeface="+mn-ea"/>
                          <a:ea typeface="+mn-ea"/>
                          <a:cs typeface="Arial" charset="0"/>
                        </a:rPr>
                        <a:t>계좌 개설 및 자동이체서비스 계약 체결</a:t>
                      </a:r>
                      <a:r>
                        <a:rPr kumimoji="1" lang="en-US" altLang="ko-KR" sz="1100" b="0" i="0" u="none" strike="noStrike" kern="1200" cap="none" normalizeH="0" baseline="0" dirty="0">
                          <a:ln>
                            <a:noFill/>
                          </a:ln>
                          <a:solidFill>
                            <a:srgbClr val="000000"/>
                          </a:solidFill>
                          <a:effectLst/>
                          <a:latin typeface="+mn-ea"/>
                          <a:ea typeface="+mn-ea"/>
                          <a:cs typeface="Arial" charset="0"/>
                        </a:rPr>
                        <a:t>(</a:t>
                      </a:r>
                      <a:r>
                        <a:rPr kumimoji="1" lang="ko-KR" altLang="en-US" sz="1100" b="0" i="0" u="none" strike="noStrike" kern="1200" cap="none" normalizeH="0" baseline="0" dirty="0">
                          <a:ln>
                            <a:noFill/>
                          </a:ln>
                          <a:solidFill>
                            <a:srgbClr val="000000"/>
                          </a:solidFill>
                          <a:effectLst/>
                          <a:latin typeface="+mn-ea"/>
                          <a:ea typeface="+mn-ea"/>
                          <a:cs typeface="Arial" charset="0"/>
                        </a:rPr>
                        <a:t>필요시 선택</a:t>
                      </a:r>
                      <a:r>
                        <a:rPr kumimoji="1" lang="en-US" altLang="ko-KR" sz="1100" b="0" i="0" u="none" strike="noStrike" kern="1200" cap="none" normalizeH="0" baseline="0" dirty="0">
                          <a:ln>
                            <a:noFill/>
                          </a:ln>
                          <a:solidFill>
                            <a:srgbClr val="000000"/>
                          </a:solidFill>
                          <a:effectLst/>
                          <a:latin typeface="+mn-ea"/>
                          <a:ea typeface="+mn-ea"/>
                          <a:cs typeface="Arial" charset="0"/>
                        </a:rPr>
                        <a:t>)</a:t>
                      </a:r>
                    </a:p>
                    <a:p>
                      <a:pPr marL="0" lvl="0" indent="0" fontAlgn="base">
                        <a:lnSpc>
                          <a:spcPct val="150000"/>
                        </a:lnSpc>
                        <a:buFont typeface="Arial" panose="020B0604020202020204" pitchFamily="34" charset="0"/>
                        <a:buNone/>
                      </a:pPr>
                      <a:r>
                        <a:rPr kumimoji="1" lang="ko-KR" altLang="en-US" sz="1100" b="1" dirty="0">
                          <a:solidFill>
                            <a:srgbClr val="000000"/>
                          </a:solidFill>
                          <a:latin typeface="맑은 고딕" panose="020B0503020000020004" pitchFamily="50" charset="-127"/>
                          <a:ea typeface="+mn-ea"/>
                          <a:cs typeface="Arial" charset="0"/>
                        </a:rPr>
                        <a:t>     </a:t>
                      </a:r>
                      <a:r>
                        <a:rPr kumimoji="1" lang="en-US" altLang="ko-KR" sz="1100" b="1" dirty="0">
                          <a:solidFill>
                            <a:srgbClr val="000000"/>
                          </a:solidFill>
                          <a:latin typeface="맑은 고딕" panose="020B0503020000020004" pitchFamily="50" charset="-127"/>
                          <a:ea typeface="+mn-ea"/>
                          <a:cs typeface="Arial" charset="0"/>
                        </a:rPr>
                        <a:t>* </a:t>
                      </a:r>
                      <a:r>
                        <a:rPr kumimoji="1" lang="ko-KR" altLang="en-US" sz="1100" b="1" dirty="0">
                          <a:solidFill>
                            <a:srgbClr val="000000"/>
                          </a:solidFill>
                          <a:latin typeface="맑은 고딕" panose="020B0503020000020004" pitchFamily="50" charset="-127"/>
                          <a:ea typeface="+mn-ea"/>
                          <a:cs typeface="Arial" charset="0"/>
                        </a:rPr>
                        <a:t>신탁재산 정산 감정 특약 설정 필요</a:t>
                      </a:r>
                      <a:endParaRPr kumimoji="1" lang="en-US" altLang="ko-KR" sz="1100" b="1" dirty="0">
                        <a:solidFill>
                          <a:srgbClr val="000000"/>
                        </a:solidFill>
                        <a:latin typeface="맑은 고딕" panose="020B0503020000020004" pitchFamily="50" charset="-127"/>
                        <a:ea typeface="+mn-ea"/>
                        <a:cs typeface="Arial" charset="0"/>
                      </a:endParaRPr>
                    </a:p>
                    <a:p>
                      <a:pPr lvl="0" fontAlgn="base">
                        <a:lnSpc>
                          <a:spcPct val="150000"/>
                        </a:lnSpc>
                      </a:pPr>
                      <a:r>
                        <a:rPr kumimoji="1" lang="ko-KR" altLang="en-US" sz="1100" b="1" dirty="0">
                          <a:solidFill>
                            <a:srgbClr val="000000"/>
                          </a:solidFill>
                          <a:latin typeface="맑은 고딕" panose="020B0503020000020004" pitchFamily="50" charset="-127"/>
                          <a:ea typeface="+mn-ea"/>
                          <a:cs typeface="Arial" charset="0"/>
                        </a:rPr>
                        <a:t>     예</a:t>
                      </a:r>
                      <a:r>
                        <a:rPr kumimoji="1" lang="en-US" altLang="ko-KR" sz="1100" b="1" dirty="0">
                          <a:solidFill>
                            <a:srgbClr val="000000"/>
                          </a:solidFill>
                          <a:latin typeface="맑은 고딕" panose="020B0503020000020004" pitchFamily="50" charset="-127"/>
                          <a:ea typeface="+mn-ea"/>
                          <a:cs typeface="Arial" charset="0"/>
                        </a:rPr>
                        <a:t>)</a:t>
                      </a:r>
                      <a:r>
                        <a:rPr kumimoji="1" lang="ko-KR" altLang="en-US" sz="1100" b="1" dirty="0">
                          <a:solidFill>
                            <a:srgbClr val="000000"/>
                          </a:solidFill>
                          <a:latin typeface="맑은 고딕" panose="020B0503020000020004" pitchFamily="50" charset="-127"/>
                          <a:ea typeface="+mn-ea"/>
                          <a:cs typeface="Arial" charset="0"/>
                        </a:rPr>
                        <a:t> 상생채권 신탁재산인 하도급대금에 대한 정산 이견 및 정산 분쟁 등 발생시 감정으로 해결</a:t>
                      </a:r>
                      <a:endParaRPr lang="ko-KR" altLang="en-US" sz="1100" b="1" dirty="0">
                        <a:solidFill>
                          <a:schemeClr val="tx1"/>
                        </a:solidFill>
                        <a:latin typeface="맑은 고딕" panose="020B0503020000020004" pitchFamily="50" charset="-127"/>
                        <a:ea typeface="+mn-ea"/>
                      </a:endParaRPr>
                    </a:p>
                    <a:p>
                      <a:pPr marL="0" marR="0" lvl="0" indent="0" algn="l" defTabSz="914400" rtl="0" eaLnBrk="0" fontAlgn="base" latinLnBrk="0" hangingPunct="0">
                        <a:lnSpc>
                          <a:spcPct val="150000"/>
                        </a:lnSpc>
                        <a:spcBef>
                          <a:spcPct val="0"/>
                        </a:spcBef>
                        <a:spcAft>
                          <a:spcPct val="0"/>
                        </a:spcAft>
                        <a:buClrTx/>
                        <a:buSzTx/>
                        <a:buFont typeface="Wingdings" pitchFamily="2" charset="2"/>
                        <a:buNone/>
                        <a:tabLst/>
                        <a:defRPr/>
                      </a:pPr>
                      <a:endParaRPr kumimoji="1" lang="en-US" altLang="ko-KR" sz="1100" b="0" i="0" u="none" strike="noStrike" kern="1200" cap="none" normalizeH="0" baseline="0" dirty="0">
                        <a:ln>
                          <a:noFill/>
                        </a:ln>
                        <a:solidFill>
                          <a:srgbClr val="000000"/>
                        </a:solidFill>
                        <a:effectLst/>
                        <a:latin typeface="+mn-ea"/>
                        <a:ea typeface="+mn-ea"/>
                        <a:cs typeface="Arial" charset="0"/>
                      </a:endParaRPr>
                    </a:p>
                  </a:txBody>
                  <a:tcPr marL="54003" marR="54003" marT="36002" marB="360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109765">
                <a:tc>
                  <a:txBody>
                    <a:bodyPr/>
                    <a:lstStyle/>
                    <a:p>
                      <a:pPr marL="0" marR="0" lvl="0" indent="0" algn="ctr" defTabSz="914400" rtl="0" eaLnBrk="0" fontAlgn="base" latinLnBrk="0" hangingPunct="0">
                        <a:lnSpc>
                          <a:spcPct val="150000"/>
                        </a:lnSpc>
                        <a:spcBef>
                          <a:spcPct val="0"/>
                        </a:spcBef>
                        <a:spcAft>
                          <a:spcPct val="0"/>
                        </a:spcAft>
                        <a:buClrTx/>
                        <a:buSzTx/>
                        <a:buFont typeface="Wingdings" pitchFamily="2" charset="2"/>
                        <a:buNone/>
                        <a:tabLst/>
                        <a:defRPr/>
                      </a:pPr>
                      <a:r>
                        <a:rPr kumimoji="0" lang="ko-KR" altLang="en-US" sz="1400" b="1" i="0" u="none" strike="noStrike" kern="1200" cap="none" normalizeH="0" baseline="0" dirty="0">
                          <a:ln>
                            <a:noFill/>
                          </a:ln>
                          <a:solidFill>
                            <a:srgbClr val="000000"/>
                          </a:solidFill>
                          <a:effectLst/>
                          <a:latin typeface="+mn-ea"/>
                          <a:ea typeface="+mn-ea"/>
                          <a:cs typeface="Arial" charset="0"/>
                        </a:rPr>
                        <a:t>수익지급</a:t>
                      </a:r>
                      <a:endParaRPr kumimoji="0" lang="en-US" altLang="ko-KR" sz="1400" b="1" i="0" u="none" strike="noStrike" kern="1200" cap="none" normalizeH="0" baseline="0" dirty="0">
                        <a:ln>
                          <a:noFill/>
                        </a:ln>
                        <a:solidFill>
                          <a:srgbClr val="000000"/>
                        </a:solidFill>
                        <a:effectLst/>
                        <a:latin typeface="+mn-ea"/>
                        <a:ea typeface="+mn-ea"/>
                        <a:cs typeface="Arial" charset="0"/>
                      </a:endParaRPr>
                    </a:p>
                  </a:txBody>
                  <a:tcPr marL="54000" marR="36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85725" marR="0" lvl="0" indent="-85725" algn="l" defTabSz="914400" rtl="0" eaLnBrk="0" fontAlgn="base" latinLnBrk="0" hangingPunct="0">
                        <a:lnSpc>
                          <a:spcPct val="150000"/>
                        </a:lnSpc>
                        <a:spcBef>
                          <a:spcPct val="0"/>
                        </a:spcBef>
                        <a:spcAft>
                          <a:spcPct val="0"/>
                        </a:spcAft>
                        <a:buClrTx/>
                        <a:buSzTx/>
                        <a:buFont typeface="Wingdings" pitchFamily="2" charset="2"/>
                        <a:buChar char="§"/>
                        <a:tabLst/>
                        <a:defRPr/>
                      </a:pPr>
                      <a:r>
                        <a:rPr kumimoji="1" lang="en-US" altLang="ko-KR" sz="1300" b="1" i="0" u="none" strike="noStrike" kern="1200" cap="none" normalizeH="0" baseline="0" dirty="0">
                          <a:ln>
                            <a:noFill/>
                          </a:ln>
                          <a:solidFill>
                            <a:srgbClr val="000000"/>
                          </a:solidFill>
                          <a:effectLst/>
                          <a:latin typeface="+mn-ea"/>
                          <a:ea typeface="+mn-ea"/>
                          <a:cs typeface="Arial" charset="0"/>
                        </a:rPr>
                        <a:t> </a:t>
                      </a:r>
                      <a:r>
                        <a:rPr kumimoji="1" lang="ko-KR" altLang="en-US" sz="1300" b="1" i="0" u="none" strike="noStrike" kern="1200" cap="none" normalizeH="0" baseline="0" dirty="0">
                          <a:ln>
                            <a:noFill/>
                          </a:ln>
                          <a:solidFill>
                            <a:srgbClr val="000000"/>
                          </a:solidFill>
                          <a:effectLst/>
                          <a:latin typeface="+mn-ea"/>
                          <a:ea typeface="+mn-ea"/>
                          <a:cs typeface="Arial" charset="0"/>
                        </a:rPr>
                        <a:t>디폴트 사유 발생 전</a:t>
                      </a:r>
                      <a:r>
                        <a:rPr kumimoji="1" lang="en-US" altLang="ko-KR" sz="1300" b="1" i="0" u="none" strike="noStrike" kern="1200" cap="none" normalizeH="0" baseline="0" dirty="0">
                          <a:ln>
                            <a:noFill/>
                          </a:ln>
                          <a:solidFill>
                            <a:srgbClr val="000000"/>
                          </a:solidFill>
                          <a:effectLst/>
                          <a:latin typeface="+mn-ea"/>
                          <a:ea typeface="+mn-ea"/>
                          <a:cs typeface="Arial" charset="0"/>
                        </a:rPr>
                        <a:t>:</a:t>
                      </a:r>
                      <a:r>
                        <a:rPr kumimoji="1" lang="ko-KR" altLang="en-US" sz="1300" b="1" i="0" u="none" strike="noStrike" kern="1200" cap="none" normalizeH="0" baseline="0" dirty="0">
                          <a:ln>
                            <a:noFill/>
                          </a:ln>
                          <a:solidFill>
                            <a:srgbClr val="000000"/>
                          </a:solidFill>
                          <a:effectLst/>
                          <a:latin typeface="+mn-ea"/>
                          <a:ea typeface="+mn-ea"/>
                          <a:cs typeface="Arial" charset="0"/>
                        </a:rPr>
                        <a:t> 원사업자</a:t>
                      </a:r>
                      <a:r>
                        <a:rPr kumimoji="1" lang="en-US" altLang="ko-KR" sz="1300" b="1" i="0" u="none" strike="noStrike" kern="1200" cap="none" normalizeH="0" baseline="0" dirty="0">
                          <a:ln>
                            <a:noFill/>
                          </a:ln>
                          <a:solidFill>
                            <a:srgbClr val="000000"/>
                          </a:solidFill>
                          <a:effectLst/>
                          <a:latin typeface="+mn-ea"/>
                          <a:ea typeface="+mn-ea"/>
                          <a:cs typeface="Arial" charset="0"/>
                        </a:rPr>
                        <a:t> </a:t>
                      </a:r>
                      <a:r>
                        <a:rPr kumimoji="1" lang="ko-KR" altLang="en-US" sz="1300" b="1" i="0" u="none" strike="noStrike" kern="1200" cap="none" normalizeH="0" baseline="0" dirty="0">
                          <a:ln>
                            <a:noFill/>
                          </a:ln>
                          <a:solidFill>
                            <a:srgbClr val="000000"/>
                          </a:solidFill>
                          <a:effectLst/>
                          <a:latin typeface="+mn-ea"/>
                          <a:ea typeface="+mn-ea"/>
                          <a:cs typeface="Arial" charset="0"/>
                        </a:rPr>
                        <a:t>▶ 수급사업자 대금 정상 지급</a:t>
                      </a:r>
                      <a:r>
                        <a:rPr kumimoji="1" lang="en-US" altLang="ko-KR" sz="1300" b="1" i="0" u="none" strike="noStrike" kern="1200" cap="none" normalizeH="0" baseline="0" dirty="0">
                          <a:ln>
                            <a:noFill/>
                          </a:ln>
                          <a:solidFill>
                            <a:srgbClr val="000000"/>
                          </a:solidFill>
                          <a:effectLst/>
                          <a:latin typeface="+mn-ea"/>
                          <a:ea typeface="+mn-ea"/>
                          <a:cs typeface="Arial" charset="0"/>
                        </a:rPr>
                        <a:t>(</a:t>
                      </a:r>
                      <a:r>
                        <a:rPr kumimoji="1" lang="ko-KR" altLang="en-US" sz="1300" b="1" i="0" u="none" strike="noStrike" kern="1200" cap="none" normalizeH="0" baseline="0" dirty="0">
                          <a:ln>
                            <a:noFill/>
                          </a:ln>
                          <a:solidFill>
                            <a:srgbClr val="000000"/>
                          </a:solidFill>
                          <a:effectLst/>
                          <a:latin typeface="+mn-ea"/>
                          <a:ea typeface="+mn-ea"/>
                          <a:cs typeface="Arial" charset="0"/>
                        </a:rPr>
                        <a:t>기존방식 유지</a:t>
                      </a:r>
                      <a:r>
                        <a:rPr kumimoji="1" lang="en-US" altLang="ko-KR" sz="1300" b="1" i="0" u="none" strike="noStrike" kern="1200" cap="none" normalizeH="0" baseline="0" dirty="0">
                          <a:ln>
                            <a:noFill/>
                          </a:ln>
                          <a:solidFill>
                            <a:srgbClr val="000000"/>
                          </a:solidFill>
                          <a:effectLst/>
                          <a:latin typeface="+mn-ea"/>
                          <a:ea typeface="+mn-ea"/>
                          <a:cs typeface="Arial" charset="0"/>
                        </a:rPr>
                        <a:t>)</a:t>
                      </a:r>
                    </a:p>
                    <a:p>
                      <a:pPr marL="85725" marR="0" lvl="0" indent="-85725" algn="l" defTabSz="914400" rtl="0" eaLnBrk="0" fontAlgn="base" latinLnBrk="0" hangingPunct="0">
                        <a:lnSpc>
                          <a:spcPct val="150000"/>
                        </a:lnSpc>
                        <a:spcBef>
                          <a:spcPct val="0"/>
                        </a:spcBef>
                        <a:spcAft>
                          <a:spcPct val="0"/>
                        </a:spcAft>
                        <a:buClrTx/>
                        <a:buSzTx/>
                        <a:buFont typeface="Wingdings" pitchFamily="2" charset="2"/>
                        <a:buChar char="§"/>
                        <a:tabLst/>
                        <a:defRPr/>
                      </a:pPr>
                      <a:r>
                        <a:rPr kumimoji="1" lang="en-US" altLang="ko-KR" sz="1300" b="1" i="0" u="none" strike="noStrike" kern="1200" cap="none" normalizeH="0" baseline="0" dirty="0">
                          <a:ln>
                            <a:noFill/>
                          </a:ln>
                          <a:solidFill>
                            <a:srgbClr val="000000"/>
                          </a:solidFill>
                          <a:effectLst/>
                          <a:latin typeface="+mn-ea"/>
                          <a:ea typeface="+mn-ea"/>
                          <a:cs typeface="Arial" charset="0"/>
                        </a:rPr>
                        <a:t> </a:t>
                      </a:r>
                      <a:r>
                        <a:rPr kumimoji="1" lang="ko-KR" altLang="en-US" sz="1300" b="1" i="0" u="none" strike="noStrike" kern="1200" cap="none" normalizeH="0" baseline="0" dirty="0">
                          <a:ln>
                            <a:noFill/>
                          </a:ln>
                          <a:solidFill>
                            <a:srgbClr val="000000"/>
                          </a:solidFill>
                          <a:effectLst/>
                          <a:latin typeface="+mn-ea"/>
                          <a:ea typeface="+mn-ea"/>
                          <a:cs typeface="Arial" charset="0"/>
                        </a:rPr>
                        <a:t>신탁계약상의 </a:t>
                      </a:r>
                      <a:r>
                        <a:rPr kumimoji="1" lang="en-US" altLang="ko-KR" sz="1300" b="1" i="0" u="none" strike="noStrike" kern="1200" cap="none" normalizeH="0" baseline="0" dirty="0">
                          <a:ln>
                            <a:noFill/>
                          </a:ln>
                          <a:solidFill>
                            <a:srgbClr val="000000"/>
                          </a:solidFill>
                          <a:effectLst/>
                          <a:latin typeface="+mn-ea"/>
                          <a:ea typeface="+mn-ea"/>
                          <a:cs typeface="Arial" charset="0"/>
                        </a:rPr>
                        <a:t>1</a:t>
                      </a:r>
                      <a:r>
                        <a:rPr kumimoji="1" lang="ko-KR" altLang="en-US" sz="1300" b="1" i="0" u="none" strike="noStrike" kern="1200" cap="none" normalizeH="0" baseline="0" dirty="0">
                          <a:ln>
                            <a:noFill/>
                          </a:ln>
                          <a:solidFill>
                            <a:srgbClr val="000000"/>
                          </a:solidFill>
                          <a:effectLst/>
                          <a:latin typeface="+mn-ea"/>
                          <a:ea typeface="+mn-ea"/>
                          <a:cs typeface="Arial" charset="0"/>
                        </a:rPr>
                        <a:t>종 수익 지급 중지사유 발생 시</a:t>
                      </a:r>
                      <a:r>
                        <a:rPr kumimoji="1" lang="en-US" altLang="ko-KR" sz="1300" b="1" i="0" u="none" strike="noStrike" kern="1200" cap="none" normalizeH="0" baseline="0" dirty="0">
                          <a:ln>
                            <a:noFill/>
                          </a:ln>
                          <a:solidFill>
                            <a:srgbClr val="000000"/>
                          </a:solidFill>
                          <a:effectLst/>
                          <a:latin typeface="+mn-ea"/>
                          <a:ea typeface="+mn-ea"/>
                          <a:cs typeface="Arial" charset="0"/>
                        </a:rPr>
                        <a:t> 2</a:t>
                      </a:r>
                      <a:r>
                        <a:rPr kumimoji="1" lang="ko-KR" altLang="en-US" sz="1300" b="1" i="0" u="none" strike="noStrike" kern="1200" cap="none" normalizeH="0" baseline="0" dirty="0">
                          <a:ln>
                            <a:noFill/>
                          </a:ln>
                          <a:solidFill>
                            <a:srgbClr val="000000"/>
                          </a:solidFill>
                          <a:effectLst/>
                          <a:latin typeface="+mn-ea"/>
                          <a:ea typeface="+mn-ea"/>
                          <a:cs typeface="Arial" charset="0"/>
                        </a:rPr>
                        <a:t>종 수익 지급 </a:t>
                      </a:r>
                      <a:endParaRPr kumimoji="1" lang="en-US" altLang="ko-KR" sz="1300" b="1" i="0" u="none" strike="noStrike" kern="1200" cap="none" normalizeH="0" baseline="0" dirty="0">
                        <a:ln>
                          <a:noFill/>
                        </a:ln>
                        <a:solidFill>
                          <a:srgbClr val="000000"/>
                        </a:solidFill>
                        <a:effectLst/>
                        <a:latin typeface="+mn-ea"/>
                        <a:ea typeface="+mn-ea"/>
                        <a:cs typeface="Arial" charset="0"/>
                      </a:endParaRPr>
                    </a:p>
                    <a:p>
                      <a:pPr marL="0" marR="0" lvl="0" indent="0" algn="l" defTabSz="914400" rtl="0" eaLnBrk="0" fontAlgn="base" latinLnBrk="0" hangingPunct="0">
                        <a:lnSpc>
                          <a:spcPct val="150000"/>
                        </a:lnSpc>
                        <a:spcBef>
                          <a:spcPct val="0"/>
                        </a:spcBef>
                        <a:spcAft>
                          <a:spcPct val="0"/>
                        </a:spcAft>
                        <a:buClrTx/>
                        <a:buSzTx/>
                        <a:buFont typeface="Wingdings" pitchFamily="2" charset="2"/>
                        <a:buNone/>
                        <a:tabLst/>
                        <a:defRPr/>
                      </a:pPr>
                      <a:r>
                        <a:rPr kumimoji="1" lang="en-US" altLang="ko-KR" sz="1300" b="0" i="0" u="none" strike="noStrike" kern="1200" cap="none" spc="0" normalizeH="0" baseline="0" noProof="0" dirty="0">
                          <a:ln>
                            <a:noFill/>
                          </a:ln>
                          <a:solidFill>
                            <a:srgbClr val="000000"/>
                          </a:solidFill>
                          <a:effectLst/>
                          <a:uLnTx/>
                          <a:uFillTx/>
                          <a:latin typeface="+mn-ea"/>
                          <a:ea typeface="+mn-ea"/>
                          <a:cs typeface="Arial" charset="0"/>
                        </a:rPr>
                        <a:t>  - </a:t>
                      </a:r>
                      <a:r>
                        <a:rPr kumimoji="1" lang="ko-KR" altLang="en-US" sz="1300" b="0" i="0" u="none" strike="noStrike" kern="1200" cap="none" spc="0" normalizeH="0" baseline="0" noProof="0" dirty="0">
                          <a:ln>
                            <a:noFill/>
                          </a:ln>
                          <a:solidFill>
                            <a:srgbClr val="000000"/>
                          </a:solidFill>
                          <a:effectLst/>
                          <a:uLnTx/>
                          <a:uFillTx/>
                          <a:latin typeface="+mn-ea"/>
                          <a:ea typeface="+mn-ea"/>
                          <a:cs typeface="Arial" charset="0"/>
                        </a:rPr>
                        <a:t>직불</a:t>
                      </a:r>
                      <a:r>
                        <a:rPr kumimoji="1" lang="en-US" altLang="ko-KR" sz="1300" b="0" i="0" u="none" strike="noStrike" kern="1200" cap="none" spc="0" normalizeH="0" baseline="0" noProof="0" dirty="0">
                          <a:ln>
                            <a:noFill/>
                          </a:ln>
                          <a:solidFill>
                            <a:srgbClr val="000000"/>
                          </a:solidFill>
                          <a:effectLst/>
                          <a:uLnTx/>
                          <a:uFillTx/>
                          <a:latin typeface="+mn-ea"/>
                          <a:ea typeface="+mn-ea"/>
                          <a:cs typeface="Arial" charset="0"/>
                        </a:rPr>
                        <a:t>(</a:t>
                      </a:r>
                      <a:r>
                        <a:rPr kumimoji="1" lang="ko-KR" altLang="en-US" sz="1300" b="0" i="0" u="none" strike="noStrike" kern="1200" cap="none" spc="0" normalizeH="0" baseline="0" noProof="0" dirty="0">
                          <a:ln>
                            <a:noFill/>
                          </a:ln>
                          <a:solidFill>
                            <a:srgbClr val="000000"/>
                          </a:solidFill>
                          <a:effectLst/>
                          <a:uLnTx/>
                          <a:uFillTx/>
                          <a:latin typeface="+mn-ea"/>
                          <a:ea typeface="+mn-ea"/>
                          <a:cs typeface="Arial" charset="0"/>
                        </a:rPr>
                        <a:t>협의</a:t>
                      </a:r>
                      <a:r>
                        <a:rPr kumimoji="1" lang="en-US" altLang="ko-KR" sz="1300" b="0" i="0" u="none" strike="noStrike" kern="1200" cap="none" spc="0" normalizeH="0" baseline="0" noProof="0" dirty="0">
                          <a:ln>
                            <a:noFill/>
                          </a:ln>
                          <a:solidFill>
                            <a:srgbClr val="000000"/>
                          </a:solidFill>
                          <a:effectLst/>
                          <a:uLnTx/>
                          <a:uFillTx/>
                          <a:latin typeface="+mn-ea"/>
                          <a:ea typeface="+mn-ea"/>
                          <a:cs typeface="Arial" charset="0"/>
                        </a:rPr>
                        <a:t>)</a:t>
                      </a:r>
                      <a:r>
                        <a:rPr kumimoji="1" lang="ko-KR" altLang="en-US" sz="1300" b="0" i="0" u="none" strike="noStrike" kern="1200" cap="none" spc="0" normalizeH="0" baseline="0" noProof="0" dirty="0">
                          <a:ln>
                            <a:noFill/>
                          </a:ln>
                          <a:solidFill>
                            <a:srgbClr val="000000"/>
                          </a:solidFill>
                          <a:effectLst/>
                          <a:uLnTx/>
                          <a:uFillTx/>
                          <a:latin typeface="+mn-ea"/>
                          <a:ea typeface="+mn-ea"/>
                          <a:cs typeface="Arial" charset="0"/>
                        </a:rPr>
                        <a:t>을 위한 원사업자의 하도급대금 수익 직불 요청서 필요</a:t>
                      </a:r>
                      <a:endParaRPr kumimoji="1" lang="en-US" altLang="ko-KR" sz="1300" b="0" i="0" u="none" strike="noStrike" kern="1200" cap="none" spc="0" normalizeH="0" baseline="0" noProof="0" dirty="0">
                        <a:ln>
                          <a:noFill/>
                        </a:ln>
                        <a:solidFill>
                          <a:srgbClr val="000000"/>
                        </a:solidFill>
                        <a:effectLst/>
                        <a:uLnTx/>
                        <a:uFillTx/>
                        <a:latin typeface="+mn-ea"/>
                        <a:ea typeface="+mn-ea"/>
                        <a:cs typeface="Arial" charset="0"/>
                      </a:endParaRPr>
                    </a:p>
                    <a:p>
                      <a:pPr marL="0" marR="0" lvl="0" indent="0" algn="l" defTabSz="914400" rtl="0" eaLnBrk="0" fontAlgn="base" latinLnBrk="0" hangingPunct="0">
                        <a:lnSpc>
                          <a:spcPct val="150000"/>
                        </a:lnSpc>
                        <a:spcBef>
                          <a:spcPct val="0"/>
                        </a:spcBef>
                        <a:spcAft>
                          <a:spcPct val="0"/>
                        </a:spcAft>
                        <a:buClrTx/>
                        <a:buSzTx/>
                        <a:buFont typeface="Wingdings" pitchFamily="2" charset="2"/>
                        <a:buNone/>
                        <a:tabLst/>
                        <a:defRPr/>
                      </a:pPr>
                      <a:r>
                        <a:rPr kumimoji="1" lang="en-US" altLang="ko-KR" sz="1100" b="0" i="0" u="none" strike="noStrike" kern="1200" cap="none" spc="0" normalizeH="0" baseline="0" noProof="0" dirty="0">
                          <a:ln>
                            <a:noFill/>
                          </a:ln>
                          <a:solidFill>
                            <a:srgbClr val="000000"/>
                          </a:solidFill>
                          <a:effectLst/>
                          <a:uLnTx/>
                          <a:uFillTx/>
                          <a:latin typeface="+mn-ea"/>
                          <a:ea typeface="+mn-ea"/>
                          <a:cs typeface="Arial" charset="0"/>
                        </a:rPr>
                        <a:t>     * </a:t>
                      </a:r>
                      <a:r>
                        <a:rPr kumimoji="1" lang="ko-KR" altLang="en-US" sz="1100" b="0" i="0" u="none" strike="noStrike" kern="1200" cap="none" spc="0" normalizeH="0" baseline="0" noProof="0" dirty="0" err="1">
                          <a:ln>
                            <a:noFill/>
                          </a:ln>
                          <a:solidFill>
                            <a:srgbClr val="000000"/>
                          </a:solidFill>
                          <a:effectLst/>
                          <a:uLnTx/>
                          <a:uFillTx/>
                          <a:latin typeface="+mn-ea"/>
                          <a:ea typeface="+mn-ea"/>
                          <a:cs typeface="Arial" charset="0"/>
                        </a:rPr>
                        <a:t>직불대상</a:t>
                      </a:r>
                      <a:r>
                        <a:rPr kumimoji="1" lang="ko-KR" altLang="en-US" sz="1100" b="0" i="0" u="none" strike="noStrike" kern="1200" cap="none" spc="0" normalizeH="0" baseline="0" noProof="0" dirty="0">
                          <a:ln>
                            <a:noFill/>
                          </a:ln>
                          <a:solidFill>
                            <a:srgbClr val="000000"/>
                          </a:solidFill>
                          <a:effectLst/>
                          <a:uLnTx/>
                          <a:uFillTx/>
                          <a:latin typeface="+mn-ea"/>
                          <a:ea typeface="+mn-ea"/>
                          <a:cs typeface="Arial" charset="0"/>
                        </a:rPr>
                        <a:t> 업체 </a:t>
                      </a:r>
                      <a:r>
                        <a:rPr kumimoji="1" lang="en-US" altLang="ko-KR" sz="1100" b="0" i="0" u="none" strike="noStrike" kern="1200" cap="none" spc="0" normalizeH="0" baseline="0" noProof="0" dirty="0">
                          <a:ln>
                            <a:noFill/>
                          </a:ln>
                          <a:solidFill>
                            <a:srgbClr val="000000"/>
                          </a:solidFill>
                          <a:effectLst/>
                          <a:uLnTx/>
                          <a:uFillTx/>
                          <a:latin typeface="+mn-ea"/>
                          <a:ea typeface="+mn-ea"/>
                          <a:cs typeface="Arial" charset="0"/>
                        </a:rPr>
                        <a:t>List, </a:t>
                      </a:r>
                      <a:r>
                        <a:rPr kumimoji="1" lang="ko-KR" altLang="en-US" sz="1100" b="0" i="0" u="none" strike="noStrike" kern="1200" cap="none" spc="0" normalizeH="0" baseline="0" noProof="0" dirty="0">
                          <a:ln>
                            <a:noFill/>
                          </a:ln>
                          <a:solidFill>
                            <a:srgbClr val="000000"/>
                          </a:solidFill>
                          <a:effectLst/>
                          <a:uLnTx/>
                          <a:uFillTx/>
                          <a:latin typeface="+mn-ea"/>
                          <a:ea typeface="+mn-ea"/>
                          <a:cs typeface="Arial" charset="0"/>
                        </a:rPr>
                        <a:t>계좌정보</a:t>
                      </a:r>
                      <a:r>
                        <a:rPr kumimoji="1" lang="en-US" altLang="ko-KR" sz="1100" b="0" i="0" u="none" strike="noStrike" kern="1200" cap="none" spc="0" normalizeH="0" baseline="0" noProof="0" dirty="0">
                          <a:ln>
                            <a:noFill/>
                          </a:ln>
                          <a:solidFill>
                            <a:srgbClr val="000000"/>
                          </a:solidFill>
                          <a:effectLst/>
                          <a:uLnTx/>
                          <a:uFillTx/>
                          <a:latin typeface="+mn-ea"/>
                          <a:ea typeface="+mn-ea"/>
                          <a:cs typeface="Arial" charset="0"/>
                        </a:rPr>
                        <a:t>, </a:t>
                      </a:r>
                      <a:r>
                        <a:rPr kumimoji="1" lang="ko-KR" altLang="en-US" sz="1100" b="0" i="0" u="none" strike="noStrike" kern="1200" cap="none" spc="0" normalizeH="0" baseline="0" noProof="0" dirty="0">
                          <a:ln>
                            <a:noFill/>
                          </a:ln>
                          <a:solidFill>
                            <a:srgbClr val="000000"/>
                          </a:solidFill>
                          <a:effectLst/>
                          <a:uLnTx/>
                          <a:uFillTx/>
                          <a:latin typeface="+mn-ea"/>
                          <a:ea typeface="+mn-ea"/>
                          <a:cs typeface="Arial" charset="0"/>
                        </a:rPr>
                        <a:t>요청일 등 기입 </a:t>
                      </a:r>
                      <a:endParaRPr kumimoji="1" lang="en-US" altLang="ko-KR" sz="1100" b="0" i="0" u="none" strike="noStrike" kern="1200" cap="none" normalizeH="0" baseline="0" dirty="0">
                        <a:ln>
                          <a:noFill/>
                        </a:ln>
                        <a:solidFill>
                          <a:srgbClr val="000000"/>
                        </a:solidFill>
                        <a:effectLst/>
                        <a:latin typeface="+mn-ea"/>
                        <a:ea typeface="+mn-ea"/>
                        <a:cs typeface="Arial" charset="0"/>
                      </a:endParaRPr>
                    </a:p>
                    <a:p>
                      <a:pPr marL="0" marR="0" lvl="0" indent="0" algn="l" defTabSz="914400" rtl="0" eaLnBrk="0" fontAlgn="base" latinLnBrk="0" hangingPunct="0">
                        <a:lnSpc>
                          <a:spcPct val="150000"/>
                        </a:lnSpc>
                        <a:spcBef>
                          <a:spcPct val="0"/>
                        </a:spcBef>
                        <a:spcAft>
                          <a:spcPct val="0"/>
                        </a:spcAft>
                        <a:buClrTx/>
                        <a:buSzTx/>
                        <a:buFont typeface="Wingdings" pitchFamily="2" charset="2"/>
                        <a:buNone/>
                        <a:tabLst/>
                        <a:defRPr/>
                      </a:pPr>
                      <a:r>
                        <a:rPr kumimoji="1" lang="en-US" altLang="ko-KR" sz="1300" b="0" i="0" u="none" strike="noStrike" kern="1200" cap="none" normalizeH="0" baseline="0" dirty="0">
                          <a:ln>
                            <a:noFill/>
                          </a:ln>
                          <a:solidFill>
                            <a:srgbClr val="000000"/>
                          </a:solidFill>
                          <a:effectLst/>
                          <a:latin typeface="+mn-ea"/>
                          <a:ea typeface="+mn-ea"/>
                          <a:cs typeface="Arial" charset="0"/>
                        </a:rPr>
                        <a:t>  - 2</a:t>
                      </a:r>
                      <a:r>
                        <a:rPr kumimoji="1" lang="ko-KR" altLang="en-US" sz="1300" b="0" i="0" u="none" strike="noStrike" kern="1200" cap="none" normalizeH="0" baseline="0" dirty="0">
                          <a:ln>
                            <a:noFill/>
                          </a:ln>
                          <a:solidFill>
                            <a:srgbClr val="000000"/>
                          </a:solidFill>
                          <a:effectLst/>
                          <a:latin typeface="+mn-ea"/>
                          <a:ea typeface="+mn-ea"/>
                          <a:cs typeface="Arial" charset="0"/>
                        </a:rPr>
                        <a:t>종 수익은 신탁재산 입금 후 </a:t>
                      </a:r>
                      <a:r>
                        <a:rPr kumimoji="1" lang="en-US" altLang="ko-KR" sz="1300" b="0" i="0" u="none" strike="noStrike" kern="1200" cap="none" normalizeH="0" baseline="0" dirty="0">
                          <a:ln>
                            <a:noFill/>
                          </a:ln>
                          <a:solidFill>
                            <a:srgbClr val="000000"/>
                          </a:solidFill>
                          <a:effectLst/>
                          <a:latin typeface="+mn-ea"/>
                          <a:ea typeface="+mn-ea"/>
                          <a:cs typeface="Arial" charset="0"/>
                        </a:rPr>
                        <a:t>2</a:t>
                      </a:r>
                      <a:r>
                        <a:rPr kumimoji="1" lang="ko-KR" altLang="en-US" sz="1300" b="0" i="0" u="none" strike="noStrike" kern="1200" cap="none" normalizeH="0" baseline="0" dirty="0">
                          <a:ln>
                            <a:noFill/>
                          </a:ln>
                          <a:solidFill>
                            <a:srgbClr val="000000"/>
                          </a:solidFill>
                          <a:effectLst/>
                          <a:latin typeface="+mn-ea"/>
                          <a:ea typeface="+mn-ea"/>
                          <a:cs typeface="Arial" charset="0"/>
                        </a:rPr>
                        <a:t>영업일 내 지급</a:t>
                      </a:r>
                      <a:endParaRPr kumimoji="1" lang="en-US" altLang="ko-KR" sz="1300" b="0" i="0" u="none" strike="noStrike" kern="1200" cap="none" normalizeH="0" baseline="0" dirty="0">
                        <a:ln>
                          <a:noFill/>
                        </a:ln>
                        <a:solidFill>
                          <a:srgbClr val="000000"/>
                        </a:solidFill>
                        <a:effectLst/>
                        <a:latin typeface="+mn-ea"/>
                        <a:ea typeface="+mn-ea"/>
                        <a:cs typeface="Arial" charset="0"/>
                      </a:endParaRPr>
                    </a:p>
                  </a:txBody>
                  <a:tcPr marL="54003" marR="54003" marT="36002" marB="360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7" name="오각형 33">
            <a:extLst>
              <a:ext uri="{FF2B5EF4-FFF2-40B4-BE49-F238E27FC236}">
                <a16:creationId xmlns:a16="http://schemas.microsoft.com/office/drawing/2014/main" id="{740CF897-2502-48B6-BE4B-3F32A0858167}"/>
              </a:ext>
            </a:extLst>
          </p:cNvPr>
          <p:cNvSpPr/>
          <p:nvPr/>
        </p:nvSpPr>
        <p:spPr>
          <a:xfrm>
            <a:off x="6588224" y="86841"/>
            <a:ext cx="740133" cy="296338"/>
          </a:xfrm>
          <a:prstGeom prst="homePlate">
            <a:avLst>
              <a:gd name="adj" fmla="val 27608"/>
            </a:avLst>
          </a:prstGeom>
          <a:noFill/>
          <a:ln w="9525"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Define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Measure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8" name="갈매기형 수장 39">
            <a:extLst>
              <a:ext uri="{FF2B5EF4-FFF2-40B4-BE49-F238E27FC236}">
                <a16:creationId xmlns:a16="http://schemas.microsoft.com/office/drawing/2014/main" id="{CD7C0429-5B04-4666-B4CE-12BC39B32C13}"/>
              </a:ext>
            </a:extLst>
          </p:cNvPr>
          <p:cNvSpPr/>
          <p:nvPr/>
        </p:nvSpPr>
        <p:spPr>
          <a:xfrm>
            <a:off x="7308305" y="86841"/>
            <a:ext cx="752203" cy="296338"/>
          </a:xfrm>
          <a:prstGeom prst="chevron">
            <a:avLst>
              <a:gd name="adj" fmla="val 27608"/>
            </a:avLst>
          </a:prstGeom>
          <a:noFill/>
          <a:ln w="9525" cap="flat" cmpd="sng" algn="ctr">
            <a:solidFill>
              <a:schemeClr val="bg1"/>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Analyze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9" name="갈매기형 수장 43">
            <a:extLst>
              <a:ext uri="{FF2B5EF4-FFF2-40B4-BE49-F238E27FC236}">
                <a16:creationId xmlns:a16="http://schemas.microsoft.com/office/drawing/2014/main" id="{F2B618A4-DD50-4252-A720-1A44B7A1909A}"/>
              </a:ext>
            </a:extLst>
          </p:cNvPr>
          <p:cNvSpPr/>
          <p:nvPr/>
        </p:nvSpPr>
        <p:spPr>
          <a:xfrm>
            <a:off x="8047434" y="86841"/>
            <a:ext cx="752203" cy="296338"/>
          </a:xfrm>
          <a:prstGeom prst="chevron">
            <a:avLst>
              <a:gd name="adj" fmla="val 27608"/>
            </a:avLst>
          </a:prstGeom>
          <a:noFill/>
          <a:ln w="19050" cap="flat" cmpd="sng" algn="ctr">
            <a:solidFill>
              <a:schemeClr val="accent6"/>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rPr>
              <a:t>Improve</a:t>
            </a:r>
            <a:endParaRPr kumimoji="0" lang="ko-KR" altLang="en-US"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endParaRPr>
          </a:p>
        </p:txBody>
      </p:sp>
    </p:spTree>
    <p:extLst>
      <p:ext uri="{BB962C8B-B14F-4D97-AF65-F5344CB8AC3E}">
        <p14:creationId xmlns:p14="http://schemas.microsoft.com/office/powerpoint/2010/main" val="5082581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CC154781-B4DE-4FF6-82DD-FD42F357EFDD}"/>
              </a:ext>
            </a:extLst>
          </p:cNvPr>
          <p:cNvSpPr>
            <a:spLocks noChangeArrowheads="1"/>
          </p:cNvSpPr>
          <p:nvPr/>
        </p:nvSpPr>
        <p:spPr bwMode="auto">
          <a:xfrm>
            <a:off x="1" y="2654131"/>
            <a:ext cx="9144000" cy="1549738"/>
          </a:xfrm>
          <a:prstGeom prst="rect">
            <a:avLst/>
          </a:prstGeom>
          <a:solidFill>
            <a:srgbClr val="4C1B12"/>
          </a:solidFill>
          <a:ln>
            <a:noFill/>
          </a:ln>
          <a:effectLst/>
        </p:spPr>
        <p:txBody>
          <a:bodyPr wrap="none" anchor="ctr"/>
          <a:lstStyle>
            <a:lvl1pPr eaLnBrk="0" hangingPunct="0">
              <a:defRPr kumimoji="1">
                <a:solidFill>
                  <a:schemeClr val="tx1"/>
                </a:solidFill>
                <a:latin typeface="Calibri" pitchFamily="34" charset="0"/>
                <a:ea typeface="굴림" pitchFamily="50" charset="-127"/>
              </a:defRPr>
            </a:lvl1pPr>
            <a:lvl2pPr marL="742950" indent="-285750" eaLnBrk="0" hangingPunct="0">
              <a:defRPr kumimoji="1">
                <a:solidFill>
                  <a:schemeClr val="tx1"/>
                </a:solidFill>
                <a:latin typeface="Calibri" pitchFamily="34" charset="0"/>
                <a:ea typeface="굴림" pitchFamily="50" charset="-127"/>
              </a:defRPr>
            </a:lvl2pPr>
            <a:lvl3pPr marL="1143000" indent="-228600" eaLnBrk="0" hangingPunct="0">
              <a:defRPr kumimoji="1">
                <a:solidFill>
                  <a:schemeClr val="tx1"/>
                </a:solidFill>
                <a:latin typeface="Calibri" pitchFamily="34" charset="0"/>
                <a:ea typeface="굴림" pitchFamily="50" charset="-127"/>
              </a:defRPr>
            </a:lvl3pPr>
            <a:lvl4pPr marL="1600200" indent="-228600" eaLnBrk="0" hangingPunct="0">
              <a:defRPr kumimoji="1">
                <a:solidFill>
                  <a:schemeClr val="tx1"/>
                </a:solidFill>
                <a:latin typeface="Calibri" pitchFamily="34" charset="0"/>
                <a:ea typeface="굴림" pitchFamily="50" charset="-127"/>
              </a:defRPr>
            </a:lvl4pPr>
            <a:lvl5pPr marL="2057400" indent="-228600" eaLnBrk="0" hangingPunct="0">
              <a:defRPr kumimoji="1">
                <a:solidFill>
                  <a:schemeClr val="tx1"/>
                </a:solidFill>
                <a:latin typeface="Calibri" pitchFamily="34" charset="0"/>
                <a:ea typeface="굴림" pitchFamily="50" charset="-127"/>
              </a:defRPr>
            </a:lvl5pPr>
            <a:lvl6pPr marL="2514600" indent="-228600" eaLnBrk="0" fontAlgn="base" hangingPunct="0">
              <a:spcBef>
                <a:spcPct val="0"/>
              </a:spcBef>
              <a:spcAft>
                <a:spcPct val="0"/>
              </a:spcAft>
              <a:defRPr kumimoji="1">
                <a:solidFill>
                  <a:schemeClr val="tx1"/>
                </a:solidFill>
                <a:latin typeface="Calibri" pitchFamily="34" charset="0"/>
                <a:ea typeface="굴림" pitchFamily="50" charset="-127"/>
              </a:defRPr>
            </a:lvl6pPr>
            <a:lvl7pPr marL="2971800" indent="-228600" eaLnBrk="0" fontAlgn="base" hangingPunct="0">
              <a:spcBef>
                <a:spcPct val="0"/>
              </a:spcBef>
              <a:spcAft>
                <a:spcPct val="0"/>
              </a:spcAft>
              <a:defRPr kumimoji="1">
                <a:solidFill>
                  <a:schemeClr val="tx1"/>
                </a:solidFill>
                <a:latin typeface="Calibri" pitchFamily="34" charset="0"/>
                <a:ea typeface="굴림" pitchFamily="50" charset="-127"/>
              </a:defRPr>
            </a:lvl7pPr>
            <a:lvl8pPr marL="3429000" indent="-228600" eaLnBrk="0" fontAlgn="base" hangingPunct="0">
              <a:spcBef>
                <a:spcPct val="0"/>
              </a:spcBef>
              <a:spcAft>
                <a:spcPct val="0"/>
              </a:spcAft>
              <a:defRPr kumimoji="1">
                <a:solidFill>
                  <a:schemeClr val="tx1"/>
                </a:solidFill>
                <a:latin typeface="Calibri" pitchFamily="34" charset="0"/>
                <a:ea typeface="굴림" pitchFamily="50" charset="-127"/>
              </a:defRPr>
            </a:lvl8pPr>
            <a:lvl9pPr marL="3886200" indent="-228600" eaLnBrk="0" fontAlgn="base" hangingPunct="0">
              <a:spcBef>
                <a:spcPct val="0"/>
              </a:spcBef>
              <a:spcAft>
                <a:spcPct val="0"/>
              </a:spcAft>
              <a:defRPr kumimoji="1">
                <a:solidFill>
                  <a:schemeClr val="tx1"/>
                </a:solidFill>
                <a:latin typeface="Calibri" pitchFamily="34" charset="0"/>
                <a:ea typeface="굴림" pitchFamily="50" charset="-127"/>
              </a:defRPr>
            </a:lvl9pP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ko-KR" altLang="en-US" sz="1600" b="0" i="0" u="none" strike="noStrike" kern="1200" cap="none" spc="0" normalizeH="0" baseline="0" noProof="0">
              <a:ln>
                <a:noFill/>
              </a:ln>
              <a:solidFill>
                <a:srgbClr val="000000"/>
              </a:solidFill>
              <a:effectLst/>
              <a:uLnTx/>
              <a:uFillTx/>
              <a:latin typeface="맑은 고딕" pitchFamily="50" charset="-127"/>
              <a:ea typeface="맑은 고딕" pitchFamily="50" charset="-127"/>
              <a:cs typeface="+mn-cs"/>
            </a:endParaRPr>
          </a:p>
        </p:txBody>
      </p:sp>
      <p:sp>
        <p:nvSpPr>
          <p:cNvPr id="4" name="제목 2">
            <a:extLst>
              <a:ext uri="{FF2B5EF4-FFF2-40B4-BE49-F238E27FC236}">
                <a16:creationId xmlns:a16="http://schemas.microsoft.com/office/drawing/2014/main" id="{977BC27A-4DF8-4F80-94DF-F638619A873C}"/>
              </a:ext>
            </a:extLst>
          </p:cNvPr>
          <p:cNvSpPr txBox="1">
            <a:spLocks/>
          </p:cNvSpPr>
          <p:nvPr/>
        </p:nvSpPr>
        <p:spPr bwMode="auto">
          <a:xfrm>
            <a:off x="495300" y="2180432"/>
            <a:ext cx="8229600" cy="249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latinLnBrk="0" hangingPunct="0">
              <a:spcBef>
                <a:spcPct val="0"/>
              </a:spcBef>
              <a:spcAft>
                <a:spcPct val="0"/>
              </a:spcAft>
              <a:defRPr sz="3600" b="1" kern="1200">
                <a:solidFill>
                  <a:srgbClr val="4C1B12"/>
                </a:solidFill>
                <a:latin typeface="+mn-lt"/>
                <a:ea typeface="+mn-ea"/>
                <a:cs typeface="+mj-cs"/>
              </a:defRPr>
            </a:lvl1pPr>
            <a:lvl2pPr algn="l" rtl="0" eaLnBrk="0" fontAlgn="base" hangingPunct="0">
              <a:spcBef>
                <a:spcPct val="0"/>
              </a:spcBef>
              <a:spcAft>
                <a:spcPct val="0"/>
              </a:spcAft>
              <a:defRPr sz="2800" b="1">
                <a:solidFill>
                  <a:schemeClr val="bg1"/>
                </a:solidFill>
                <a:latin typeface="Calibri" pitchFamily="34" charset="0"/>
                <a:ea typeface="맑은 고딕" pitchFamily="50" charset="-127"/>
              </a:defRPr>
            </a:lvl2pPr>
            <a:lvl3pPr algn="l" rtl="0" eaLnBrk="0" fontAlgn="base" hangingPunct="0">
              <a:spcBef>
                <a:spcPct val="0"/>
              </a:spcBef>
              <a:spcAft>
                <a:spcPct val="0"/>
              </a:spcAft>
              <a:defRPr sz="2800" b="1">
                <a:solidFill>
                  <a:schemeClr val="bg1"/>
                </a:solidFill>
                <a:latin typeface="Calibri" pitchFamily="34" charset="0"/>
                <a:ea typeface="맑은 고딕" pitchFamily="50" charset="-127"/>
              </a:defRPr>
            </a:lvl3pPr>
            <a:lvl4pPr algn="l" rtl="0" eaLnBrk="0" fontAlgn="base" hangingPunct="0">
              <a:spcBef>
                <a:spcPct val="0"/>
              </a:spcBef>
              <a:spcAft>
                <a:spcPct val="0"/>
              </a:spcAft>
              <a:defRPr sz="2800" b="1">
                <a:solidFill>
                  <a:schemeClr val="bg1"/>
                </a:solidFill>
                <a:latin typeface="Calibri" pitchFamily="34" charset="0"/>
                <a:ea typeface="맑은 고딕" pitchFamily="50" charset="-127"/>
              </a:defRPr>
            </a:lvl4pPr>
            <a:lvl5pPr algn="l" rtl="0" eaLnBrk="0" fontAlgn="base" hangingPunct="0">
              <a:spcBef>
                <a:spcPct val="0"/>
              </a:spcBef>
              <a:spcAft>
                <a:spcPct val="0"/>
              </a:spcAft>
              <a:defRPr sz="2800" b="1">
                <a:solidFill>
                  <a:schemeClr val="bg1"/>
                </a:solidFill>
                <a:latin typeface="Calibri" pitchFamily="34" charset="0"/>
                <a:ea typeface="맑은 고딕" pitchFamily="50" charset="-127"/>
              </a:defRPr>
            </a:lvl5pPr>
            <a:lvl6pPr marL="457200" algn="l" rtl="0" fontAlgn="base" latinLnBrk="1">
              <a:spcBef>
                <a:spcPct val="0"/>
              </a:spcBef>
              <a:spcAft>
                <a:spcPct val="0"/>
              </a:spcAft>
              <a:defRPr sz="2800" b="1">
                <a:solidFill>
                  <a:schemeClr val="bg1"/>
                </a:solidFill>
                <a:latin typeface="Calibri" pitchFamily="34" charset="0"/>
                <a:ea typeface="맑은 고딕" pitchFamily="50" charset="-127"/>
              </a:defRPr>
            </a:lvl6pPr>
            <a:lvl7pPr marL="914400" algn="l" rtl="0" fontAlgn="base" latinLnBrk="1">
              <a:spcBef>
                <a:spcPct val="0"/>
              </a:spcBef>
              <a:spcAft>
                <a:spcPct val="0"/>
              </a:spcAft>
              <a:defRPr sz="2800" b="1">
                <a:solidFill>
                  <a:schemeClr val="bg1"/>
                </a:solidFill>
                <a:latin typeface="Calibri" pitchFamily="34" charset="0"/>
                <a:ea typeface="맑은 고딕" pitchFamily="50" charset="-127"/>
              </a:defRPr>
            </a:lvl7pPr>
            <a:lvl8pPr marL="1371600" algn="l" rtl="0" fontAlgn="base" latinLnBrk="1">
              <a:spcBef>
                <a:spcPct val="0"/>
              </a:spcBef>
              <a:spcAft>
                <a:spcPct val="0"/>
              </a:spcAft>
              <a:defRPr sz="2800" b="1">
                <a:solidFill>
                  <a:schemeClr val="bg1"/>
                </a:solidFill>
                <a:latin typeface="Calibri" pitchFamily="34" charset="0"/>
                <a:ea typeface="맑은 고딕" pitchFamily="50" charset="-127"/>
              </a:defRPr>
            </a:lvl8pPr>
            <a:lvl9pPr marL="1828800" algn="l" rtl="0" fontAlgn="base" latinLnBrk="1">
              <a:spcBef>
                <a:spcPct val="0"/>
              </a:spcBef>
              <a:spcAft>
                <a:spcPct val="0"/>
              </a:spcAft>
              <a:defRPr sz="2800" b="1">
                <a:solidFill>
                  <a:schemeClr val="bg1"/>
                </a:solidFill>
                <a:latin typeface="Calibri" pitchFamily="34" charset="0"/>
                <a:ea typeface="맑은 고딕" pitchFamily="50" charset="-127"/>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ko-KR" altLang="en-US" sz="3600" b="1" i="0" u="none" strike="noStrike" kern="1200" cap="none" spc="0" normalizeH="0" baseline="0" noProof="0" dirty="0">
                <a:ln>
                  <a:noFill/>
                </a:ln>
                <a:solidFill>
                  <a:srgbClr val="FFFFFF"/>
                </a:solidFill>
                <a:effectLst/>
                <a:uLnTx/>
                <a:uFillTx/>
                <a:latin typeface="Calibri"/>
                <a:ea typeface="맑은 고딕" panose="020B0503020000020004" pitchFamily="50" charset="-127"/>
                <a:cs typeface="+mj-cs"/>
              </a:rPr>
              <a:t>상생채권신탁을 통한 정산 감정  </a:t>
            </a:r>
          </a:p>
        </p:txBody>
      </p:sp>
    </p:spTree>
    <p:extLst>
      <p:ext uri="{BB962C8B-B14F-4D97-AF65-F5344CB8AC3E}">
        <p14:creationId xmlns:p14="http://schemas.microsoft.com/office/powerpoint/2010/main" val="16800753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개체 15" hidden="1"/>
          <p:cNvGraphicFramePr>
            <a:graphicFrameLocks noChangeAspect="1"/>
          </p:cNvGraphicFramePr>
          <p:nvPr>
            <p:custDataLst>
              <p:tags r:id="rId2"/>
            </p:custDataLst>
          </p:nvPr>
        </p:nvGraphicFramePr>
        <p:xfrm>
          <a:off x="1466" y="265235"/>
          <a:ext cx="1466" cy="1466"/>
        </p:xfrm>
        <a:graphic>
          <a:graphicData uri="http://schemas.openxmlformats.org/presentationml/2006/ole">
            <mc:AlternateContent xmlns:mc="http://schemas.openxmlformats.org/markup-compatibility/2006">
              <mc:Choice xmlns:v="urn:schemas-microsoft-com:vml" Requires="v">
                <p:oleObj spid="_x0000_s6393" name="think-cell Slide" r:id="rId4" imgW="383" imgH="384" progId="TCLayout.ActiveDocument.1">
                  <p:embed/>
                </p:oleObj>
              </mc:Choice>
              <mc:Fallback>
                <p:oleObj name="think-cell Slide" r:id="rId4" imgW="383" imgH="384" progId="TCLayout.ActiveDocument.1">
                  <p:embed/>
                  <p:pic>
                    <p:nvPicPr>
                      <p:cNvPr id="16" name="개체 15" hidden="1"/>
                      <p:cNvPicPr/>
                      <p:nvPr/>
                    </p:nvPicPr>
                    <p:blipFill>
                      <a:blip r:embed="rId5"/>
                      <a:stretch>
                        <a:fillRect/>
                      </a:stretch>
                    </p:blipFill>
                    <p:spPr>
                      <a:xfrm>
                        <a:off x="1466" y="265235"/>
                        <a:ext cx="1466" cy="1466"/>
                      </a:xfrm>
                      <a:prstGeom prst="rect">
                        <a:avLst/>
                      </a:prstGeom>
                    </p:spPr>
                  </p:pic>
                </p:oleObj>
              </mc:Fallback>
            </mc:AlternateContent>
          </a:graphicData>
        </a:graphic>
      </p:graphicFrame>
      <p:sp>
        <p:nvSpPr>
          <p:cNvPr id="18" name="텍스트 개체 틀 17"/>
          <p:cNvSpPr>
            <a:spLocks noGrp="1"/>
          </p:cNvSpPr>
          <p:nvPr>
            <p:ph type="body" sz="quarter" idx="12"/>
          </p:nvPr>
        </p:nvSpPr>
        <p:spPr>
          <a:xfrm>
            <a:off x="252000" y="730129"/>
            <a:ext cx="8640000" cy="300009"/>
          </a:xfrm>
        </p:spPr>
        <p:txBody>
          <a:bodyPr/>
          <a:lstStyle/>
          <a:p>
            <a:r>
              <a:rPr lang="ko-KR" altLang="en-US" dirty="0">
                <a:solidFill>
                  <a:srgbClr val="000000"/>
                </a:solidFill>
              </a:rPr>
              <a:t>▨ 수급사업자와</a:t>
            </a:r>
            <a:r>
              <a:rPr lang="ko-KR" altLang="en-US" dirty="0"/>
              <a:t>의 정산 이견으로 인한 하도급법 위반</a:t>
            </a:r>
            <a:r>
              <a:rPr lang="en-US" altLang="ko-KR" dirty="0"/>
              <a:t>, </a:t>
            </a:r>
            <a:r>
              <a:rPr lang="ko-KR" altLang="en-US" dirty="0"/>
              <a:t>체불</a:t>
            </a:r>
            <a:r>
              <a:rPr lang="en-US" altLang="ko-KR" dirty="0"/>
              <a:t> </a:t>
            </a:r>
            <a:r>
              <a:rPr lang="ko-KR" altLang="en-US" dirty="0"/>
              <a:t>등 해결 위해 상생채권신탁 제도 활용 </a:t>
            </a:r>
          </a:p>
        </p:txBody>
      </p:sp>
      <p:grpSp>
        <p:nvGrpSpPr>
          <p:cNvPr id="101" name="그룹 100"/>
          <p:cNvGrpSpPr/>
          <p:nvPr/>
        </p:nvGrpSpPr>
        <p:grpSpPr>
          <a:xfrm>
            <a:off x="5143202" y="1668231"/>
            <a:ext cx="3695328" cy="1850001"/>
            <a:chOff x="5621969" y="1342172"/>
            <a:chExt cx="4003272" cy="2410975"/>
          </a:xfrm>
        </p:grpSpPr>
        <p:grpSp>
          <p:nvGrpSpPr>
            <p:cNvPr id="102" name="그룹 101"/>
            <p:cNvGrpSpPr/>
            <p:nvPr/>
          </p:nvGrpSpPr>
          <p:grpSpPr>
            <a:xfrm>
              <a:off x="5621969" y="1342172"/>
              <a:ext cx="4003272" cy="2410975"/>
              <a:chOff x="5571802" y="1844788"/>
              <a:chExt cx="6004443" cy="2469510"/>
            </a:xfrm>
          </p:grpSpPr>
          <p:sp>
            <p:nvSpPr>
              <p:cNvPr id="117" name="모서리가 둥근 직사각형 116"/>
              <p:cNvSpPr/>
              <p:nvPr/>
            </p:nvSpPr>
            <p:spPr>
              <a:xfrm>
                <a:off x="7949153" y="3373646"/>
                <a:ext cx="1285875" cy="866781"/>
              </a:xfrm>
              <a:prstGeom prst="roundRect">
                <a:avLst/>
              </a:prstGeom>
              <a:solidFill>
                <a:srgbClr val="000099"/>
              </a:solidFill>
              <a:ln w="57150" cap="flat" cmpd="sng" algn="ctr">
                <a:solidFill>
                  <a:srgbClr val="1F497D">
                    <a:lumMod val="20000"/>
                    <a:lumOff val="80000"/>
                  </a:srgbClr>
                </a:solidFill>
                <a:prstDash val="solid"/>
              </a:ln>
              <a:effectLst/>
            </p:spPr>
            <p:txBody>
              <a:bodyPr lIns="0" tIns="0" rIns="0" bIns="0" rtlCol="0" anchor="ctr" anchorCtr="0"/>
              <a:lstStyle/>
              <a:p>
                <a:pPr marL="168524" marR="0" lvl="0" indent="-168524" algn="ctr" defTabSz="844083" rtl="0" eaLnBrk="1" fontAlgn="auto" latinLnBrk="0" hangingPunct="1">
                  <a:lnSpc>
                    <a:spcPct val="120000"/>
                  </a:lnSpc>
                  <a:spcBef>
                    <a:spcPts val="0"/>
                  </a:spcBef>
                  <a:spcAft>
                    <a:spcPts val="0"/>
                  </a:spcAft>
                  <a:buClr>
                    <a:srgbClr val="0033CC"/>
                  </a:buClr>
                  <a:buSzTx/>
                  <a:buFontTx/>
                  <a:buNone/>
                  <a:tabLst/>
                  <a:defRPr/>
                </a:pPr>
                <a:r>
                  <a:rPr kumimoji="0" lang="ko-KR" altLang="en-US" sz="1108" b="1" i="0" u="none" strike="noStrike" kern="0" cap="none" spc="0" normalizeH="0" baseline="0" noProof="0" dirty="0" err="1">
                    <a:ln>
                      <a:noFill/>
                    </a:ln>
                    <a:solidFill>
                      <a:srgbClr val="FFFFFF"/>
                    </a:solidFill>
                    <a:effectLst/>
                    <a:uLnTx/>
                    <a:uFillTx/>
                    <a:latin typeface="맑은 고딕" panose="020B0503020000020004" pitchFamily="50" charset="-127"/>
                    <a:ea typeface="맑은 고딕"/>
                    <a:cs typeface="+mn-cs"/>
                    <a:sym typeface="Wingdings 2" pitchFamily="18" charset="2"/>
                  </a:rPr>
                  <a:t>신탁사</a:t>
                </a:r>
                <a:endParaRPr kumimoji="0" lang="en-US" altLang="ko-KR" sz="1108" b="1" i="0" u="none" strike="noStrike" kern="0" cap="none" spc="0" normalizeH="0" baseline="0" noProof="0" dirty="0">
                  <a:ln>
                    <a:noFill/>
                  </a:ln>
                  <a:solidFill>
                    <a:srgbClr val="FFFFFF"/>
                  </a:solidFill>
                  <a:effectLst/>
                  <a:uLnTx/>
                  <a:uFillTx/>
                  <a:latin typeface="맑은 고딕" panose="020B0503020000020004" pitchFamily="50" charset="-127"/>
                  <a:ea typeface="맑은 고딕"/>
                  <a:cs typeface="+mn-cs"/>
                  <a:sym typeface="Wingdings 2" pitchFamily="18" charset="2"/>
                </a:endParaRPr>
              </a:p>
              <a:p>
                <a:pPr marL="0" marR="0" lvl="0" indent="0" algn="l" defTabSz="844092" rtl="0" eaLnBrk="1" fontAlgn="auto" latinLnBrk="1" hangingPunct="1">
                  <a:lnSpc>
                    <a:spcPct val="110000"/>
                  </a:lnSpc>
                  <a:spcBef>
                    <a:spcPts val="0"/>
                  </a:spcBef>
                  <a:spcAft>
                    <a:spcPts val="0"/>
                  </a:spcAft>
                  <a:buClrTx/>
                  <a:buSzPct val="100000"/>
                  <a:buFontTx/>
                  <a:buNone/>
                  <a:tabLst/>
                  <a:defRPr/>
                </a:pPr>
                <a:r>
                  <a:rPr kumimoji="0" lang="ko-KR" altLang="en-US" sz="923" b="1" i="0" u="none" strike="noStrike" kern="1200" cap="none" spc="0" normalizeH="0" baseline="0" noProof="0" dirty="0">
                    <a:ln>
                      <a:noFill/>
                    </a:ln>
                    <a:solidFill>
                      <a:srgbClr val="FFFFFF"/>
                    </a:solidFill>
                    <a:effectLst/>
                    <a:uLnTx/>
                    <a:uFillTx/>
                    <a:latin typeface="맑은 고딕" panose="020B0503020000020004" pitchFamily="50" charset="-127"/>
                    <a:ea typeface="맑은 고딕" panose="020B0503020000020004" pitchFamily="50" charset="-127"/>
                    <a:cs typeface="+mn-cs"/>
                    <a:sym typeface="Wingdings" pitchFamily="2" charset="2"/>
                  </a:rPr>
                  <a:t>④ 감정 </a:t>
                </a:r>
                <a:r>
                  <a:rPr kumimoji="0" lang="en-US" altLang="ko-KR" sz="738" b="0" i="0" u="none" strike="noStrike" kern="1200" cap="none" spc="0" normalizeH="0" baseline="0" noProof="0" dirty="0">
                    <a:ln>
                      <a:noFill/>
                    </a:ln>
                    <a:solidFill>
                      <a:srgbClr val="FFFFFF"/>
                    </a:solidFill>
                    <a:effectLst/>
                    <a:uLnTx/>
                    <a:uFillTx/>
                    <a:latin typeface="맑은 고딕" panose="020B0503020000020004" pitchFamily="50" charset="-127"/>
                    <a:ea typeface="맑은 고딕" panose="020B0503020000020004" pitchFamily="50" charset="-127"/>
                    <a:cs typeface="+mn-cs"/>
                    <a:sym typeface="Wingdings" pitchFamily="2" charset="2"/>
                  </a:rPr>
                  <a:t>(7</a:t>
                </a:r>
                <a:r>
                  <a:rPr kumimoji="0" lang="ko-KR" altLang="en-US" sz="738" b="0" i="0" u="none" strike="noStrike" kern="1200" cap="none" spc="0" normalizeH="0" baseline="0" noProof="0" dirty="0">
                    <a:ln>
                      <a:noFill/>
                    </a:ln>
                    <a:solidFill>
                      <a:srgbClr val="FFFFFF"/>
                    </a:solidFill>
                    <a:effectLst/>
                    <a:uLnTx/>
                    <a:uFillTx/>
                    <a:latin typeface="맑은 고딕" panose="020B0503020000020004" pitchFamily="50" charset="-127"/>
                    <a:ea typeface="맑은 고딕" panose="020B0503020000020004" pitchFamily="50" charset="-127"/>
                    <a:cs typeface="+mn-cs"/>
                    <a:sym typeface="Wingdings" pitchFamily="2" charset="2"/>
                  </a:rPr>
                  <a:t>억</a:t>
                </a:r>
                <a:r>
                  <a:rPr kumimoji="0" lang="en-US" altLang="ko-KR" sz="738" b="0" i="0" u="none" strike="noStrike" kern="1200" cap="none" spc="0" normalizeH="0" baseline="0" noProof="0" dirty="0">
                    <a:ln>
                      <a:noFill/>
                    </a:ln>
                    <a:solidFill>
                      <a:srgbClr val="FFFFFF"/>
                    </a:solidFill>
                    <a:effectLst/>
                    <a:uLnTx/>
                    <a:uFillTx/>
                    <a:latin typeface="맑은 고딕" panose="020B0503020000020004" pitchFamily="50" charset="-127"/>
                    <a:ea typeface="맑은 고딕" panose="020B0503020000020004" pitchFamily="50" charset="-127"/>
                    <a:cs typeface="+mn-cs"/>
                    <a:sym typeface="Wingdings" pitchFamily="2" charset="2"/>
                  </a:rPr>
                  <a:t>)</a:t>
                </a:r>
              </a:p>
            </p:txBody>
          </p:sp>
          <p:sp>
            <p:nvSpPr>
              <p:cNvPr id="107" name="모서리가 둥근 직사각형 106"/>
              <p:cNvSpPr/>
              <p:nvPr/>
            </p:nvSpPr>
            <p:spPr>
              <a:xfrm>
                <a:off x="5571802" y="2064618"/>
                <a:ext cx="1285875" cy="866781"/>
              </a:xfrm>
              <a:prstGeom prst="roundRect">
                <a:avLst/>
              </a:prstGeom>
              <a:noFill/>
              <a:ln w="57150" cap="flat" cmpd="sng" algn="ctr">
                <a:solidFill>
                  <a:srgbClr val="1F497D">
                    <a:lumMod val="20000"/>
                    <a:lumOff val="80000"/>
                  </a:srgbClr>
                </a:solidFill>
                <a:prstDash val="solid"/>
              </a:ln>
              <a:effectLst/>
            </p:spPr>
            <p:txBody>
              <a:bodyPr lIns="0" tIns="0" rIns="0" bIns="0" rtlCol="0" anchor="ctr" anchorCtr="0"/>
              <a:lstStyle/>
              <a:p>
                <a:pPr marL="168524" marR="0" lvl="0" indent="-168524" algn="ctr" defTabSz="844083" rtl="0" eaLnBrk="1" fontAlgn="auto" latinLnBrk="0" hangingPunct="1">
                  <a:lnSpc>
                    <a:spcPct val="120000"/>
                  </a:lnSpc>
                  <a:spcBef>
                    <a:spcPts val="0"/>
                  </a:spcBef>
                  <a:spcAft>
                    <a:spcPts val="0"/>
                  </a:spcAft>
                  <a:buClr>
                    <a:srgbClr val="0033CC"/>
                  </a:buClr>
                  <a:buSzTx/>
                  <a:buFontTx/>
                  <a:buNone/>
                  <a:tabLst/>
                  <a:defRPr/>
                </a:pPr>
                <a:r>
                  <a:rPr kumimoji="0" lang="ko-KR" altLang="en-US" sz="1108" b="1" i="0" u="none" strike="noStrike" kern="0" cap="none" spc="0" normalizeH="0" baseline="0" noProof="0" dirty="0">
                    <a:ln>
                      <a:noFill/>
                    </a:ln>
                    <a:solidFill>
                      <a:prstClr val="black"/>
                    </a:solidFill>
                    <a:effectLst/>
                    <a:uLnTx/>
                    <a:uFillTx/>
                    <a:latin typeface="맑은 고딕" panose="020B0503020000020004" pitchFamily="50" charset="-127"/>
                    <a:ea typeface="맑은 고딕"/>
                    <a:cs typeface="+mn-cs"/>
                    <a:sym typeface="Wingdings 2" pitchFamily="18" charset="2"/>
                  </a:rPr>
                  <a:t>원사업자</a:t>
                </a:r>
                <a:endParaRPr kumimoji="0" lang="en-US" altLang="ko-KR" sz="1108" b="1" i="0" u="none" strike="noStrike" kern="0" cap="none" spc="0" normalizeH="0" baseline="0" noProof="0" dirty="0">
                  <a:ln>
                    <a:noFill/>
                  </a:ln>
                  <a:solidFill>
                    <a:prstClr val="black"/>
                  </a:solidFill>
                  <a:effectLst/>
                  <a:uLnTx/>
                  <a:uFillTx/>
                  <a:latin typeface="맑은 고딕" panose="020B0503020000020004" pitchFamily="50" charset="-127"/>
                  <a:ea typeface="맑은 고딕"/>
                  <a:cs typeface="+mn-cs"/>
                  <a:sym typeface="Wingdings 2" pitchFamily="18" charset="2"/>
                </a:endParaRPr>
              </a:p>
              <a:p>
                <a:pPr marL="168524" marR="0" lvl="0" indent="-168524" algn="ctr" defTabSz="844083" rtl="0" eaLnBrk="1" fontAlgn="auto" latinLnBrk="0" hangingPunct="1">
                  <a:lnSpc>
                    <a:spcPct val="120000"/>
                  </a:lnSpc>
                  <a:spcBef>
                    <a:spcPts val="0"/>
                  </a:spcBef>
                  <a:spcAft>
                    <a:spcPts val="0"/>
                  </a:spcAft>
                  <a:buClr>
                    <a:srgbClr val="0033CC"/>
                  </a:buClr>
                  <a:buSzTx/>
                  <a:buFontTx/>
                  <a:buNone/>
                  <a:tabLst/>
                  <a:defRPr/>
                </a:pPr>
                <a:endParaRPr kumimoji="0" lang="ko-KR" altLang="en-US" sz="1108" b="1" i="0" u="none" strike="noStrike" kern="0" cap="none" spc="0" normalizeH="0" baseline="0" noProof="0" dirty="0">
                  <a:ln>
                    <a:noFill/>
                  </a:ln>
                  <a:solidFill>
                    <a:prstClr val="black"/>
                  </a:solidFill>
                  <a:effectLst/>
                  <a:uLnTx/>
                  <a:uFillTx/>
                  <a:latin typeface="맑은 고딕" panose="020B0503020000020004" pitchFamily="50" charset="-127"/>
                  <a:ea typeface="맑은 고딕"/>
                  <a:cs typeface="+mn-cs"/>
                  <a:sym typeface="Wingdings 2" pitchFamily="18" charset="2"/>
                </a:endParaRPr>
              </a:p>
            </p:txBody>
          </p:sp>
          <p:sp>
            <p:nvSpPr>
              <p:cNvPr id="108" name="모서리가 둥근 직사각형 107"/>
              <p:cNvSpPr/>
              <p:nvPr/>
            </p:nvSpPr>
            <p:spPr>
              <a:xfrm>
                <a:off x="7916089" y="2064618"/>
                <a:ext cx="1285875" cy="866781"/>
              </a:xfrm>
              <a:prstGeom prst="roundRect">
                <a:avLst/>
              </a:prstGeom>
              <a:noFill/>
              <a:ln w="57150" cap="flat" cmpd="sng" algn="ctr">
                <a:solidFill>
                  <a:srgbClr val="1F497D">
                    <a:lumMod val="20000"/>
                    <a:lumOff val="80000"/>
                  </a:srgbClr>
                </a:solidFill>
                <a:prstDash val="solid"/>
              </a:ln>
              <a:effectLst/>
            </p:spPr>
            <p:txBody>
              <a:bodyPr lIns="0" tIns="0" rIns="0" bIns="0" rtlCol="0" anchor="ctr" anchorCtr="0"/>
              <a:lstStyle/>
              <a:p>
                <a:pPr marL="168524" marR="0" lvl="0" indent="-168524" algn="ctr" defTabSz="844083" rtl="0" eaLnBrk="1" fontAlgn="auto" latinLnBrk="0" hangingPunct="1">
                  <a:lnSpc>
                    <a:spcPct val="120000"/>
                  </a:lnSpc>
                  <a:spcBef>
                    <a:spcPts val="0"/>
                  </a:spcBef>
                  <a:spcAft>
                    <a:spcPts val="0"/>
                  </a:spcAft>
                  <a:buClr>
                    <a:srgbClr val="0033CC"/>
                  </a:buClr>
                  <a:buSzTx/>
                  <a:buFontTx/>
                  <a:buNone/>
                  <a:tabLst/>
                  <a:defRPr/>
                </a:pPr>
                <a:r>
                  <a:rPr kumimoji="0" lang="ko-KR" altLang="en-US" sz="1108" b="1" i="0" u="none" strike="noStrike" kern="0" cap="none" spc="0" normalizeH="0" baseline="0" noProof="0" dirty="0">
                    <a:ln>
                      <a:noFill/>
                    </a:ln>
                    <a:solidFill>
                      <a:prstClr val="black"/>
                    </a:solidFill>
                    <a:effectLst/>
                    <a:uLnTx/>
                    <a:uFillTx/>
                    <a:latin typeface="맑은 고딕" panose="020B0503020000020004" pitchFamily="50" charset="-127"/>
                    <a:ea typeface="맑은 고딕"/>
                    <a:cs typeface="+mn-cs"/>
                    <a:sym typeface="Wingdings 2" pitchFamily="18" charset="2"/>
                  </a:rPr>
                  <a:t>수급사업자</a:t>
                </a:r>
                <a:endParaRPr kumimoji="0" lang="en-US" altLang="ko-KR" sz="1108" b="1" i="0" u="none" strike="noStrike" kern="0" cap="none" spc="0" normalizeH="0" baseline="0" noProof="0" dirty="0">
                  <a:ln>
                    <a:noFill/>
                  </a:ln>
                  <a:solidFill>
                    <a:prstClr val="black"/>
                  </a:solidFill>
                  <a:effectLst/>
                  <a:uLnTx/>
                  <a:uFillTx/>
                  <a:latin typeface="맑은 고딕" panose="020B0503020000020004" pitchFamily="50" charset="-127"/>
                  <a:ea typeface="맑은 고딕"/>
                  <a:cs typeface="+mn-cs"/>
                  <a:sym typeface="Wingdings 2" pitchFamily="18" charset="2"/>
                </a:endParaRPr>
              </a:p>
              <a:p>
                <a:pPr marL="168524" marR="0" lvl="0" indent="-168524" algn="ctr" defTabSz="844083" rtl="0" eaLnBrk="1" fontAlgn="auto" latinLnBrk="0" hangingPunct="1">
                  <a:lnSpc>
                    <a:spcPct val="120000"/>
                  </a:lnSpc>
                  <a:spcBef>
                    <a:spcPts val="0"/>
                  </a:spcBef>
                  <a:spcAft>
                    <a:spcPts val="0"/>
                  </a:spcAft>
                  <a:buClr>
                    <a:srgbClr val="0033CC"/>
                  </a:buClr>
                  <a:buSzTx/>
                  <a:buFontTx/>
                  <a:buNone/>
                  <a:tabLst/>
                  <a:defRPr/>
                </a:pPr>
                <a:endParaRPr kumimoji="0" lang="en-US" altLang="ko-KR" sz="1108" b="1" i="0" u="none" strike="noStrike" kern="0" cap="none" spc="0" normalizeH="0" baseline="0" noProof="0" dirty="0">
                  <a:ln>
                    <a:noFill/>
                  </a:ln>
                  <a:solidFill>
                    <a:prstClr val="black"/>
                  </a:solidFill>
                  <a:effectLst/>
                  <a:uLnTx/>
                  <a:uFillTx/>
                  <a:latin typeface="맑은 고딕" panose="020B0503020000020004" pitchFamily="50" charset="-127"/>
                  <a:ea typeface="맑은 고딕"/>
                  <a:cs typeface="+mn-cs"/>
                  <a:sym typeface="Wingdings 2" pitchFamily="18" charset="2"/>
                </a:endParaRPr>
              </a:p>
            </p:txBody>
          </p:sp>
          <p:sp>
            <p:nvSpPr>
              <p:cNvPr id="109" name="모서리가 둥근 직사각형 108"/>
              <p:cNvSpPr/>
              <p:nvPr/>
            </p:nvSpPr>
            <p:spPr>
              <a:xfrm>
                <a:off x="10162027" y="2108160"/>
                <a:ext cx="1285875" cy="866781"/>
              </a:xfrm>
              <a:prstGeom prst="roundRect">
                <a:avLst/>
              </a:prstGeom>
              <a:noFill/>
              <a:ln w="57150" cap="flat" cmpd="sng" algn="ctr">
                <a:solidFill>
                  <a:srgbClr val="1F497D">
                    <a:lumMod val="20000"/>
                    <a:lumOff val="80000"/>
                  </a:srgbClr>
                </a:solidFill>
                <a:prstDash val="solid"/>
              </a:ln>
              <a:effectLst/>
            </p:spPr>
            <p:txBody>
              <a:bodyPr lIns="0" tIns="0" rIns="0" bIns="0" rtlCol="0" anchor="ctr" anchorCtr="0"/>
              <a:lstStyle/>
              <a:p>
                <a:pPr marL="168524" marR="0" lvl="0" indent="-168524" algn="ctr" defTabSz="844083" rtl="0" eaLnBrk="1" fontAlgn="auto" latinLnBrk="0" hangingPunct="1">
                  <a:lnSpc>
                    <a:spcPct val="120000"/>
                  </a:lnSpc>
                  <a:spcBef>
                    <a:spcPts val="0"/>
                  </a:spcBef>
                  <a:spcAft>
                    <a:spcPts val="0"/>
                  </a:spcAft>
                  <a:buClr>
                    <a:srgbClr val="0033CC"/>
                  </a:buClr>
                  <a:buSzTx/>
                  <a:buFontTx/>
                  <a:buNone/>
                  <a:tabLst/>
                  <a:defRPr/>
                </a:pPr>
                <a:r>
                  <a:rPr kumimoji="0" lang="ko-KR" altLang="en-US" sz="1108" b="1" i="0" u="none" strike="noStrike" kern="0" cap="none" spc="0" normalizeH="0" baseline="0" noProof="0" dirty="0">
                    <a:ln>
                      <a:noFill/>
                    </a:ln>
                    <a:solidFill>
                      <a:prstClr val="black"/>
                    </a:solidFill>
                    <a:effectLst/>
                    <a:uLnTx/>
                    <a:uFillTx/>
                    <a:latin typeface="맑은 고딕" panose="020B0503020000020004" pitchFamily="50" charset="-127"/>
                    <a:ea typeface="맑은 고딕"/>
                    <a:cs typeface="+mn-cs"/>
                    <a:sym typeface="Wingdings 2" pitchFamily="18" charset="2"/>
                  </a:rPr>
                  <a:t>근로자</a:t>
                </a:r>
                <a:r>
                  <a:rPr kumimoji="0" lang="en-US" altLang="ko-KR" sz="1108" b="1" i="0" u="none" strike="noStrike" kern="0" cap="none" spc="0" normalizeH="0" baseline="0" noProof="0" dirty="0">
                    <a:ln>
                      <a:noFill/>
                    </a:ln>
                    <a:solidFill>
                      <a:prstClr val="black"/>
                    </a:solidFill>
                    <a:effectLst/>
                    <a:uLnTx/>
                    <a:uFillTx/>
                    <a:latin typeface="맑은 고딕" panose="020B0503020000020004" pitchFamily="50" charset="-127"/>
                    <a:ea typeface="맑은 고딕"/>
                    <a:cs typeface="+mn-cs"/>
                    <a:sym typeface="Wingdings 2" pitchFamily="18" charset="2"/>
                  </a:rPr>
                  <a:t>,</a:t>
                </a:r>
              </a:p>
              <a:p>
                <a:pPr marL="168524" marR="0" lvl="0" indent="-168524" algn="ctr" defTabSz="844083" rtl="0" eaLnBrk="1" fontAlgn="auto" latinLnBrk="0" hangingPunct="1">
                  <a:lnSpc>
                    <a:spcPct val="120000"/>
                  </a:lnSpc>
                  <a:spcBef>
                    <a:spcPts val="0"/>
                  </a:spcBef>
                  <a:spcAft>
                    <a:spcPts val="0"/>
                  </a:spcAft>
                  <a:buClr>
                    <a:srgbClr val="0033CC"/>
                  </a:buClr>
                  <a:buSzTx/>
                  <a:buFontTx/>
                  <a:buNone/>
                  <a:tabLst/>
                  <a:defRPr/>
                </a:pPr>
                <a:r>
                  <a:rPr kumimoji="0" lang="ko-KR" altLang="en-US" sz="1108" b="1" i="0" u="none" strike="noStrike" kern="0" cap="none" spc="0" normalizeH="0" baseline="0" noProof="0" dirty="0">
                    <a:ln>
                      <a:noFill/>
                    </a:ln>
                    <a:solidFill>
                      <a:prstClr val="black"/>
                    </a:solidFill>
                    <a:effectLst/>
                    <a:uLnTx/>
                    <a:uFillTx/>
                    <a:latin typeface="맑은 고딕" panose="020B0503020000020004" pitchFamily="50" charset="-127"/>
                    <a:ea typeface="맑은 고딕"/>
                    <a:cs typeface="+mn-cs"/>
                    <a:sym typeface="Wingdings 2" pitchFamily="18" charset="2"/>
                  </a:rPr>
                  <a:t>자재</a:t>
                </a:r>
                <a:r>
                  <a:rPr kumimoji="0" lang="en-US" altLang="ko-KR" sz="1108" b="1" i="0" u="none" strike="noStrike" kern="0" cap="none" spc="0" normalizeH="0" baseline="0" noProof="0" dirty="0">
                    <a:ln>
                      <a:noFill/>
                    </a:ln>
                    <a:solidFill>
                      <a:prstClr val="black"/>
                    </a:solidFill>
                    <a:effectLst/>
                    <a:uLnTx/>
                    <a:uFillTx/>
                    <a:latin typeface="맑은 고딕" panose="020B0503020000020004" pitchFamily="50" charset="-127"/>
                    <a:ea typeface="맑은 고딕"/>
                    <a:cs typeface="+mn-cs"/>
                    <a:sym typeface="Wingdings 2" pitchFamily="18" charset="2"/>
                  </a:rPr>
                  <a:t>/</a:t>
                </a:r>
                <a:r>
                  <a:rPr kumimoji="0" lang="ko-KR" altLang="en-US" sz="1108" b="1" i="0" u="none" strike="noStrike" kern="0" cap="none" spc="0" normalizeH="0" baseline="0" noProof="0" dirty="0" err="1">
                    <a:ln>
                      <a:noFill/>
                    </a:ln>
                    <a:solidFill>
                      <a:prstClr val="black"/>
                    </a:solidFill>
                    <a:effectLst/>
                    <a:uLnTx/>
                    <a:uFillTx/>
                    <a:latin typeface="맑은 고딕" panose="020B0503020000020004" pitchFamily="50" charset="-127"/>
                    <a:ea typeface="맑은 고딕"/>
                    <a:cs typeface="+mn-cs"/>
                    <a:sym typeface="Wingdings 2" pitchFamily="18" charset="2"/>
                  </a:rPr>
                  <a:t>장비업자</a:t>
                </a:r>
                <a:endParaRPr kumimoji="0" lang="ko-KR" altLang="en-US" sz="1108" b="1" i="0" u="none" strike="noStrike" kern="0" cap="none" spc="0" normalizeH="0" baseline="0" noProof="0" dirty="0">
                  <a:ln>
                    <a:noFill/>
                  </a:ln>
                  <a:solidFill>
                    <a:prstClr val="black"/>
                  </a:solidFill>
                  <a:effectLst/>
                  <a:uLnTx/>
                  <a:uFillTx/>
                  <a:latin typeface="맑은 고딕" panose="020B0503020000020004" pitchFamily="50" charset="-127"/>
                  <a:ea typeface="맑은 고딕"/>
                  <a:cs typeface="+mn-cs"/>
                  <a:sym typeface="Wingdings 2" pitchFamily="18" charset="2"/>
                </a:endParaRPr>
              </a:p>
            </p:txBody>
          </p:sp>
          <p:sp>
            <p:nvSpPr>
              <p:cNvPr id="110" name="TextBox 109"/>
              <p:cNvSpPr txBox="1"/>
              <p:nvPr/>
            </p:nvSpPr>
            <p:spPr>
              <a:xfrm>
                <a:off x="7092866" y="2199699"/>
                <a:ext cx="685551" cy="312840"/>
              </a:xfrm>
              <a:prstGeom prst="rect">
                <a:avLst/>
              </a:prstGeom>
              <a:noFill/>
            </p:spPr>
            <p:txBody>
              <a:bodyPr wrap="none" rtlCol="0">
                <a:spAutoFit/>
              </a:bodyP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ko-KR" altLang="en-US" sz="923" b="1" i="0" u="none" strike="noStrike" kern="0" cap="none" spc="0" normalizeH="0" baseline="0" noProof="0" dirty="0">
                    <a:ln>
                      <a:noFill/>
                    </a:ln>
                    <a:solidFill>
                      <a:prstClr val="black"/>
                    </a:solidFill>
                    <a:effectLst/>
                    <a:uLnTx/>
                    <a:uFillTx/>
                    <a:latin typeface="맑은 고딕" panose="020B0503020000020004" pitchFamily="50" charset="-127"/>
                    <a:ea typeface="맑은 고딕"/>
                    <a:cs typeface="+mn-cs"/>
                  </a:rPr>
                  <a:t>청구</a:t>
                </a:r>
                <a:endParaRPr kumimoji="0" lang="ko-KR" altLang="en-US" sz="738" b="0" i="0" u="none" strike="noStrike" kern="0" cap="none" spc="0" normalizeH="0" baseline="0" noProof="0" dirty="0">
                  <a:ln>
                    <a:noFill/>
                  </a:ln>
                  <a:solidFill>
                    <a:prstClr val="black"/>
                  </a:solidFill>
                  <a:effectLst/>
                  <a:uLnTx/>
                  <a:uFillTx/>
                  <a:latin typeface="맑은 고딕" panose="020B0503020000020004" pitchFamily="50" charset="-127"/>
                  <a:ea typeface="맑은 고딕"/>
                  <a:cs typeface="+mn-cs"/>
                </a:endParaRPr>
              </a:p>
            </p:txBody>
          </p:sp>
          <p:sp>
            <p:nvSpPr>
              <p:cNvPr id="111" name="TextBox 110"/>
              <p:cNvSpPr txBox="1"/>
              <p:nvPr/>
            </p:nvSpPr>
            <p:spPr>
              <a:xfrm>
                <a:off x="9414945" y="2199699"/>
                <a:ext cx="685551" cy="312840"/>
              </a:xfrm>
              <a:prstGeom prst="rect">
                <a:avLst/>
              </a:prstGeom>
              <a:noFill/>
            </p:spPr>
            <p:txBody>
              <a:bodyPr wrap="none" rtlCol="0">
                <a:spAutoFit/>
              </a:bodyP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ko-KR" altLang="en-US" sz="923" b="1" i="0" u="none" strike="noStrike" kern="0" cap="none" spc="0" normalizeH="0" baseline="0" noProof="0" dirty="0">
                    <a:ln>
                      <a:noFill/>
                    </a:ln>
                    <a:solidFill>
                      <a:prstClr val="black"/>
                    </a:solidFill>
                    <a:effectLst/>
                    <a:uLnTx/>
                    <a:uFillTx/>
                    <a:latin typeface="맑은 고딕" panose="020B0503020000020004" pitchFamily="50" charset="-127"/>
                    <a:ea typeface="맑은 고딕"/>
                    <a:cs typeface="+mn-cs"/>
                  </a:rPr>
                  <a:t>청구</a:t>
                </a:r>
              </a:p>
            </p:txBody>
          </p:sp>
          <p:sp>
            <p:nvSpPr>
              <p:cNvPr id="112" name="TextBox 133"/>
              <p:cNvSpPr txBox="1"/>
              <p:nvPr/>
            </p:nvSpPr>
            <p:spPr>
              <a:xfrm>
                <a:off x="5659951" y="2465882"/>
                <a:ext cx="1098475" cy="314123"/>
              </a:xfrm>
              <a:prstGeom prst="rect">
                <a:avLst/>
              </a:prstGeom>
              <a:noFill/>
              <a:ln w="9525">
                <a:noFill/>
                <a:miter lim="800000"/>
                <a:headEnd/>
                <a:tailEnd/>
              </a:ln>
            </p:spPr>
            <p:txBody>
              <a:bodyPr wrap="square" lIns="0" rIns="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l" defTabSz="844092" rtl="0" eaLnBrk="1" fontAlgn="auto" latinLnBrk="1" hangingPunct="1">
                  <a:lnSpc>
                    <a:spcPct val="110000"/>
                  </a:lnSpc>
                  <a:spcBef>
                    <a:spcPts val="0"/>
                  </a:spcBef>
                  <a:spcAft>
                    <a:spcPts val="0"/>
                  </a:spcAft>
                  <a:buClrTx/>
                  <a:buSzPct val="100000"/>
                  <a:buFontTx/>
                  <a:buNone/>
                  <a:tabLst/>
                  <a:defRPr/>
                </a:pPr>
                <a:r>
                  <a:rPr kumimoji="0" lang="ko-KR" altLang="en-US" sz="923" b="1" i="0" u="none" strike="noStrike" kern="1200" cap="none" spc="0" normalizeH="0" baseline="0" noProof="0" dirty="0">
                    <a:ln>
                      <a:noFill/>
                    </a:ln>
                    <a:solidFill>
                      <a:srgbClr val="FF0000"/>
                    </a:solidFill>
                    <a:effectLst/>
                    <a:uLnTx/>
                    <a:uFillTx/>
                    <a:latin typeface="맑은 고딕" panose="020B0503020000020004" pitchFamily="50" charset="-127"/>
                    <a:ea typeface="맑은 고딕" panose="020B0503020000020004" pitchFamily="50" charset="-127"/>
                    <a:cs typeface="+mn-cs"/>
                    <a:sym typeface="Wingdings" pitchFamily="2" charset="2"/>
                  </a:rPr>
                  <a:t>② 인정 </a:t>
                </a:r>
                <a:r>
                  <a:rPr kumimoji="0" lang="en-US" altLang="ko-KR" sz="738" b="0" i="0" u="none" strike="noStrike" kern="1200" cap="none" spc="0" normalizeH="0" baseline="0" noProof="0" dirty="0">
                    <a:ln>
                      <a:noFill/>
                    </a:ln>
                    <a:solidFill>
                      <a:srgbClr val="FF0000"/>
                    </a:solidFill>
                    <a:effectLst/>
                    <a:uLnTx/>
                    <a:uFillTx/>
                    <a:latin typeface="맑은 고딕" panose="020B0503020000020004" pitchFamily="50" charset="-127"/>
                    <a:ea typeface="맑은 고딕" panose="020B0503020000020004" pitchFamily="50" charset="-127"/>
                    <a:cs typeface="+mn-cs"/>
                    <a:sym typeface="Wingdings" pitchFamily="2" charset="2"/>
                  </a:rPr>
                  <a:t>(6</a:t>
                </a:r>
                <a:r>
                  <a:rPr kumimoji="0" lang="ko-KR" altLang="en-US" sz="738" b="0" i="0" u="none" strike="noStrike" kern="1200" cap="none" spc="0" normalizeH="0" baseline="0" noProof="0" dirty="0">
                    <a:ln>
                      <a:noFill/>
                    </a:ln>
                    <a:solidFill>
                      <a:srgbClr val="FF0000"/>
                    </a:solidFill>
                    <a:effectLst/>
                    <a:uLnTx/>
                    <a:uFillTx/>
                    <a:latin typeface="맑은 고딕" panose="020B0503020000020004" pitchFamily="50" charset="-127"/>
                    <a:ea typeface="맑은 고딕" panose="020B0503020000020004" pitchFamily="50" charset="-127"/>
                    <a:cs typeface="+mn-cs"/>
                    <a:sym typeface="Wingdings" pitchFamily="2" charset="2"/>
                  </a:rPr>
                  <a:t>억</a:t>
                </a:r>
                <a:r>
                  <a:rPr kumimoji="0" lang="en-US" altLang="ko-KR" sz="738" b="0" i="0" u="none" strike="noStrike" kern="1200" cap="none" spc="0" normalizeH="0" baseline="0" noProof="0" dirty="0">
                    <a:ln>
                      <a:noFill/>
                    </a:ln>
                    <a:solidFill>
                      <a:prstClr val="black"/>
                    </a:solidFill>
                    <a:effectLst/>
                    <a:uLnTx/>
                    <a:uFillTx/>
                    <a:latin typeface="맑은 고딕" panose="020B0503020000020004" pitchFamily="50" charset="-127"/>
                    <a:ea typeface="맑은 고딕" panose="020B0503020000020004" pitchFamily="50" charset="-127"/>
                    <a:cs typeface="+mn-cs"/>
                    <a:sym typeface="Wingdings" pitchFamily="2" charset="2"/>
                  </a:rPr>
                  <a:t>)</a:t>
                </a:r>
              </a:p>
            </p:txBody>
          </p:sp>
          <p:sp>
            <p:nvSpPr>
              <p:cNvPr id="113" name="폭발 1 112"/>
              <p:cNvSpPr/>
              <p:nvPr/>
            </p:nvSpPr>
            <p:spPr>
              <a:xfrm>
                <a:off x="6907485" y="1844788"/>
                <a:ext cx="1009054" cy="433867"/>
              </a:xfrm>
              <a:prstGeom prst="irregularSeal1">
                <a:avLst/>
              </a:prstGeom>
              <a:solidFill>
                <a:sysClr val="window" lastClr="FFFFFF"/>
              </a:solidFill>
              <a:ln w="25400" cap="flat" cmpd="sng" algn="ctr">
                <a:solidFill>
                  <a:srgbClr val="F79646">
                    <a:lumMod val="75000"/>
                  </a:srgbClr>
                </a:solidFill>
                <a:prstDash val="solid"/>
              </a:ln>
              <a:effectLst/>
            </p:spPr>
            <p:txBody>
              <a:bodyPr lIns="0" tIns="0" rIns="0" bIns="0" rtlCol="0" anchor="t"/>
              <a:lstStyle/>
              <a:p>
                <a:pPr marL="168524" marR="0" lvl="0" indent="-168524" algn="ctr" defTabSz="844083" rtl="0" eaLnBrk="1" fontAlgn="auto" latinLnBrk="0" hangingPunct="1">
                  <a:lnSpc>
                    <a:spcPct val="120000"/>
                  </a:lnSpc>
                  <a:spcBef>
                    <a:spcPts val="0"/>
                  </a:spcBef>
                  <a:spcAft>
                    <a:spcPts val="0"/>
                  </a:spcAft>
                  <a:buClr>
                    <a:srgbClr val="0033CC"/>
                  </a:buClr>
                  <a:buSzTx/>
                  <a:buFontTx/>
                  <a:buNone/>
                  <a:tabLst/>
                  <a:defRPr/>
                </a:pPr>
                <a:r>
                  <a:rPr kumimoji="0" lang="ko-KR" altLang="en-US" sz="646" b="1" i="0" u="none" strike="noStrike" kern="0" cap="none" spc="0" normalizeH="0" baseline="0" noProof="0" dirty="0" err="1">
                    <a:ln>
                      <a:noFill/>
                    </a:ln>
                    <a:solidFill>
                      <a:srgbClr val="000000"/>
                    </a:solidFill>
                    <a:effectLst/>
                    <a:uLnTx/>
                    <a:uFillTx/>
                    <a:latin typeface="맑은 고딕" panose="020B0503020000020004" pitchFamily="50" charset="-127"/>
                    <a:ea typeface="맑은 고딕"/>
                    <a:cs typeface="+mn-cs"/>
                    <a:sym typeface="Wingdings 2" pitchFamily="18" charset="2"/>
                  </a:rPr>
                  <a:t>정산분쟁</a:t>
                </a:r>
                <a:endParaRPr kumimoji="0" lang="ko-KR" altLang="en-US" sz="646" b="1" i="0" u="none" strike="noStrike" kern="0" cap="none" spc="0" normalizeH="0" baseline="0" noProof="0" dirty="0">
                  <a:ln>
                    <a:noFill/>
                  </a:ln>
                  <a:solidFill>
                    <a:srgbClr val="000000"/>
                  </a:solidFill>
                  <a:effectLst/>
                  <a:uLnTx/>
                  <a:uFillTx/>
                  <a:latin typeface="맑은 고딕" panose="020B0503020000020004" pitchFamily="50" charset="-127"/>
                  <a:ea typeface="맑은 고딕"/>
                  <a:cs typeface="+mn-cs"/>
                  <a:sym typeface="Wingdings 2" pitchFamily="18" charset="2"/>
                </a:endParaRPr>
              </a:p>
            </p:txBody>
          </p:sp>
          <p:cxnSp>
            <p:nvCxnSpPr>
              <p:cNvPr id="114" name="직선 화살표 연결선 113"/>
              <p:cNvCxnSpPr/>
              <p:nvPr/>
            </p:nvCxnSpPr>
            <p:spPr>
              <a:xfrm>
                <a:off x="7020552" y="2616038"/>
                <a:ext cx="685800" cy="0"/>
              </a:xfrm>
              <a:prstGeom prst="straightConnector1">
                <a:avLst/>
              </a:prstGeom>
              <a:noFill/>
              <a:ln w="28575" cap="flat" cmpd="sng" algn="ctr">
                <a:solidFill>
                  <a:sysClr val="window" lastClr="FFFFFF">
                    <a:lumMod val="50000"/>
                  </a:sysClr>
                </a:solidFill>
                <a:prstDash val="solid"/>
                <a:tailEnd type="arrow"/>
              </a:ln>
              <a:effectLst/>
            </p:spPr>
          </p:cxnSp>
          <p:cxnSp>
            <p:nvCxnSpPr>
              <p:cNvPr id="115" name="직선 화살표 연결선 114"/>
              <p:cNvCxnSpPr/>
              <p:nvPr/>
            </p:nvCxnSpPr>
            <p:spPr>
              <a:xfrm flipH="1">
                <a:off x="7020552" y="2480763"/>
                <a:ext cx="633413" cy="0"/>
              </a:xfrm>
              <a:prstGeom prst="straightConnector1">
                <a:avLst/>
              </a:prstGeom>
              <a:noFill/>
              <a:ln w="28575" cap="flat" cmpd="sng" algn="ctr">
                <a:solidFill>
                  <a:sysClr val="window" lastClr="FFFFFF">
                    <a:lumMod val="50000"/>
                  </a:sysClr>
                </a:solidFill>
                <a:prstDash val="solid"/>
                <a:tailEnd type="arrow"/>
              </a:ln>
              <a:effectLst/>
            </p:spPr>
          </p:cxnSp>
          <p:cxnSp>
            <p:nvCxnSpPr>
              <p:cNvPr id="116" name="직선 화살표 연결선 115"/>
              <p:cNvCxnSpPr/>
              <p:nvPr/>
            </p:nvCxnSpPr>
            <p:spPr>
              <a:xfrm flipH="1">
                <a:off x="9358054" y="2480763"/>
                <a:ext cx="633413" cy="0"/>
              </a:xfrm>
              <a:prstGeom prst="straightConnector1">
                <a:avLst/>
              </a:prstGeom>
              <a:noFill/>
              <a:ln w="28575" cap="flat" cmpd="sng" algn="ctr">
                <a:solidFill>
                  <a:sysClr val="window" lastClr="FFFFFF">
                    <a:lumMod val="50000"/>
                  </a:sysClr>
                </a:solidFill>
                <a:prstDash val="solid"/>
                <a:tailEnd type="arrow"/>
              </a:ln>
              <a:effectLst/>
            </p:spPr>
          </p:cxnSp>
          <p:sp>
            <p:nvSpPr>
              <p:cNvPr id="118" name="TextBox 117"/>
              <p:cNvSpPr txBox="1"/>
              <p:nvPr/>
            </p:nvSpPr>
            <p:spPr>
              <a:xfrm>
                <a:off x="6871286" y="2691547"/>
                <a:ext cx="1138766" cy="312840"/>
              </a:xfrm>
              <a:prstGeom prst="rect">
                <a:avLst/>
              </a:prstGeom>
              <a:noFill/>
            </p:spPr>
            <p:txBody>
              <a:bodyPr wrap="none" rtlCol="0">
                <a:spAutoFit/>
              </a:bodyP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ko-KR" altLang="en-US" sz="923" b="1" i="0" u="none" strike="noStrike" kern="0" cap="none" spc="0" normalizeH="0" baseline="0" noProof="0" dirty="0">
                    <a:ln>
                      <a:noFill/>
                    </a:ln>
                    <a:solidFill>
                      <a:srgbClr val="000000"/>
                    </a:solidFill>
                    <a:effectLst/>
                    <a:uLnTx/>
                    <a:uFillTx/>
                    <a:latin typeface="맑은 고딕" panose="020B0503020000020004" pitchFamily="50" charset="-127"/>
                    <a:ea typeface="맑은 고딕"/>
                    <a:cs typeface="+mn-cs"/>
                  </a:rPr>
                  <a:t>지급 불가</a:t>
                </a:r>
                <a:endParaRPr kumimoji="0" lang="ko-KR" altLang="en-US" sz="738" b="0" i="0" u="none" strike="noStrike" kern="0" cap="none" spc="0" normalizeH="0" baseline="0" noProof="0" dirty="0">
                  <a:ln>
                    <a:noFill/>
                  </a:ln>
                  <a:solidFill>
                    <a:srgbClr val="000000"/>
                  </a:solidFill>
                  <a:effectLst/>
                  <a:uLnTx/>
                  <a:uFillTx/>
                  <a:latin typeface="맑은 고딕" panose="020B0503020000020004" pitchFamily="50" charset="-127"/>
                  <a:ea typeface="맑은 고딕"/>
                  <a:cs typeface="+mn-cs"/>
                </a:endParaRPr>
              </a:p>
            </p:txBody>
          </p:sp>
          <p:cxnSp>
            <p:nvCxnSpPr>
              <p:cNvPr id="119" name="직선 화살표 연결선 118"/>
              <p:cNvCxnSpPr/>
              <p:nvPr/>
            </p:nvCxnSpPr>
            <p:spPr>
              <a:xfrm>
                <a:off x="9351230" y="2652260"/>
                <a:ext cx="685800" cy="0"/>
              </a:xfrm>
              <a:prstGeom prst="straightConnector1">
                <a:avLst/>
              </a:prstGeom>
              <a:noFill/>
              <a:ln w="28575" cap="flat" cmpd="sng" algn="ctr">
                <a:solidFill>
                  <a:sysClr val="window" lastClr="FFFFFF">
                    <a:lumMod val="50000"/>
                  </a:sysClr>
                </a:solidFill>
                <a:prstDash val="solid"/>
                <a:tailEnd type="arrow"/>
              </a:ln>
              <a:effectLst/>
            </p:spPr>
          </p:cxnSp>
          <p:sp>
            <p:nvSpPr>
              <p:cNvPr id="120" name="TextBox 119"/>
              <p:cNvSpPr txBox="1"/>
              <p:nvPr/>
            </p:nvSpPr>
            <p:spPr>
              <a:xfrm>
                <a:off x="9139365" y="2727767"/>
                <a:ext cx="1138766" cy="312840"/>
              </a:xfrm>
              <a:prstGeom prst="rect">
                <a:avLst/>
              </a:prstGeom>
              <a:noFill/>
            </p:spPr>
            <p:txBody>
              <a:bodyPr wrap="none" rtlCol="0">
                <a:spAutoFit/>
              </a:bodyP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ko-KR" altLang="en-US" sz="923" b="1" i="0" u="none" strike="noStrike" kern="0" cap="none" spc="0" normalizeH="0" baseline="0" noProof="0" dirty="0">
                    <a:ln>
                      <a:noFill/>
                    </a:ln>
                    <a:solidFill>
                      <a:srgbClr val="000000"/>
                    </a:solidFill>
                    <a:effectLst/>
                    <a:uLnTx/>
                    <a:uFillTx/>
                    <a:latin typeface="맑은 고딕" panose="020B0503020000020004" pitchFamily="50" charset="-127"/>
                    <a:ea typeface="맑은 고딕"/>
                    <a:cs typeface="+mn-cs"/>
                  </a:rPr>
                  <a:t>지급 불가</a:t>
                </a:r>
                <a:endParaRPr kumimoji="0" lang="ko-KR" altLang="en-US" sz="738" b="0" i="0" u="none" strike="noStrike" kern="0" cap="none" spc="0" normalizeH="0" baseline="0" noProof="0" dirty="0">
                  <a:ln>
                    <a:noFill/>
                  </a:ln>
                  <a:solidFill>
                    <a:srgbClr val="000000"/>
                  </a:solidFill>
                  <a:effectLst/>
                  <a:uLnTx/>
                  <a:uFillTx/>
                  <a:latin typeface="맑은 고딕" panose="020B0503020000020004" pitchFamily="50" charset="-127"/>
                  <a:ea typeface="맑은 고딕"/>
                  <a:cs typeface="+mn-cs"/>
                </a:endParaRPr>
              </a:p>
            </p:txBody>
          </p:sp>
          <p:sp>
            <p:nvSpPr>
              <p:cNvPr id="121" name="TextBox 133"/>
              <p:cNvSpPr txBox="1"/>
              <p:nvPr/>
            </p:nvSpPr>
            <p:spPr>
              <a:xfrm>
                <a:off x="8016791" y="2464101"/>
                <a:ext cx="1098475" cy="314123"/>
              </a:xfrm>
              <a:prstGeom prst="rect">
                <a:avLst/>
              </a:prstGeom>
              <a:noFill/>
              <a:ln w="9525">
                <a:noFill/>
                <a:miter lim="800000"/>
                <a:headEnd/>
                <a:tailEnd/>
              </a:ln>
            </p:spPr>
            <p:txBody>
              <a:bodyPr wrap="square" lIns="0" rIns="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l" defTabSz="844092" rtl="0" eaLnBrk="1" fontAlgn="auto" latinLnBrk="1" hangingPunct="1">
                  <a:lnSpc>
                    <a:spcPct val="110000"/>
                  </a:lnSpc>
                  <a:spcBef>
                    <a:spcPts val="0"/>
                  </a:spcBef>
                  <a:spcAft>
                    <a:spcPts val="0"/>
                  </a:spcAft>
                  <a:buClrTx/>
                  <a:buSzPct val="100000"/>
                  <a:buFontTx/>
                  <a:buNone/>
                  <a:tabLst/>
                  <a:defRPr/>
                </a:pPr>
                <a:r>
                  <a:rPr kumimoji="0" lang="ko-KR" altLang="en-US" sz="923" b="1" i="0" u="none" strike="noStrike" kern="1200" cap="none" spc="0" normalizeH="0" baseline="0" noProof="0" dirty="0">
                    <a:ln>
                      <a:noFill/>
                    </a:ln>
                    <a:solidFill>
                      <a:srgbClr val="FF0000"/>
                    </a:solidFill>
                    <a:effectLst/>
                    <a:uLnTx/>
                    <a:uFillTx/>
                    <a:latin typeface="맑은 고딕" panose="020B0503020000020004" pitchFamily="50" charset="-127"/>
                    <a:ea typeface="맑은 고딕" panose="020B0503020000020004" pitchFamily="50" charset="-127"/>
                    <a:cs typeface="+mn-cs"/>
                    <a:sym typeface="Wingdings" pitchFamily="2" charset="2"/>
                  </a:rPr>
                  <a:t>① 청구</a:t>
                </a:r>
                <a:r>
                  <a:rPr kumimoji="0" lang="en-US" altLang="ko-KR" sz="738" b="0" i="0" u="none" strike="noStrike" kern="1200" cap="none" spc="0" normalizeH="0" baseline="0" noProof="0" dirty="0">
                    <a:ln>
                      <a:noFill/>
                    </a:ln>
                    <a:solidFill>
                      <a:srgbClr val="FF0000"/>
                    </a:solidFill>
                    <a:effectLst/>
                    <a:uLnTx/>
                    <a:uFillTx/>
                    <a:latin typeface="맑은 고딕" panose="020B0503020000020004" pitchFamily="50" charset="-127"/>
                    <a:ea typeface="맑은 고딕" panose="020B0503020000020004" pitchFamily="50" charset="-127"/>
                    <a:cs typeface="+mn-cs"/>
                    <a:sym typeface="Wingdings" pitchFamily="2" charset="2"/>
                  </a:rPr>
                  <a:t>(10</a:t>
                </a:r>
                <a:r>
                  <a:rPr kumimoji="0" lang="ko-KR" altLang="en-US" sz="738" b="0" i="0" u="none" strike="noStrike" kern="1200" cap="none" spc="0" normalizeH="0" baseline="0" noProof="0" dirty="0">
                    <a:ln>
                      <a:noFill/>
                    </a:ln>
                    <a:solidFill>
                      <a:srgbClr val="FF0000"/>
                    </a:solidFill>
                    <a:effectLst/>
                    <a:uLnTx/>
                    <a:uFillTx/>
                    <a:latin typeface="맑은 고딕" panose="020B0503020000020004" pitchFamily="50" charset="-127"/>
                    <a:ea typeface="맑은 고딕" panose="020B0503020000020004" pitchFamily="50" charset="-127"/>
                    <a:cs typeface="+mn-cs"/>
                    <a:sym typeface="Wingdings" pitchFamily="2" charset="2"/>
                  </a:rPr>
                  <a:t>억</a:t>
                </a:r>
                <a:r>
                  <a:rPr kumimoji="0" lang="en-US" altLang="ko-KR" sz="738" b="0" i="0" u="none" strike="noStrike" kern="1200" cap="none" spc="0" normalizeH="0" baseline="0" noProof="0" dirty="0">
                    <a:ln>
                      <a:noFill/>
                    </a:ln>
                    <a:solidFill>
                      <a:srgbClr val="FF0000"/>
                    </a:solidFill>
                    <a:effectLst/>
                    <a:uLnTx/>
                    <a:uFillTx/>
                    <a:latin typeface="맑은 고딕" panose="020B0503020000020004" pitchFamily="50" charset="-127"/>
                    <a:ea typeface="맑은 고딕" panose="020B0503020000020004" pitchFamily="50" charset="-127"/>
                    <a:cs typeface="+mn-cs"/>
                    <a:sym typeface="Wingdings" pitchFamily="2" charset="2"/>
                  </a:rPr>
                  <a:t>)</a:t>
                </a:r>
              </a:p>
            </p:txBody>
          </p:sp>
          <p:sp>
            <p:nvSpPr>
              <p:cNvPr id="122" name="TextBox 121"/>
              <p:cNvSpPr txBox="1"/>
              <p:nvPr/>
            </p:nvSpPr>
            <p:spPr>
              <a:xfrm>
                <a:off x="6406718" y="3233972"/>
                <a:ext cx="1591979" cy="502425"/>
              </a:xfrm>
              <a:prstGeom prst="rect">
                <a:avLst/>
              </a:prstGeom>
              <a:noFill/>
            </p:spPr>
            <p:txBody>
              <a:bodyPr wrap="none" rtlCol="0">
                <a:spAutoFit/>
              </a:bodyP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ko-KR" altLang="en-US" sz="923" b="1" i="0" u="none" strike="noStrike" kern="0" cap="none" spc="0" normalizeH="0" baseline="0" noProof="0" dirty="0">
                    <a:ln>
                      <a:noFill/>
                    </a:ln>
                    <a:solidFill>
                      <a:srgbClr val="FF0000"/>
                    </a:solidFill>
                    <a:effectLst/>
                    <a:uLnTx/>
                    <a:uFillTx/>
                    <a:latin typeface="맑은 고딕" panose="020B0503020000020004" pitchFamily="50" charset="-127"/>
                    <a:ea typeface="맑은 고딕"/>
                    <a:cs typeface="+mn-cs"/>
                  </a:rPr>
                  <a:t>③ 지급기한 내</a:t>
                </a:r>
                <a:br>
                  <a:rPr kumimoji="0" lang="en-US" altLang="ko-KR" sz="923" b="1" i="0" u="none" strike="noStrike" kern="0" cap="none" spc="0" normalizeH="0" baseline="0" noProof="0" dirty="0">
                    <a:ln>
                      <a:noFill/>
                    </a:ln>
                    <a:solidFill>
                      <a:srgbClr val="FF0000"/>
                    </a:solidFill>
                    <a:effectLst/>
                    <a:uLnTx/>
                    <a:uFillTx/>
                    <a:latin typeface="맑은 고딕" panose="020B0503020000020004" pitchFamily="50" charset="-127"/>
                    <a:ea typeface="맑은 고딕"/>
                    <a:cs typeface="+mn-cs"/>
                  </a:rPr>
                </a:br>
                <a:r>
                  <a:rPr kumimoji="0" lang="en-US" altLang="ko-KR" sz="923" b="1" i="0" u="none" strike="noStrike" kern="0" cap="none" spc="0" normalizeH="0" baseline="0" noProof="0" dirty="0">
                    <a:ln>
                      <a:noFill/>
                    </a:ln>
                    <a:solidFill>
                      <a:srgbClr val="FF0000"/>
                    </a:solidFill>
                    <a:effectLst/>
                    <a:uLnTx/>
                    <a:uFillTx/>
                    <a:latin typeface="맑은 고딕" panose="020B0503020000020004" pitchFamily="50" charset="-127"/>
                    <a:ea typeface="맑은 고딕"/>
                    <a:cs typeface="+mn-cs"/>
                  </a:rPr>
                  <a:t>    </a:t>
                </a:r>
                <a:r>
                  <a:rPr kumimoji="0" lang="ko-KR" altLang="en-US" sz="923" b="1" i="0" u="none" strike="noStrike" kern="0" cap="none" spc="0" normalizeH="0" baseline="0" noProof="0" dirty="0">
                    <a:ln>
                      <a:noFill/>
                    </a:ln>
                    <a:solidFill>
                      <a:srgbClr val="FF0000"/>
                    </a:solidFill>
                    <a:effectLst/>
                    <a:uLnTx/>
                    <a:uFillTx/>
                    <a:latin typeface="맑은 고딕" panose="020B0503020000020004" pitchFamily="50" charset="-127"/>
                    <a:ea typeface="맑은 고딕"/>
                    <a:cs typeface="+mn-cs"/>
                  </a:rPr>
                  <a:t>지급 </a:t>
                </a:r>
                <a:r>
                  <a:rPr kumimoji="0" lang="en-US" altLang="ko-KR" sz="738" b="1" i="0" u="none" strike="noStrike" kern="0" cap="none" spc="0" normalizeH="0" baseline="0" noProof="0" dirty="0">
                    <a:ln>
                      <a:noFill/>
                    </a:ln>
                    <a:solidFill>
                      <a:srgbClr val="FF0000"/>
                    </a:solidFill>
                    <a:effectLst/>
                    <a:uLnTx/>
                    <a:uFillTx/>
                    <a:latin typeface="맑은 고딕" panose="020B0503020000020004" pitchFamily="50" charset="-127"/>
                    <a:ea typeface="맑은 고딕"/>
                    <a:cs typeface="+mn-cs"/>
                  </a:rPr>
                  <a:t>(10</a:t>
                </a:r>
                <a:r>
                  <a:rPr kumimoji="0" lang="ko-KR" altLang="en-US" sz="738" b="1" i="0" u="none" strike="noStrike" kern="0" cap="none" spc="0" normalizeH="0" baseline="0" noProof="0" dirty="0">
                    <a:ln>
                      <a:noFill/>
                    </a:ln>
                    <a:solidFill>
                      <a:srgbClr val="FF0000"/>
                    </a:solidFill>
                    <a:effectLst/>
                    <a:uLnTx/>
                    <a:uFillTx/>
                    <a:latin typeface="맑은 고딕" panose="020B0503020000020004" pitchFamily="50" charset="-127"/>
                    <a:ea typeface="맑은 고딕"/>
                    <a:cs typeface="+mn-cs"/>
                  </a:rPr>
                  <a:t>억</a:t>
                </a:r>
                <a:r>
                  <a:rPr kumimoji="0" lang="en-US" altLang="ko-KR" sz="738" b="1" i="0" u="none" strike="noStrike" kern="0" cap="none" spc="0" normalizeH="0" baseline="0" noProof="0" dirty="0">
                    <a:ln>
                      <a:noFill/>
                    </a:ln>
                    <a:solidFill>
                      <a:srgbClr val="FF0000"/>
                    </a:solidFill>
                    <a:effectLst/>
                    <a:uLnTx/>
                    <a:uFillTx/>
                    <a:latin typeface="맑은 고딕" panose="020B0503020000020004" pitchFamily="50" charset="-127"/>
                    <a:ea typeface="맑은 고딕"/>
                    <a:cs typeface="+mn-cs"/>
                  </a:rPr>
                  <a:t>)</a:t>
                </a:r>
                <a:r>
                  <a:rPr kumimoji="0" lang="ko-KR" altLang="en-US" sz="738" b="1" i="0" u="none" strike="noStrike" kern="0" cap="none" spc="0" normalizeH="0" baseline="0" noProof="0" dirty="0">
                    <a:ln>
                      <a:noFill/>
                    </a:ln>
                    <a:solidFill>
                      <a:srgbClr val="FF0000"/>
                    </a:solidFill>
                    <a:effectLst/>
                    <a:uLnTx/>
                    <a:uFillTx/>
                    <a:latin typeface="맑은 고딕" panose="020B0503020000020004" pitchFamily="50" charset="-127"/>
                    <a:ea typeface="맑은 고딕"/>
                    <a:cs typeface="+mn-cs"/>
                  </a:rPr>
                  <a:t> </a:t>
                </a:r>
                <a:endParaRPr kumimoji="0" lang="ko-KR" altLang="en-US" sz="738" b="0" i="0" u="none" strike="noStrike" kern="0" cap="none" spc="0" normalizeH="0" baseline="0" noProof="0" dirty="0">
                  <a:ln>
                    <a:noFill/>
                  </a:ln>
                  <a:solidFill>
                    <a:srgbClr val="FF0000"/>
                  </a:solidFill>
                  <a:effectLst/>
                  <a:uLnTx/>
                  <a:uFillTx/>
                  <a:latin typeface="맑은 고딕" panose="020B0503020000020004" pitchFamily="50" charset="-127"/>
                  <a:ea typeface="맑은 고딕"/>
                  <a:cs typeface="+mn-cs"/>
                </a:endParaRPr>
              </a:p>
            </p:txBody>
          </p:sp>
          <p:sp>
            <p:nvSpPr>
              <p:cNvPr id="127" name="TextBox 126"/>
              <p:cNvSpPr txBox="1"/>
              <p:nvPr/>
            </p:nvSpPr>
            <p:spPr>
              <a:xfrm>
                <a:off x="5952177" y="3945402"/>
                <a:ext cx="1836820" cy="312840"/>
              </a:xfrm>
              <a:prstGeom prst="rect">
                <a:avLst/>
              </a:prstGeom>
              <a:noFill/>
            </p:spPr>
            <p:txBody>
              <a:bodyPr wrap="none" rtlCol="0">
                <a:spAutoFit/>
              </a:bodyP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ko-KR" altLang="en-US" sz="923" b="1" i="0" u="none" strike="noStrike" kern="0" cap="none" spc="0" normalizeH="0" baseline="0" noProof="0" dirty="0">
                    <a:ln>
                      <a:noFill/>
                    </a:ln>
                    <a:solidFill>
                      <a:srgbClr val="FF0000"/>
                    </a:solidFill>
                    <a:effectLst/>
                    <a:uLnTx/>
                    <a:uFillTx/>
                    <a:latin typeface="맑은 고딕" panose="020B0503020000020004" pitchFamily="50" charset="-127"/>
                    <a:ea typeface="맑은 고딕"/>
                    <a:cs typeface="+mn-cs"/>
                  </a:rPr>
                  <a:t>⑤ 반환 </a:t>
                </a:r>
                <a:r>
                  <a:rPr kumimoji="0" lang="en-US" altLang="ko-KR" sz="738" b="1" i="0" u="none" strike="noStrike" kern="0" cap="none" spc="0" normalizeH="0" baseline="0" noProof="0" dirty="0">
                    <a:ln>
                      <a:noFill/>
                    </a:ln>
                    <a:solidFill>
                      <a:srgbClr val="FF0000"/>
                    </a:solidFill>
                    <a:effectLst/>
                    <a:uLnTx/>
                    <a:uFillTx/>
                    <a:latin typeface="맑은 고딕" panose="020B0503020000020004" pitchFamily="50" charset="-127"/>
                    <a:ea typeface="맑은 고딕"/>
                    <a:cs typeface="+mn-cs"/>
                  </a:rPr>
                  <a:t>(3</a:t>
                </a:r>
                <a:r>
                  <a:rPr kumimoji="0" lang="ko-KR" altLang="en-US" sz="738" b="1" i="0" u="none" strike="noStrike" kern="0" cap="none" spc="0" normalizeH="0" baseline="0" noProof="0" dirty="0">
                    <a:ln>
                      <a:noFill/>
                    </a:ln>
                    <a:solidFill>
                      <a:srgbClr val="FF0000"/>
                    </a:solidFill>
                    <a:effectLst/>
                    <a:uLnTx/>
                    <a:uFillTx/>
                    <a:latin typeface="맑은 고딕" panose="020B0503020000020004" pitchFamily="50" charset="-127"/>
                    <a:ea typeface="맑은 고딕"/>
                    <a:cs typeface="+mn-cs"/>
                  </a:rPr>
                  <a:t>억</a:t>
                </a:r>
                <a:r>
                  <a:rPr kumimoji="0" lang="en-US" altLang="ko-KR" sz="738" b="1" i="0" u="none" strike="noStrike" kern="0" cap="none" spc="0" normalizeH="0" baseline="0" noProof="0" dirty="0">
                    <a:ln>
                      <a:noFill/>
                    </a:ln>
                    <a:solidFill>
                      <a:srgbClr val="FF0000"/>
                    </a:solidFill>
                    <a:effectLst/>
                    <a:uLnTx/>
                    <a:uFillTx/>
                    <a:latin typeface="맑은 고딕" panose="020B0503020000020004" pitchFamily="50" charset="-127"/>
                    <a:ea typeface="맑은 고딕"/>
                    <a:cs typeface="+mn-cs"/>
                  </a:rPr>
                  <a:t>+</a:t>
                </a:r>
                <a:r>
                  <a:rPr kumimoji="0" lang="ko-KR" altLang="en-US" sz="738" b="1" i="0" u="none" strike="noStrike" kern="0" cap="none" spc="0" normalizeH="0" baseline="0" noProof="0" dirty="0">
                    <a:ln>
                      <a:noFill/>
                    </a:ln>
                    <a:solidFill>
                      <a:srgbClr val="FF0000"/>
                    </a:solidFill>
                    <a:effectLst/>
                    <a:uLnTx/>
                    <a:uFillTx/>
                    <a:latin typeface="맑은 고딕" panose="020B0503020000020004" pitchFamily="50" charset="-127"/>
                    <a:ea typeface="맑은 고딕"/>
                    <a:cs typeface="+mn-cs"/>
                  </a:rPr>
                  <a:t>이자</a:t>
                </a:r>
                <a:r>
                  <a:rPr kumimoji="0" lang="en-US" altLang="ko-KR" sz="738" b="1" i="0" u="none" strike="noStrike" kern="0" cap="none" spc="0" normalizeH="0" baseline="0" noProof="0" dirty="0">
                    <a:ln>
                      <a:noFill/>
                    </a:ln>
                    <a:solidFill>
                      <a:srgbClr val="FF0000"/>
                    </a:solidFill>
                    <a:effectLst/>
                    <a:uLnTx/>
                    <a:uFillTx/>
                    <a:latin typeface="맑은 고딕" panose="020B0503020000020004" pitchFamily="50" charset="-127"/>
                    <a:ea typeface="맑은 고딕"/>
                    <a:cs typeface="+mn-cs"/>
                  </a:rPr>
                  <a:t>)</a:t>
                </a:r>
                <a:r>
                  <a:rPr kumimoji="0" lang="ko-KR" altLang="en-US" sz="738" b="1" i="0" u="none" strike="noStrike" kern="0" cap="none" spc="0" normalizeH="0" baseline="0" noProof="0" dirty="0">
                    <a:ln>
                      <a:noFill/>
                    </a:ln>
                    <a:solidFill>
                      <a:srgbClr val="FF0000"/>
                    </a:solidFill>
                    <a:effectLst/>
                    <a:uLnTx/>
                    <a:uFillTx/>
                    <a:latin typeface="맑은 고딕" panose="020B0503020000020004" pitchFamily="50" charset="-127"/>
                    <a:ea typeface="맑은 고딕"/>
                    <a:cs typeface="+mn-cs"/>
                  </a:rPr>
                  <a:t> </a:t>
                </a:r>
                <a:endParaRPr kumimoji="0" lang="ko-KR" altLang="en-US" sz="738" b="0" i="0" u="none" strike="noStrike" kern="0" cap="none" spc="0" normalizeH="0" baseline="0" noProof="0" dirty="0">
                  <a:ln>
                    <a:noFill/>
                  </a:ln>
                  <a:solidFill>
                    <a:srgbClr val="FF0000"/>
                  </a:solidFill>
                  <a:effectLst/>
                  <a:uLnTx/>
                  <a:uFillTx/>
                  <a:latin typeface="맑은 고딕" panose="020B0503020000020004" pitchFamily="50" charset="-127"/>
                  <a:ea typeface="맑은 고딕"/>
                  <a:cs typeface="+mn-cs"/>
                </a:endParaRPr>
              </a:p>
            </p:txBody>
          </p:sp>
          <p:sp>
            <p:nvSpPr>
              <p:cNvPr id="128" name="TextBox 127"/>
              <p:cNvSpPr txBox="1"/>
              <p:nvPr/>
            </p:nvSpPr>
            <p:spPr>
              <a:xfrm>
                <a:off x="9291421" y="3849876"/>
                <a:ext cx="2284824" cy="464422"/>
              </a:xfrm>
              <a:prstGeom prst="rect">
                <a:avLst/>
              </a:prstGeom>
              <a:noFill/>
            </p:spPr>
            <p:txBody>
              <a:bodyPr wrap="none" rtlCol="0">
                <a:spAutoFit/>
              </a:bodyP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ko-KR" altLang="en-US" sz="923" b="1" i="0" u="none" strike="noStrike" kern="0" cap="none" spc="0" normalizeH="0" baseline="0" noProof="0" dirty="0">
                    <a:ln>
                      <a:noFill/>
                    </a:ln>
                    <a:solidFill>
                      <a:srgbClr val="FF0000"/>
                    </a:solidFill>
                    <a:effectLst/>
                    <a:uLnTx/>
                    <a:uFillTx/>
                    <a:latin typeface="맑은 고딕" panose="020B0503020000020004" pitchFamily="50" charset="-127"/>
                    <a:ea typeface="맑은 고딕"/>
                    <a:cs typeface="+mn-cs"/>
                  </a:rPr>
                  <a:t>⑥</a:t>
                </a:r>
                <a:r>
                  <a:rPr kumimoji="0" lang="en-US" altLang="ko-KR" sz="923" b="1" i="0" u="none" strike="noStrike" kern="0" cap="none" spc="0" normalizeH="0" baseline="0" noProof="0" dirty="0">
                    <a:ln>
                      <a:noFill/>
                    </a:ln>
                    <a:solidFill>
                      <a:srgbClr val="FF0000"/>
                    </a:solidFill>
                    <a:effectLst/>
                    <a:uLnTx/>
                    <a:uFillTx/>
                    <a:latin typeface="맑은 고딕" panose="020B0503020000020004" pitchFamily="50" charset="-127"/>
                    <a:ea typeface="맑은 고딕"/>
                    <a:cs typeface="+mn-cs"/>
                  </a:rPr>
                  <a:t>-1 </a:t>
                </a:r>
                <a:r>
                  <a:rPr kumimoji="0" lang="ko-KR" altLang="en-US" sz="923" b="1" i="0" u="none" strike="noStrike" kern="0" cap="none" spc="0" normalizeH="0" baseline="0" noProof="0" dirty="0" err="1">
                    <a:ln>
                      <a:noFill/>
                    </a:ln>
                    <a:solidFill>
                      <a:srgbClr val="FF0000"/>
                    </a:solidFill>
                    <a:effectLst/>
                    <a:uLnTx/>
                    <a:uFillTx/>
                    <a:latin typeface="맑은 고딕" panose="020B0503020000020004" pitchFamily="50" charset="-127"/>
                    <a:ea typeface="맑은 고딕"/>
                    <a:cs typeface="+mn-cs"/>
                  </a:rPr>
                  <a:t>감정금액</a:t>
                </a:r>
                <a:r>
                  <a:rPr kumimoji="0" lang="ko-KR" altLang="en-US" sz="923" b="1" i="0" u="none" strike="noStrike" kern="0" cap="none" spc="0" normalizeH="0" baseline="0" noProof="0" dirty="0">
                    <a:ln>
                      <a:noFill/>
                    </a:ln>
                    <a:solidFill>
                      <a:srgbClr val="FF0000"/>
                    </a:solidFill>
                    <a:effectLst/>
                    <a:uLnTx/>
                    <a:uFillTx/>
                    <a:latin typeface="맑은 고딕" panose="020B0503020000020004" pitchFamily="50" charset="-127"/>
                    <a:ea typeface="맑은 고딕"/>
                    <a:cs typeface="+mn-cs"/>
                  </a:rPr>
                  <a:t> 직불</a:t>
                </a:r>
                <a:br>
                  <a:rPr kumimoji="0" lang="en-US" altLang="ko-KR" sz="923" b="1" i="0" u="none" strike="noStrike" kern="0" cap="none" spc="0" normalizeH="0" baseline="0" noProof="0" dirty="0">
                    <a:ln>
                      <a:noFill/>
                    </a:ln>
                    <a:solidFill>
                      <a:srgbClr val="FF0000"/>
                    </a:solidFill>
                    <a:effectLst/>
                    <a:uLnTx/>
                    <a:uFillTx/>
                    <a:latin typeface="맑은 고딕" panose="020B0503020000020004" pitchFamily="50" charset="-127"/>
                    <a:ea typeface="맑은 고딕"/>
                    <a:cs typeface="+mn-cs"/>
                  </a:rPr>
                </a:br>
                <a:r>
                  <a:rPr kumimoji="0" lang="en-US" altLang="ko-KR" sz="738" b="1" i="0" u="none" strike="noStrike" kern="0" cap="none" spc="0" normalizeH="0" baseline="0" noProof="0" dirty="0">
                    <a:ln>
                      <a:noFill/>
                    </a:ln>
                    <a:solidFill>
                      <a:srgbClr val="FF0000"/>
                    </a:solidFill>
                    <a:effectLst/>
                    <a:uLnTx/>
                    <a:uFillTx/>
                    <a:latin typeface="맑은 고딕" panose="020B0503020000020004" pitchFamily="50" charset="-127"/>
                    <a:ea typeface="맑은 고딕"/>
                    <a:cs typeface="+mn-cs"/>
                  </a:rPr>
                  <a:t>       (</a:t>
                </a:r>
                <a:r>
                  <a:rPr kumimoji="0" lang="ko-KR" altLang="en-US" sz="738" b="1" i="0" u="none" strike="noStrike" kern="0" cap="none" spc="0" normalizeH="0" baseline="0" noProof="0" dirty="0">
                    <a:ln>
                      <a:noFill/>
                    </a:ln>
                    <a:solidFill>
                      <a:srgbClr val="FF0000"/>
                    </a:solidFill>
                    <a:effectLst/>
                    <a:uLnTx/>
                    <a:uFillTx/>
                    <a:latin typeface="맑은 고딕" panose="020B0503020000020004" pitchFamily="50" charset="-127"/>
                    <a:ea typeface="맑은 고딕"/>
                    <a:cs typeface="+mn-cs"/>
                  </a:rPr>
                  <a:t>수급사업자 디폴트시</a:t>
                </a:r>
                <a:r>
                  <a:rPr kumimoji="0" lang="en-US" altLang="ko-KR" sz="738" b="1" i="0" u="none" strike="noStrike" kern="0" cap="none" spc="0" normalizeH="0" baseline="0" noProof="0" dirty="0">
                    <a:ln>
                      <a:noFill/>
                    </a:ln>
                    <a:solidFill>
                      <a:srgbClr val="FF0000"/>
                    </a:solidFill>
                    <a:effectLst/>
                    <a:uLnTx/>
                    <a:uFillTx/>
                    <a:latin typeface="맑은 고딕" panose="020B0503020000020004" pitchFamily="50" charset="-127"/>
                    <a:ea typeface="맑은 고딕"/>
                    <a:cs typeface="+mn-cs"/>
                  </a:rPr>
                  <a:t>)</a:t>
                </a:r>
                <a:r>
                  <a:rPr kumimoji="0" lang="ko-KR" altLang="en-US" sz="738" b="1" i="0" u="none" strike="noStrike" kern="0" cap="none" spc="0" normalizeH="0" baseline="0" noProof="0" dirty="0">
                    <a:ln>
                      <a:noFill/>
                    </a:ln>
                    <a:solidFill>
                      <a:srgbClr val="FF0000"/>
                    </a:solidFill>
                    <a:effectLst/>
                    <a:uLnTx/>
                    <a:uFillTx/>
                    <a:latin typeface="맑은 고딕" panose="020B0503020000020004" pitchFamily="50" charset="-127"/>
                    <a:ea typeface="맑은 고딕"/>
                    <a:cs typeface="+mn-cs"/>
                  </a:rPr>
                  <a:t> </a:t>
                </a:r>
                <a:endParaRPr kumimoji="0" lang="ko-KR" altLang="en-US" sz="738" b="0" i="0" u="none" strike="noStrike" kern="0" cap="none" spc="0" normalizeH="0" baseline="0" noProof="0" dirty="0">
                  <a:ln>
                    <a:noFill/>
                  </a:ln>
                  <a:solidFill>
                    <a:srgbClr val="FF0000"/>
                  </a:solidFill>
                  <a:effectLst/>
                  <a:uLnTx/>
                  <a:uFillTx/>
                  <a:latin typeface="맑은 고딕" panose="020B0503020000020004" pitchFamily="50" charset="-127"/>
                  <a:ea typeface="맑은 고딕"/>
                  <a:cs typeface="+mn-cs"/>
                </a:endParaRPr>
              </a:p>
            </p:txBody>
          </p:sp>
          <p:sp>
            <p:nvSpPr>
              <p:cNvPr id="129" name="TextBox 128"/>
              <p:cNvSpPr txBox="1"/>
              <p:nvPr/>
            </p:nvSpPr>
            <p:spPr>
              <a:xfrm>
                <a:off x="7818132" y="2994057"/>
                <a:ext cx="1839424" cy="312840"/>
              </a:xfrm>
              <a:prstGeom prst="rect">
                <a:avLst/>
              </a:prstGeom>
              <a:noFill/>
            </p:spPr>
            <p:txBody>
              <a:bodyPr wrap="none" rtlCol="0">
                <a:spAutoFit/>
              </a:bodyP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ko-KR" altLang="en-US" sz="923" b="1" i="0" u="none" strike="noStrike" kern="0" cap="none" spc="0" normalizeH="0" baseline="0" noProof="0" dirty="0">
                    <a:ln>
                      <a:noFill/>
                    </a:ln>
                    <a:solidFill>
                      <a:srgbClr val="FF0000"/>
                    </a:solidFill>
                    <a:effectLst/>
                    <a:uLnTx/>
                    <a:uFillTx/>
                    <a:latin typeface="맑은 고딕" panose="020B0503020000020004" pitchFamily="50" charset="-127"/>
                    <a:ea typeface="맑은 고딕"/>
                    <a:cs typeface="+mn-cs"/>
                  </a:rPr>
                  <a:t>⑥ </a:t>
                </a:r>
                <a:r>
                  <a:rPr kumimoji="0" lang="ko-KR" altLang="en-US" sz="923" b="1" i="0" u="none" strike="noStrike" kern="0" cap="none" spc="0" normalizeH="0" baseline="0" noProof="0" dirty="0" err="1">
                    <a:ln>
                      <a:noFill/>
                    </a:ln>
                    <a:solidFill>
                      <a:srgbClr val="FF0000"/>
                    </a:solidFill>
                    <a:effectLst/>
                    <a:uLnTx/>
                    <a:uFillTx/>
                    <a:latin typeface="맑은 고딕" panose="020B0503020000020004" pitchFamily="50" charset="-127"/>
                    <a:ea typeface="맑은 고딕"/>
                    <a:cs typeface="+mn-cs"/>
                  </a:rPr>
                  <a:t>감정금액</a:t>
                </a:r>
                <a:r>
                  <a:rPr kumimoji="0" lang="ko-KR" altLang="en-US" sz="923" b="1" i="0" u="none" strike="noStrike" kern="0" cap="none" spc="0" normalizeH="0" baseline="0" noProof="0" dirty="0">
                    <a:ln>
                      <a:noFill/>
                    </a:ln>
                    <a:solidFill>
                      <a:srgbClr val="FF0000"/>
                    </a:solidFill>
                    <a:effectLst/>
                    <a:uLnTx/>
                    <a:uFillTx/>
                    <a:latin typeface="맑은 고딕" panose="020B0503020000020004" pitchFamily="50" charset="-127"/>
                    <a:ea typeface="맑은 고딕"/>
                    <a:cs typeface="+mn-cs"/>
                  </a:rPr>
                  <a:t> 지급</a:t>
                </a:r>
                <a:r>
                  <a:rPr kumimoji="0" lang="ko-KR" altLang="en-US" sz="738" b="1" i="0" u="none" strike="noStrike" kern="0" cap="none" spc="0" normalizeH="0" baseline="0" noProof="0" dirty="0">
                    <a:ln>
                      <a:noFill/>
                    </a:ln>
                    <a:solidFill>
                      <a:srgbClr val="FF0000"/>
                    </a:solidFill>
                    <a:effectLst/>
                    <a:uLnTx/>
                    <a:uFillTx/>
                    <a:latin typeface="맑은 고딕" panose="020B0503020000020004" pitchFamily="50" charset="-127"/>
                    <a:ea typeface="맑은 고딕"/>
                    <a:cs typeface="+mn-cs"/>
                  </a:rPr>
                  <a:t> </a:t>
                </a:r>
                <a:endParaRPr kumimoji="0" lang="ko-KR" altLang="en-US" sz="738" b="0" i="0" u="none" strike="noStrike" kern="0" cap="none" spc="0" normalizeH="0" baseline="0" noProof="0" dirty="0">
                  <a:ln>
                    <a:noFill/>
                  </a:ln>
                  <a:solidFill>
                    <a:srgbClr val="FF0000"/>
                  </a:solidFill>
                  <a:effectLst/>
                  <a:uLnTx/>
                  <a:uFillTx/>
                  <a:latin typeface="맑은 고딕" panose="020B0503020000020004" pitchFamily="50" charset="-127"/>
                  <a:ea typeface="맑은 고딕"/>
                  <a:cs typeface="+mn-cs"/>
                </a:endParaRPr>
              </a:p>
            </p:txBody>
          </p:sp>
          <p:sp>
            <p:nvSpPr>
              <p:cNvPr id="130" name="TextBox 129"/>
              <p:cNvSpPr txBox="1"/>
              <p:nvPr/>
            </p:nvSpPr>
            <p:spPr>
              <a:xfrm>
                <a:off x="9427973" y="2474531"/>
                <a:ext cx="451130" cy="350842"/>
              </a:xfrm>
              <a:prstGeom prst="rect">
                <a:avLst/>
              </a:prstGeom>
              <a:noFill/>
            </p:spPr>
            <p:txBody>
              <a:bodyPr wrap="non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0" lang="en-US" altLang="ko-KR" sz="1108"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맑은 고딕" panose="020B0503020000020004" pitchFamily="50" charset="-127"/>
                    <a:ea typeface="맑은 고딕"/>
                    <a:cs typeface="+mn-cs"/>
                  </a:rPr>
                  <a:t>X</a:t>
                </a:r>
              </a:p>
            </p:txBody>
          </p:sp>
          <p:sp>
            <p:nvSpPr>
              <p:cNvPr id="131" name="TextBox 130"/>
              <p:cNvSpPr txBox="1"/>
              <p:nvPr/>
            </p:nvSpPr>
            <p:spPr>
              <a:xfrm>
                <a:off x="7097299" y="2447710"/>
                <a:ext cx="451130" cy="350842"/>
              </a:xfrm>
              <a:prstGeom prst="rect">
                <a:avLst/>
              </a:prstGeom>
              <a:noFill/>
            </p:spPr>
            <p:txBody>
              <a:bodyPr wrap="non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0" lang="en-US" altLang="ko-KR" sz="1108"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맑은 고딕" panose="020B0503020000020004" pitchFamily="50" charset="-127"/>
                    <a:ea typeface="맑은 고딕"/>
                    <a:cs typeface="+mn-cs"/>
                  </a:rPr>
                  <a:t>X</a:t>
                </a:r>
              </a:p>
            </p:txBody>
          </p:sp>
        </p:grpSp>
        <p:sp>
          <p:nvSpPr>
            <p:cNvPr id="103" name="자유형 102"/>
            <p:cNvSpPr/>
            <p:nvPr/>
          </p:nvSpPr>
          <p:spPr bwMode="auto">
            <a:xfrm>
              <a:off x="6142618" y="2429892"/>
              <a:ext cx="1036751" cy="741273"/>
            </a:xfrm>
            <a:custGeom>
              <a:avLst/>
              <a:gdLst>
                <a:gd name="connsiteX0" fmla="*/ 0 w 1182254"/>
                <a:gd name="connsiteY0" fmla="*/ 0 h 923636"/>
                <a:gd name="connsiteX1" fmla="*/ 0 w 1182254"/>
                <a:gd name="connsiteY1" fmla="*/ 923636 h 923636"/>
                <a:gd name="connsiteX2" fmla="*/ 1182254 w 1182254"/>
                <a:gd name="connsiteY2" fmla="*/ 923636 h 923636"/>
              </a:gdLst>
              <a:ahLst/>
              <a:cxnLst>
                <a:cxn ang="0">
                  <a:pos x="connsiteX0" y="connsiteY0"/>
                </a:cxn>
                <a:cxn ang="0">
                  <a:pos x="connsiteX1" y="connsiteY1"/>
                </a:cxn>
                <a:cxn ang="0">
                  <a:pos x="connsiteX2" y="connsiteY2"/>
                </a:cxn>
              </a:cxnLst>
              <a:rect l="l" t="t" r="r" b="b"/>
              <a:pathLst>
                <a:path w="1182254" h="923636">
                  <a:moveTo>
                    <a:pt x="0" y="0"/>
                  </a:moveTo>
                  <a:lnTo>
                    <a:pt x="0" y="923636"/>
                  </a:lnTo>
                  <a:lnTo>
                    <a:pt x="1182254" y="923636"/>
                  </a:lnTo>
                </a:path>
              </a:pathLst>
            </a:custGeom>
            <a:noFill/>
            <a:ln w="19050" cap="flat" cmpd="sng" algn="ctr">
              <a:solidFill>
                <a:srgbClr val="C00000"/>
              </a:solidFill>
              <a:prstDash val="sysDash"/>
              <a:headEnd/>
              <a:tailEnd type="triangle"/>
            </a:ln>
            <a:effectLst>
              <a:outerShdw blurRad="50800" dist="38100" dir="2700000" algn="tl" rotWithShape="0">
                <a:prstClr val="black">
                  <a:alpha val="40000"/>
                </a:prstClr>
              </a:outerShdw>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0" lang="ko-KR" altLang="en-US" sz="1662" b="0" i="0" u="none" strike="noStrike" kern="0" cap="none" spc="0" normalizeH="0" baseline="0" noProof="0">
                <a:ln w="0"/>
                <a:solidFill>
                  <a:srgbClr val="000000"/>
                </a:solidFill>
                <a:effectLst>
                  <a:outerShdw blurRad="38100" dist="19050" dir="2700000" algn="tl" rotWithShape="0">
                    <a:srgbClr val="000000">
                      <a:alpha val="40000"/>
                    </a:srgbClr>
                  </a:outerShdw>
                </a:effectLst>
                <a:uLnTx/>
                <a:uFillTx/>
                <a:latin typeface="맑은 고딕" panose="020B0503020000020004" pitchFamily="50" charset="-127"/>
                <a:ea typeface="맑은 고딕" panose="020B0503020000020004" pitchFamily="50" charset="-127"/>
                <a:cs typeface="+mn-cs"/>
              </a:endParaRPr>
            </a:p>
          </p:txBody>
        </p:sp>
        <p:sp>
          <p:nvSpPr>
            <p:cNvPr id="104" name="자유형 103"/>
            <p:cNvSpPr/>
            <p:nvPr/>
          </p:nvSpPr>
          <p:spPr bwMode="auto">
            <a:xfrm>
              <a:off x="5902036" y="2384884"/>
              <a:ext cx="1283855" cy="988291"/>
            </a:xfrm>
            <a:custGeom>
              <a:avLst/>
              <a:gdLst>
                <a:gd name="connsiteX0" fmla="*/ 0 w 1283855"/>
                <a:gd name="connsiteY0" fmla="*/ 0 h 988291"/>
                <a:gd name="connsiteX1" fmla="*/ 0 w 1283855"/>
                <a:gd name="connsiteY1" fmla="*/ 988291 h 988291"/>
                <a:gd name="connsiteX2" fmla="*/ 1283855 w 1283855"/>
                <a:gd name="connsiteY2" fmla="*/ 988291 h 988291"/>
              </a:gdLst>
              <a:ahLst/>
              <a:cxnLst>
                <a:cxn ang="0">
                  <a:pos x="connsiteX0" y="connsiteY0"/>
                </a:cxn>
                <a:cxn ang="0">
                  <a:pos x="connsiteX1" y="connsiteY1"/>
                </a:cxn>
                <a:cxn ang="0">
                  <a:pos x="connsiteX2" y="connsiteY2"/>
                </a:cxn>
              </a:cxnLst>
              <a:rect l="l" t="t" r="r" b="b"/>
              <a:pathLst>
                <a:path w="1283855" h="988291">
                  <a:moveTo>
                    <a:pt x="0" y="0"/>
                  </a:moveTo>
                  <a:lnTo>
                    <a:pt x="0" y="988291"/>
                  </a:lnTo>
                  <a:lnTo>
                    <a:pt x="1283855" y="988291"/>
                  </a:lnTo>
                </a:path>
              </a:pathLst>
            </a:custGeom>
            <a:noFill/>
            <a:ln w="15875">
              <a:solidFill>
                <a:srgbClr val="C00000"/>
              </a:solidFill>
              <a:miter lim="800000"/>
              <a:headEnd type="triangle"/>
              <a:tailEnd/>
            </a:ln>
            <a:effectLst>
              <a:outerShdw blurRad="50800" dist="38100" dir="5400000" algn="t" rotWithShape="0">
                <a:prstClr val="black">
                  <a:alpha val="40000"/>
                </a:prstClr>
              </a:outerShdw>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0" lang="ko-KR" altLang="en-US" sz="1662" b="0" i="0" u="none" strike="noStrike" kern="0" cap="none" spc="0" normalizeH="0" baseline="0" noProof="0">
                <a:ln>
                  <a:noFill/>
                </a:ln>
                <a:solidFill>
                  <a:srgbClr val="000000"/>
                </a:solidFill>
                <a:effectLst/>
                <a:uLnTx/>
                <a:uFillTx/>
                <a:latin typeface="맑은 고딕" panose="020B0503020000020004" pitchFamily="50" charset="-127"/>
                <a:ea typeface="맑은 고딕"/>
                <a:cs typeface="+mn-cs"/>
              </a:endParaRPr>
            </a:p>
          </p:txBody>
        </p:sp>
        <p:sp>
          <p:nvSpPr>
            <p:cNvPr id="105" name="자유형 104"/>
            <p:cNvSpPr/>
            <p:nvPr/>
          </p:nvSpPr>
          <p:spPr bwMode="auto">
            <a:xfrm>
              <a:off x="8081818" y="2456873"/>
              <a:ext cx="1089314" cy="812800"/>
            </a:xfrm>
            <a:custGeom>
              <a:avLst/>
              <a:gdLst>
                <a:gd name="connsiteX0" fmla="*/ 0 w 1154546"/>
                <a:gd name="connsiteY0" fmla="*/ 812800 h 812800"/>
                <a:gd name="connsiteX1" fmla="*/ 1154546 w 1154546"/>
                <a:gd name="connsiteY1" fmla="*/ 812800 h 812800"/>
                <a:gd name="connsiteX2" fmla="*/ 1154546 w 1154546"/>
                <a:gd name="connsiteY2" fmla="*/ 0 h 812800"/>
              </a:gdLst>
              <a:ahLst/>
              <a:cxnLst>
                <a:cxn ang="0">
                  <a:pos x="connsiteX0" y="connsiteY0"/>
                </a:cxn>
                <a:cxn ang="0">
                  <a:pos x="connsiteX1" y="connsiteY1"/>
                </a:cxn>
                <a:cxn ang="0">
                  <a:pos x="connsiteX2" y="connsiteY2"/>
                </a:cxn>
              </a:cxnLst>
              <a:rect l="l" t="t" r="r" b="b"/>
              <a:pathLst>
                <a:path w="1154546" h="812800">
                  <a:moveTo>
                    <a:pt x="0" y="812800"/>
                  </a:moveTo>
                  <a:lnTo>
                    <a:pt x="1154546" y="812800"/>
                  </a:lnTo>
                  <a:lnTo>
                    <a:pt x="1154546" y="0"/>
                  </a:lnTo>
                </a:path>
              </a:pathLst>
            </a:custGeom>
            <a:noFill/>
            <a:ln w="9525">
              <a:solidFill>
                <a:srgbClr val="FFFFFF">
                  <a:lumMod val="50000"/>
                </a:srgbClr>
              </a:solidFill>
              <a:miter lim="800000"/>
              <a:headEn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0" lang="ko-KR" altLang="en-US" sz="1662" b="0" i="0" u="none" strike="noStrike" kern="0" cap="none" spc="0" normalizeH="0" baseline="0" noProof="0">
                <a:ln>
                  <a:noFill/>
                </a:ln>
                <a:solidFill>
                  <a:srgbClr val="000000"/>
                </a:solidFill>
                <a:effectLst/>
                <a:uLnTx/>
                <a:uFillTx/>
                <a:latin typeface="맑은 고딕" panose="020B0503020000020004" pitchFamily="50" charset="-127"/>
                <a:ea typeface="맑은 고딕"/>
                <a:cs typeface="+mn-cs"/>
              </a:endParaRPr>
            </a:p>
          </p:txBody>
        </p:sp>
        <p:cxnSp>
          <p:nvCxnSpPr>
            <p:cNvPr id="106" name="직선 화살표 연결선 105"/>
            <p:cNvCxnSpPr/>
            <p:nvPr/>
          </p:nvCxnSpPr>
          <p:spPr>
            <a:xfrm flipV="1">
              <a:off x="7617296" y="2377943"/>
              <a:ext cx="0" cy="425912"/>
            </a:xfrm>
            <a:prstGeom prst="straightConnector1">
              <a:avLst/>
            </a:prstGeom>
            <a:noFill/>
            <a:ln w="9525" cap="flat" cmpd="sng" algn="ctr">
              <a:solidFill>
                <a:srgbClr val="FFFFFF">
                  <a:lumMod val="50000"/>
                </a:srgbClr>
              </a:solidFill>
              <a:prstDash val="solid"/>
              <a:tailEnd type="triangle"/>
            </a:ln>
            <a:effectLst/>
          </p:spPr>
        </p:cxnSp>
      </p:grpSp>
      <p:sp>
        <p:nvSpPr>
          <p:cNvPr id="192" name="TextBox 191"/>
          <p:cNvSpPr txBox="1"/>
          <p:nvPr/>
        </p:nvSpPr>
        <p:spPr>
          <a:xfrm>
            <a:off x="1401805" y="4707677"/>
            <a:ext cx="2904319" cy="296759"/>
          </a:xfrm>
          <a:prstGeom prst="rect">
            <a:avLst/>
          </a:prstGeom>
          <a:solidFill>
            <a:srgbClr val="FFFFFF"/>
          </a:solidFill>
          <a:ln>
            <a:solidFill>
              <a:srgbClr val="919191"/>
            </a:solidFill>
          </a:ln>
        </p:spPr>
        <p:txBody>
          <a:bodyPr wrap="none" lIns="33231" tIns="33231" rIns="33231" bIns="33231" rtlCol="0" anchor="ctr">
            <a:no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0" lang="ko-KR" altLang="en-US" sz="1200" b="1" i="0" u="none" strike="noStrike" kern="0" cap="none" spc="0" normalizeH="0" baseline="0" noProof="0" dirty="0">
                <a:ln>
                  <a:noFill/>
                </a:ln>
                <a:solidFill>
                  <a:srgbClr val="000000"/>
                </a:solidFill>
                <a:effectLst/>
                <a:uLnTx/>
                <a:uFillTx/>
                <a:latin typeface="맑은 고딕" pitchFamily="50" charset="-127"/>
                <a:ea typeface="맑은 고딕"/>
                <a:cs typeface="+mn-cs"/>
              </a:rPr>
              <a:t>정산분쟁으로 인한 하도급법 위반 증가</a:t>
            </a:r>
            <a:endParaRPr kumimoji="0" lang="en-US" altLang="ko-KR" sz="1200" b="1" i="0" u="none" strike="noStrike" kern="0" cap="none" spc="0" normalizeH="0" baseline="0" noProof="0" dirty="0">
              <a:ln>
                <a:noFill/>
              </a:ln>
              <a:solidFill>
                <a:srgbClr val="000000"/>
              </a:solidFill>
              <a:effectLst/>
              <a:uLnTx/>
              <a:uFillTx/>
              <a:latin typeface="맑은 고딕" pitchFamily="50" charset="-127"/>
              <a:ea typeface="맑은 고딕"/>
              <a:cs typeface="+mn-cs"/>
            </a:endParaRPr>
          </a:p>
        </p:txBody>
      </p:sp>
      <p:sp>
        <p:nvSpPr>
          <p:cNvPr id="194" name="TextBox 193"/>
          <p:cNvSpPr txBox="1"/>
          <p:nvPr/>
        </p:nvSpPr>
        <p:spPr>
          <a:xfrm>
            <a:off x="5357136" y="4727496"/>
            <a:ext cx="3169765" cy="296759"/>
          </a:xfrm>
          <a:prstGeom prst="rect">
            <a:avLst/>
          </a:prstGeom>
          <a:solidFill>
            <a:srgbClr val="333399"/>
          </a:solidFill>
          <a:ln>
            <a:solidFill>
              <a:srgbClr val="919191"/>
            </a:solidFill>
          </a:ln>
        </p:spPr>
        <p:txBody>
          <a:bodyPr wrap="none" lIns="33231" tIns="33231" rIns="33231" bIns="33231" rtlCol="0" anchor="ctr">
            <a:no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0" lang="ko-KR" altLang="en-US" sz="1292" b="0" i="0" u="none" strike="noStrike" kern="0" cap="none" spc="0" normalizeH="0" baseline="0" noProof="0" dirty="0">
                <a:ln>
                  <a:noFill/>
                </a:ln>
                <a:solidFill>
                  <a:srgbClr val="FFFFFF"/>
                </a:solidFill>
                <a:effectLst/>
                <a:uLnTx/>
                <a:uFillTx/>
                <a:latin typeface="HY헤드라인M" panose="02030600000101010101" pitchFamily="18" charset="-127"/>
                <a:ea typeface="HY헤드라인M" panose="02030600000101010101" pitchFamily="18" charset="-127"/>
                <a:cs typeface="+mn-cs"/>
              </a:rPr>
              <a:t>하도급법 위반 해소 및 체불 해결</a:t>
            </a:r>
          </a:p>
        </p:txBody>
      </p:sp>
      <p:grpSp>
        <p:nvGrpSpPr>
          <p:cNvPr id="195" name="그룹 194"/>
          <p:cNvGrpSpPr/>
          <p:nvPr/>
        </p:nvGrpSpPr>
        <p:grpSpPr>
          <a:xfrm>
            <a:off x="1514430" y="1417465"/>
            <a:ext cx="2705181" cy="2388119"/>
            <a:chOff x="1662347" y="1129552"/>
            <a:chExt cx="2930613" cy="2587129"/>
          </a:xfrm>
        </p:grpSpPr>
        <p:grpSp>
          <p:nvGrpSpPr>
            <p:cNvPr id="196" name="그룹 195"/>
            <p:cNvGrpSpPr/>
            <p:nvPr/>
          </p:nvGrpSpPr>
          <p:grpSpPr>
            <a:xfrm>
              <a:off x="1662347" y="1129552"/>
              <a:ext cx="2930613" cy="2587129"/>
              <a:chOff x="1497402" y="1129552"/>
              <a:chExt cx="2930613" cy="2587129"/>
            </a:xfrm>
          </p:grpSpPr>
          <p:grpSp>
            <p:nvGrpSpPr>
              <p:cNvPr id="198" name="그룹 197"/>
              <p:cNvGrpSpPr/>
              <p:nvPr/>
            </p:nvGrpSpPr>
            <p:grpSpPr>
              <a:xfrm rot="11104838">
                <a:off x="1497402" y="1129552"/>
                <a:ext cx="2930613" cy="2587129"/>
                <a:chOff x="1901825" y="902460"/>
                <a:chExt cx="5675313" cy="5601528"/>
              </a:xfrm>
              <a:scene3d>
                <a:camera prst="orthographicFront"/>
                <a:lightRig rig="threePt" dir="t">
                  <a:rot lat="0" lon="0" rev="10800000"/>
                </a:lightRig>
              </a:scene3d>
            </p:grpSpPr>
            <p:sp>
              <p:nvSpPr>
                <p:cNvPr id="204" name="Freeform 3"/>
                <p:cNvSpPr>
                  <a:spLocks/>
                </p:cNvSpPr>
                <p:nvPr/>
              </p:nvSpPr>
              <p:spPr bwMode="gray">
                <a:xfrm>
                  <a:off x="5038726" y="1311275"/>
                  <a:ext cx="2225675" cy="2058988"/>
                </a:xfrm>
                <a:custGeom>
                  <a:avLst/>
                  <a:gdLst>
                    <a:gd name="T0" fmla="*/ 1728 w 1728"/>
                    <a:gd name="T1" fmla="*/ 1183 h 1615"/>
                    <a:gd name="T2" fmla="*/ 1248 w 1728"/>
                    <a:gd name="T3" fmla="*/ 1615 h 1615"/>
                    <a:gd name="T4" fmla="*/ 624 w 1728"/>
                    <a:gd name="T5" fmla="*/ 1519 h 1615"/>
                    <a:gd name="T6" fmla="*/ 816 w 1728"/>
                    <a:gd name="T7" fmla="*/ 1471 h 1615"/>
                    <a:gd name="T8" fmla="*/ 0 w 1728"/>
                    <a:gd name="T9" fmla="*/ 847 h 1615"/>
                    <a:gd name="T10" fmla="*/ 192 w 1728"/>
                    <a:gd name="T11" fmla="*/ 463 h 1615"/>
                    <a:gd name="T12" fmla="*/ 0 w 1728"/>
                    <a:gd name="T13" fmla="*/ 31 h 1615"/>
                    <a:gd name="T14" fmla="*/ 1584 w 1728"/>
                    <a:gd name="T15" fmla="*/ 1231 h 1615"/>
                    <a:gd name="T16" fmla="*/ 1728 w 1728"/>
                    <a:gd name="T17" fmla="*/ 1183 h 16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28"/>
                    <a:gd name="T28" fmla="*/ 0 h 1615"/>
                    <a:gd name="T29" fmla="*/ 1728 w 1728"/>
                    <a:gd name="T30" fmla="*/ 1615 h 16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28" h="1615">
                      <a:moveTo>
                        <a:pt x="1728" y="1183"/>
                      </a:moveTo>
                      <a:lnTo>
                        <a:pt x="1248" y="1615"/>
                      </a:lnTo>
                      <a:lnTo>
                        <a:pt x="624" y="1519"/>
                      </a:lnTo>
                      <a:cubicBezTo>
                        <a:pt x="624" y="1519"/>
                        <a:pt x="720" y="1495"/>
                        <a:pt x="816" y="1471"/>
                      </a:cubicBezTo>
                      <a:cubicBezTo>
                        <a:pt x="558" y="881"/>
                        <a:pt x="0" y="847"/>
                        <a:pt x="0" y="847"/>
                      </a:cubicBezTo>
                      <a:lnTo>
                        <a:pt x="192" y="463"/>
                      </a:lnTo>
                      <a:lnTo>
                        <a:pt x="0" y="31"/>
                      </a:lnTo>
                      <a:cubicBezTo>
                        <a:pt x="0" y="31"/>
                        <a:pt x="1031" y="0"/>
                        <a:pt x="1584" y="1231"/>
                      </a:cubicBezTo>
                      <a:cubicBezTo>
                        <a:pt x="1656" y="1207"/>
                        <a:pt x="1728" y="1183"/>
                        <a:pt x="1728" y="1183"/>
                      </a:cubicBezTo>
                      <a:close/>
                    </a:path>
                  </a:pathLst>
                </a:custGeom>
                <a:gradFill rotWithShape="0">
                  <a:gsLst>
                    <a:gs pos="0">
                      <a:srgbClr val="9E9E9E"/>
                    </a:gs>
                    <a:gs pos="100000">
                      <a:srgbClr val="3F3F3F"/>
                    </a:gs>
                  </a:gsLst>
                  <a:lin ang="0" scaled="1"/>
                </a:gradFill>
                <a:ln>
                  <a:noFill/>
                </a:ln>
                <a:extLst>
                  <a:ext uri="{91240B29-F687-4F45-9708-019B960494DF}">
                    <a14:hiddenLine xmlns:a14="http://schemas.microsoft.com/office/drawing/2010/main" w="3175" cap="flat" cmpd="sng">
                      <a:solidFill>
                        <a:srgbClr val="000000"/>
                      </a:solidFill>
                      <a:prstDash val="solid"/>
                      <a:round/>
                      <a:headEnd type="none" w="med" len="med"/>
                      <a:tailEnd type="none" w="med" len="med"/>
                    </a14:hiddenLine>
                  </a:ext>
                </a:extLst>
              </p:spPr>
              <p:txBody>
                <a:bodyPr wrap="none" lIns="90537" tIns="45269" rIns="90537" bIns="45269" anchor="ctr"/>
                <a:lstStyle/>
                <a:p>
                  <a:pPr marL="0" marR="0" lvl="0" indent="0" algn="l" defTabSz="844083" rtl="0" eaLnBrk="0" fontAlgn="base" latinLnBrk="0" hangingPunct="0">
                    <a:lnSpc>
                      <a:spcPct val="100000"/>
                    </a:lnSpc>
                    <a:spcBef>
                      <a:spcPct val="0"/>
                    </a:spcBef>
                    <a:spcAft>
                      <a:spcPct val="0"/>
                    </a:spcAft>
                    <a:buClrTx/>
                    <a:buSzTx/>
                    <a:buFontTx/>
                    <a:buNone/>
                    <a:tabLst/>
                    <a:defRPr/>
                  </a:pPr>
                  <a:endParaRPr kumimoji="0" lang="ko-KR" altLang="en-US" sz="1015" b="0" i="0" u="none" strike="noStrike" kern="0" cap="none" spc="0" normalizeH="0" baseline="0" noProof="0">
                    <a:ln>
                      <a:noFill/>
                    </a:ln>
                    <a:solidFill>
                      <a:srgbClr val="FFFFFF"/>
                    </a:solidFill>
                    <a:effectLst/>
                    <a:uLnTx/>
                    <a:uFillTx/>
                    <a:latin typeface="Verdana" panose="020B0604030504040204" pitchFamily="34" charset="0"/>
                    <a:ea typeface="맑은 고딕"/>
                    <a:cs typeface="+mn-cs"/>
                  </a:endParaRPr>
                </a:p>
              </p:txBody>
            </p:sp>
            <p:sp>
              <p:nvSpPr>
                <p:cNvPr id="205" name="Freeform 6"/>
                <p:cNvSpPr>
                  <a:spLocks/>
                </p:cNvSpPr>
                <p:nvPr/>
              </p:nvSpPr>
              <p:spPr bwMode="gray">
                <a:xfrm>
                  <a:off x="5554663" y="3079750"/>
                  <a:ext cx="2022475" cy="2554289"/>
                </a:xfrm>
                <a:custGeom>
                  <a:avLst/>
                  <a:gdLst>
                    <a:gd name="T0" fmla="*/ 658 w 1571"/>
                    <a:gd name="T1" fmla="*/ 2002 h 2002"/>
                    <a:gd name="T2" fmla="*/ 100 w 1571"/>
                    <a:gd name="T3" fmla="*/ 1677 h 2002"/>
                    <a:gd name="T4" fmla="*/ 0 w 1571"/>
                    <a:gd name="T5" fmla="*/ 1054 h 2002"/>
                    <a:gd name="T6" fmla="*/ 105 w 1571"/>
                    <a:gd name="T7" fmla="*/ 1222 h 2002"/>
                    <a:gd name="T8" fmla="*/ 449 w 1571"/>
                    <a:gd name="T9" fmla="*/ 254 h 2002"/>
                    <a:gd name="T10" fmla="*/ 873 w 1571"/>
                    <a:gd name="T11" fmla="*/ 319 h 2002"/>
                    <a:gd name="T12" fmla="*/ 1226 w 1571"/>
                    <a:gd name="T13" fmla="*/ 4 h 2002"/>
                    <a:gd name="T14" fmla="*/ 568 w 1571"/>
                    <a:gd name="T15" fmla="*/ 1879 h 2002"/>
                    <a:gd name="T16" fmla="*/ 658 w 1571"/>
                    <a:gd name="T17" fmla="*/ 2002 h 200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71"/>
                    <a:gd name="T28" fmla="*/ 0 h 2002"/>
                    <a:gd name="T29" fmla="*/ 1571 w 1571"/>
                    <a:gd name="T30" fmla="*/ 2002 h 200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71" h="2002">
                      <a:moveTo>
                        <a:pt x="658" y="2002"/>
                      </a:moveTo>
                      <a:lnTo>
                        <a:pt x="100" y="1677"/>
                      </a:lnTo>
                      <a:lnTo>
                        <a:pt x="0" y="1054"/>
                      </a:lnTo>
                      <a:cubicBezTo>
                        <a:pt x="0" y="1054"/>
                        <a:pt x="52" y="1138"/>
                        <a:pt x="105" y="1222"/>
                      </a:cubicBezTo>
                      <a:cubicBezTo>
                        <a:pt x="587" y="796"/>
                        <a:pt x="449" y="254"/>
                        <a:pt x="449" y="254"/>
                      </a:cubicBezTo>
                      <a:lnTo>
                        <a:pt x="873" y="319"/>
                      </a:lnTo>
                      <a:cubicBezTo>
                        <a:pt x="873" y="319"/>
                        <a:pt x="1221" y="0"/>
                        <a:pt x="1226" y="4"/>
                      </a:cubicBezTo>
                      <a:cubicBezTo>
                        <a:pt x="1226" y="4"/>
                        <a:pt x="1571" y="976"/>
                        <a:pt x="568" y="1879"/>
                      </a:cubicBezTo>
                      <a:cubicBezTo>
                        <a:pt x="613" y="1941"/>
                        <a:pt x="658" y="2002"/>
                        <a:pt x="658" y="2002"/>
                      </a:cubicBezTo>
                      <a:close/>
                    </a:path>
                  </a:pathLst>
                </a:custGeom>
                <a:gradFill rotWithShape="0">
                  <a:gsLst>
                    <a:gs pos="0">
                      <a:srgbClr val="5B2B2B"/>
                    </a:gs>
                    <a:gs pos="50000">
                      <a:srgbClr val="C55D5D"/>
                    </a:gs>
                    <a:gs pos="100000">
                      <a:srgbClr val="5B2B2B"/>
                    </a:gs>
                  </a:gsLst>
                  <a:lin ang="5400000" scaled="1"/>
                </a:gradFill>
                <a:ln>
                  <a:noFill/>
                </a:ln>
                <a:extLst>
                  <a:ext uri="{91240B29-F687-4F45-9708-019B960494DF}">
                    <a14:hiddenLine xmlns:a14="http://schemas.microsoft.com/office/drawing/2010/main" w="3175" cap="flat" cmpd="sng">
                      <a:solidFill>
                        <a:srgbClr val="000000"/>
                      </a:solidFill>
                      <a:prstDash val="solid"/>
                      <a:round/>
                      <a:headEnd type="none" w="sm" len="sm"/>
                      <a:tailEnd type="none" w="sm" len="sm"/>
                    </a14:hiddenLine>
                  </a:ext>
                </a:extLst>
              </p:spPr>
              <p:txBody>
                <a:bodyPr lIns="81258" tIns="40629" rIns="81258" bIns="40629" anchor="ctr"/>
                <a:lstStyle/>
                <a:p>
                  <a:pPr marL="0" marR="0" lvl="0" indent="0" algn="l" defTabSz="844083" rtl="0" eaLnBrk="0" fontAlgn="base" latinLnBrk="0" hangingPunct="0">
                    <a:lnSpc>
                      <a:spcPct val="100000"/>
                    </a:lnSpc>
                    <a:spcBef>
                      <a:spcPct val="0"/>
                    </a:spcBef>
                    <a:spcAft>
                      <a:spcPct val="0"/>
                    </a:spcAft>
                    <a:buClrTx/>
                    <a:buSzTx/>
                    <a:buFontTx/>
                    <a:buNone/>
                    <a:tabLst/>
                    <a:defRPr/>
                  </a:pPr>
                  <a:endParaRPr kumimoji="0" lang="ko-KR" altLang="en-US" sz="1015" b="0" i="0" u="none" strike="noStrike" kern="0" cap="none" spc="0" normalizeH="0" baseline="0" noProof="0">
                    <a:ln>
                      <a:noFill/>
                    </a:ln>
                    <a:solidFill>
                      <a:srgbClr val="FFFFFF"/>
                    </a:solidFill>
                    <a:effectLst/>
                    <a:uLnTx/>
                    <a:uFillTx/>
                    <a:latin typeface="Verdana" panose="020B0604030504040204" pitchFamily="34" charset="0"/>
                    <a:ea typeface="맑은 고딕"/>
                    <a:cs typeface="+mn-cs"/>
                  </a:endParaRPr>
                </a:p>
              </p:txBody>
            </p:sp>
            <p:sp>
              <p:nvSpPr>
                <p:cNvPr id="206" name="Freeform 9"/>
                <p:cNvSpPr>
                  <a:spLocks/>
                </p:cNvSpPr>
                <p:nvPr/>
              </p:nvSpPr>
              <p:spPr bwMode="gray">
                <a:xfrm rot="8585127">
                  <a:off x="3498849" y="4445000"/>
                  <a:ext cx="2225675" cy="2058988"/>
                </a:xfrm>
                <a:custGeom>
                  <a:avLst/>
                  <a:gdLst>
                    <a:gd name="T0" fmla="*/ 1728 w 1728"/>
                    <a:gd name="T1" fmla="*/ 1183 h 1615"/>
                    <a:gd name="T2" fmla="*/ 1248 w 1728"/>
                    <a:gd name="T3" fmla="*/ 1615 h 1615"/>
                    <a:gd name="T4" fmla="*/ 624 w 1728"/>
                    <a:gd name="T5" fmla="*/ 1519 h 1615"/>
                    <a:gd name="T6" fmla="*/ 816 w 1728"/>
                    <a:gd name="T7" fmla="*/ 1471 h 1615"/>
                    <a:gd name="T8" fmla="*/ 0 w 1728"/>
                    <a:gd name="T9" fmla="*/ 847 h 1615"/>
                    <a:gd name="T10" fmla="*/ 192 w 1728"/>
                    <a:gd name="T11" fmla="*/ 463 h 1615"/>
                    <a:gd name="T12" fmla="*/ 0 w 1728"/>
                    <a:gd name="T13" fmla="*/ 31 h 1615"/>
                    <a:gd name="T14" fmla="*/ 1584 w 1728"/>
                    <a:gd name="T15" fmla="*/ 1231 h 1615"/>
                    <a:gd name="T16" fmla="*/ 1728 w 1728"/>
                    <a:gd name="T17" fmla="*/ 1183 h 16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28"/>
                    <a:gd name="T28" fmla="*/ 0 h 1615"/>
                    <a:gd name="T29" fmla="*/ 1728 w 1728"/>
                    <a:gd name="T30" fmla="*/ 1615 h 16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28" h="1615">
                      <a:moveTo>
                        <a:pt x="1728" y="1183"/>
                      </a:moveTo>
                      <a:lnTo>
                        <a:pt x="1248" y="1615"/>
                      </a:lnTo>
                      <a:lnTo>
                        <a:pt x="624" y="1519"/>
                      </a:lnTo>
                      <a:cubicBezTo>
                        <a:pt x="624" y="1519"/>
                        <a:pt x="720" y="1495"/>
                        <a:pt x="816" y="1471"/>
                      </a:cubicBezTo>
                      <a:cubicBezTo>
                        <a:pt x="558" y="881"/>
                        <a:pt x="0" y="847"/>
                        <a:pt x="0" y="847"/>
                      </a:cubicBezTo>
                      <a:lnTo>
                        <a:pt x="192" y="463"/>
                      </a:lnTo>
                      <a:lnTo>
                        <a:pt x="0" y="31"/>
                      </a:lnTo>
                      <a:cubicBezTo>
                        <a:pt x="0" y="31"/>
                        <a:pt x="1031" y="0"/>
                        <a:pt x="1584" y="1231"/>
                      </a:cubicBezTo>
                      <a:cubicBezTo>
                        <a:pt x="1656" y="1207"/>
                        <a:pt x="1728" y="1183"/>
                        <a:pt x="1728" y="1183"/>
                      </a:cubicBezTo>
                      <a:close/>
                    </a:path>
                  </a:pathLst>
                </a:custGeom>
                <a:gradFill rotWithShape="0">
                  <a:gsLst>
                    <a:gs pos="0">
                      <a:srgbClr val="0066CC"/>
                    </a:gs>
                    <a:gs pos="100000">
                      <a:srgbClr val="002F5E"/>
                    </a:gs>
                  </a:gsLst>
                  <a:lin ang="0" scaled="1"/>
                </a:gradFill>
                <a:ln>
                  <a:noFill/>
                </a:ln>
                <a:extLst>
                  <a:ext uri="{91240B29-F687-4F45-9708-019B960494DF}">
                    <a14:hiddenLine xmlns:a14="http://schemas.microsoft.com/office/drawing/2010/main" w="3175" cap="flat" cmpd="sng">
                      <a:solidFill>
                        <a:srgbClr val="000000"/>
                      </a:solidFill>
                      <a:prstDash val="solid"/>
                      <a:round/>
                      <a:headEnd type="none" w="med" len="med"/>
                      <a:tailEnd type="none" w="med" len="med"/>
                    </a14:hiddenLine>
                  </a:ext>
                </a:extLst>
              </p:spPr>
              <p:txBody>
                <a:bodyPr lIns="81258" tIns="40629" rIns="81258" bIns="40629" anchor="ctr"/>
                <a:lstStyle/>
                <a:p>
                  <a:pPr marL="0" marR="0" lvl="0" indent="0" algn="l" defTabSz="844083" rtl="0" eaLnBrk="0" fontAlgn="base" latinLnBrk="0" hangingPunct="0">
                    <a:lnSpc>
                      <a:spcPct val="100000"/>
                    </a:lnSpc>
                    <a:spcBef>
                      <a:spcPct val="0"/>
                    </a:spcBef>
                    <a:spcAft>
                      <a:spcPct val="0"/>
                    </a:spcAft>
                    <a:buClrTx/>
                    <a:buSzTx/>
                    <a:buFontTx/>
                    <a:buNone/>
                    <a:tabLst/>
                    <a:defRPr/>
                  </a:pPr>
                  <a:endParaRPr kumimoji="0" lang="ko-KR" altLang="en-US" sz="1015" b="0" i="0" u="none" strike="noStrike" kern="0" cap="none" spc="0" normalizeH="0" baseline="0" noProof="0">
                    <a:ln>
                      <a:noFill/>
                    </a:ln>
                    <a:solidFill>
                      <a:srgbClr val="FFFFFF"/>
                    </a:solidFill>
                    <a:effectLst/>
                    <a:uLnTx/>
                    <a:uFillTx/>
                    <a:latin typeface="Verdana" panose="020B0604030504040204" pitchFamily="34" charset="0"/>
                    <a:ea typeface="맑은 고딕"/>
                    <a:cs typeface="+mn-cs"/>
                  </a:endParaRPr>
                </a:p>
              </p:txBody>
            </p:sp>
            <p:sp>
              <p:nvSpPr>
                <p:cNvPr id="207" name="Freeform 12"/>
                <p:cNvSpPr>
                  <a:spLocks/>
                </p:cNvSpPr>
                <p:nvPr/>
              </p:nvSpPr>
              <p:spPr bwMode="gray">
                <a:xfrm rot="12918885">
                  <a:off x="1901825" y="2973387"/>
                  <a:ext cx="2225675" cy="2060575"/>
                </a:xfrm>
                <a:custGeom>
                  <a:avLst/>
                  <a:gdLst>
                    <a:gd name="T0" fmla="*/ 1728 w 1728"/>
                    <a:gd name="T1" fmla="*/ 1183 h 1615"/>
                    <a:gd name="T2" fmla="*/ 1248 w 1728"/>
                    <a:gd name="T3" fmla="*/ 1615 h 1615"/>
                    <a:gd name="T4" fmla="*/ 624 w 1728"/>
                    <a:gd name="T5" fmla="*/ 1519 h 1615"/>
                    <a:gd name="T6" fmla="*/ 816 w 1728"/>
                    <a:gd name="T7" fmla="*/ 1471 h 1615"/>
                    <a:gd name="T8" fmla="*/ 0 w 1728"/>
                    <a:gd name="T9" fmla="*/ 847 h 1615"/>
                    <a:gd name="T10" fmla="*/ 192 w 1728"/>
                    <a:gd name="T11" fmla="*/ 463 h 1615"/>
                    <a:gd name="T12" fmla="*/ 0 w 1728"/>
                    <a:gd name="T13" fmla="*/ 31 h 1615"/>
                    <a:gd name="T14" fmla="*/ 1584 w 1728"/>
                    <a:gd name="T15" fmla="*/ 1231 h 1615"/>
                    <a:gd name="T16" fmla="*/ 1728 w 1728"/>
                    <a:gd name="T17" fmla="*/ 1183 h 16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28"/>
                    <a:gd name="T28" fmla="*/ 0 h 1615"/>
                    <a:gd name="T29" fmla="*/ 1728 w 1728"/>
                    <a:gd name="T30" fmla="*/ 1615 h 16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28" h="1615">
                      <a:moveTo>
                        <a:pt x="1728" y="1183"/>
                      </a:moveTo>
                      <a:lnTo>
                        <a:pt x="1248" y="1615"/>
                      </a:lnTo>
                      <a:lnTo>
                        <a:pt x="624" y="1519"/>
                      </a:lnTo>
                      <a:cubicBezTo>
                        <a:pt x="624" y="1519"/>
                        <a:pt x="720" y="1495"/>
                        <a:pt x="816" y="1471"/>
                      </a:cubicBezTo>
                      <a:cubicBezTo>
                        <a:pt x="558" y="881"/>
                        <a:pt x="0" y="847"/>
                        <a:pt x="0" y="847"/>
                      </a:cubicBezTo>
                      <a:lnTo>
                        <a:pt x="192" y="463"/>
                      </a:lnTo>
                      <a:lnTo>
                        <a:pt x="0" y="31"/>
                      </a:lnTo>
                      <a:cubicBezTo>
                        <a:pt x="0" y="31"/>
                        <a:pt x="1031" y="0"/>
                        <a:pt x="1584" y="1231"/>
                      </a:cubicBezTo>
                      <a:cubicBezTo>
                        <a:pt x="1656" y="1207"/>
                        <a:pt x="1728" y="1183"/>
                        <a:pt x="1728" y="1183"/>
                      </a:cubicBezTo>
                      <a:close/>
                    </a:path>
                  </a:pathLst>
                </a:custGeom>
                <a:gradFill rotWithShape="0">
                  <a:gsLst>
                    <a:gs pos="0">
                      <a:srgbClr val="438E65"/>
                    </a:gs>
                    <a:gs pos="100000">
                      <a:srgbClr val="1F422F"/>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lIns="81258" tIns="40629" rIns="81258" bIns="40629" anchor="ctr"/>
                <a:lstStyle/>
                <a:p>
                  <a:pPr marL="0" marR="0" lvl="0" indent="0" algn="l" defTabSz="844083" rtl="0" eaLnBrk="0" fontAlgn="base" latinLnBrk="0" hangingPunct="0">
                    <a:lnSpc>
                      <a:spcPct val="100000"/>
                    </a:lnSpc>
                    <a:spcBef>
                      <a:spcPct val="0"/>
                    </a:spcBef>
                    <a:spcAft>
                      <a:spcPct val="0"/>
                    </a:spcAft>
                    <a:buClrTx/>
                    <a:buSzTx/>
                    <a:buFontTx/>
                    <a:buNone/>
                    <a:tabLst/>
                    <a:defRPr/>
                  </a:pPr>
                  <a:endParaRPr kumimoji="0" lang="ko-KR" altLang="en-US" sz="1015" b="0" i="0" u="none" strike="noStrike" kern="0" cap="none" spc="0" normalizeH="0" baseline="0" noProof="0">
                    <a:ln>
                      <a:noFill/>
                    </a:ln>
                    <a:solidFill>
                      <a:srgbClr val="FFFFFF"/>
                    </a:solidFill>
                    <a:effectLst/>
                    <a:uLnTx/>
                    <a:uFillTx/>
                    <a:latin typeface="Verdana" panose="020B0604030504040204" pitchFamily="34" charset="0"/>
                    <a:ea typeface="맑은 고딕"/>
                    <a:cs typeface="+mn-cs"/>
                  </a:endParaRPr>
                </a:p>
              </p:txBody>
            </p:sp>
            <p:sp>
              <p:nvSpPr>
                <p:cNvPr id="208" name="Freeform 15"/>
                <p:cNvSpPr>
                  <a:spLocks/>
                </p:cNvSpPr>
                <p:nvPr/>
              </p:nvSpPr>
              <p:spPr bwMode="gray">
                <a:xfrm rot="17282657">
                  <a:off x="2836891" y="963579"/>
                  <a:ext cx="2225675" cy="2103437"/>
                </a:xfrm>
                <a:custGeom>
                  <a:avLst/>
                  <a:gdLst>
                    <a:gd name="T0" fmla="*/ 1728 w 1728"/>
                    <a:gd name="T1" fmla="*/ 1183 h 1615"/>
                    <a:gd name="T2" fmla="*/ 1248 w 1728"/>
                    <a:gd name="T3" fmla="*/ 1615 h 1615"/>
                    <a:gd name="T4" fmla="*/ 624 w 1728"/>
                    <a:gd name="T5" fmla="*/ 1519 h 1615"/>
                    <a:gd name="T6" fmla="*/ 816 w 1728"/>
                    <a:gd name="T7" fmla="*/ 1471 h 1615"/>
                    <a:gd name="T8" fmla="*/ 0 w 1728"/>
                    <a:gd name="T9" fmla="*/ 847 h 1615"/>
                    <a:gd name="T10" fmla="*/ 192 w 1728"/>
                    <a:gd name="T11" fmla="*/ 463 h 1615"/>
                    <a:gd name="T12" fmla="*/ 0 w 1728"/>
                    <a:gd name="T13" fmla="*/ 31 h 1615"/>
                    <a:gd name="T14" fmla="*/ 1584 w 1728"/>
                    <a:gd name="T15" fmla="*/ 1231 h 1615"/>
                    <a:gd name="T16" fmla="*/ 1728 w 1728"/>
                    <a:gd name="T17" fmla="*/ 1183 h 16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28"/>
                    <a:gd name="T28" fmla="*/ 0 h 1615"/>
                    <a:gd name="T29" fmla="*/ 1728 w 1728"/>
                    <a:gd name="T30" fmla="*/ 1615 h 16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28" h="1615">
                      <a:moveTo>
                        <a:pt x="1728" y="1183"/>
                      </a:moveTo>
                      <a:lnTo>
                        <a:pt x="1248" y="1615"/>
                      </a:lnTo>
                      <a:lnTo>
                        <a:pt x="624" y="1519"/>
                      </a:lnTo>
                      <a:cubicBezTo>
                        <a:pt x="624" y="1519"/>
                        <a:pt x="720" y="1495"/>
                        <a:pt x="816" y="1471"/>
                      </a:cubicBezTo>
                      <a:cubicBezTo>
                        <a:pt x="558" y="881"/>
                        <a:pt x="0" y="847"/>
                        <a:pt x="0" y="847"/>
                      </a:cubicBezTo>
                      <a:lnTo>
                        <a:pt x="192" y="463"/>
                      </a:lnTo>
                      <a:lnTo>
                        <a:pt x="0" y="31"/>
                      </a:lnTo>
                      <a:cubicBezTo>
                        <a:pt x="0" y="31"/>
                        <a:pt x="1031" y="0"/>
                        <a:pt x="1584" y="1231"/>
                      </a:cubicBezTo>
                      <a:cubicBezTo>
                        <a:pt x="1656" y="1207"/>
                        <a:pt x="1728" y="1183"/>
                        <a:pt x="1728" y="1183"/>
                      </a:cubicBezTo>
                      <a:close/>
                    </a:path>
                  </a:pathLst>
                </a:custGeom>
                <a:gradFill rotWithShape="0">
                  <a:gsLst>
                    <a:gs pos="0">
                      <a:srgbClr val="BFBF7C"/>
                    </a:gs>
                    <a:gs pos="100000">
                      <a:srgbClr val="585839"/>
                    </a:gs>
                  </a:gsLst>
                  <a:lin ang="0" scaled="1"/>
                </a:gradFill>
                <a:ln>
                  <a:noFill/>
                </a:ln>
                <a:extLst>
                  <a:ext uri="{91240B29-F687-4F45-9708-019B960494DF}">
                    <a14:hiddenLine xmlns:a14="http://schemas.microsoft.com/office/drawing/2010/main" w="3175" cap="flat" cmpd="sng">
                      <a:solidFill>
                        <a:srgbClr val="000000"/>
                      </a:solidFill>
                      <a:prstDash val="solid"/>
                      <a:round/>
                      <a:headEnd type="none" w="sm" len="sm"/>
                      <a:tailEnd type="none" w="sm" len="sm"/>
                    </a14:hiddenLine>
                  </a:ext>
                </a:extLst>
              </p:spPr>
              <p:txBody>
                <a:bodyPr lIns="81258" tIns="40629" rIns="81258" bIns="40629" anchor="ctr"/>
                <a:lstStyle/>
                <a:p>
                  <a:pPr marL="0" marR="0" lvl="0" indent="0" algn="l" defTabSz="844083" rtl="0" eaLnBrk="0" fontAlgn="base" latinLnBrk="0" hangingPunct="0">
                    <a:lnSpc>
                      <a:spcPct val="100000"/>
                    </a:lnSpc>
                    <a:spcBef>
                      <a:spcPct val="0"/>
                    </a:spcBef>
                    <a:spcAft>
                      <a:spcPct val="0"/>
                    </a:spcAft>
                    <a:buClrTx/>
                    <a:buSzTx/>
                    <a:buFontTx/>
                    <a:buNone/>
                    <a:tabLst/>
                    <a:defRPr/>
                  </a:pPr>
                  <a:endParaRPr kumimoji="0" lang="ko-KR" altLang="en-US" sz="1015" b="0" i="0" u="none" strike="noStrike" kern="0" cap="none" spc="0" normalizeH="0" baseline="0" noProof="0">
                    <a:ln>
                      <a:noFill/>
                    </a:ln>
                    <a:solidFill>
                      <a:srgbClr val="FFFFFF"/>
                    </a:solidFill>
                    <a:effectLst/>
                    <a:uLnTx/>
                    <a:uFillTx/>
                    <a:latin typeface="Verdana" panose="020B0604030504040204" pitchFamily="34" charset="0"/>
                    <a:ea typeface="맑은 고딕"/>
                    <a:cs typeface="+mn-cs"/>
                  </a:endParaRPr>
                </a:p>
              </p:txBody>
            </p:sp>
          </p:grpSp>
          <p:sp>
            <p:nvSpPr>
              <p:cNvPr id="199" name="직사각형 198"/>
              <p:cNvSpPr/>
              <p:nvPr/>
            </p:nvSpPr>
            <p:spPr>
              <a:xfrm>
                <a:off x="2766329" y="1412426"/>
                <a:ext cx="655042" cy="484716"/>
              </a:xfrm>
              <a:prstGeom prst="rect">
                <a:avLst/>
              </a:prstGeom>
            </p:spPr>
            <p:txBody>
              <a:bodyPr wrap="none">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0" lang="ko-KR" altLang="en-US" sz="831" b="1" i="0" u="none" strike="noStrike" kern="0" cap="none" spc="0" normalizeH="0" baseline="0" noProof="0" dirty="0">
                    <a:ln>
                      <a:noFill/>
                    </a:ln>
                    <a:solidFill>
                      <a:srgbClr val="FFFFFF"/>
                    </a:solidFill>
                    <a:effectLst/>
                    <a:uLnTx/>
                    <a:uFillTx/>
                    <a:latin typeface="맑은 고딕" pitchFamily="50" charset="-127"/>
                    <a:ea typeface="맑은 고딕"/>
                    <a:cs typeface="+mn-cs"/>
                  </a:rPr>
                  <a:t>정산</a:t>
                </a:r>
                <a:endParaRPr kumimoji="0" lang="en-US" altLang="ko-KR" sz="831" b="1" i="0" u="none" strike="noStrike" kern="0" cap="none" spc="0" normalizeH="0" baseline="0" noProof="0" dirty="0">
                  <a:ln>
                    <a:noFill/>
                  </a:ln>
                  <a:solidFill>
                    <a:srgbClr val="FFFFFF"/>
                  </a:solidFill>
                  <a:effectLst/>
                  <a:uLnTx/>
                  <a:uFillTx/>
                  <a:latin typeface="맑은 고딕" pitchFamily="50" charset="-127"/>
                  <a:ea typeface="맑은 고딕"/>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0" lang="ko-KR" altLang="en-US" sz="831" b="1" i="0" u="none" strike="noStrike" kern="0" cap="none" spc="0" normalizeH="0" baseline="0" noProof="0" dirty="0">
                    <a:ln>
                      <a:noFill/>
                    </a:ln>
                    <a:solidFill>
                      <a:srgbClr val="FFFFFF"/>
                    </a:solidFill>
                    <a:effectLst/>
                    <a:uLnTx/>
                    <a:uFillTx/>
                    <a:latin typeface="맑은 고딕" pitchFamily="50" charset="-127"/>
                    <a:ea typeface="맑은 고딕"/>
                    <a:cs typeface="+mn-cs"/>
                  </a:rPr>
                  <a:t>이견</a:t>
                </a:r>
                <a:br>
                  <a:rPr kumimoji="0" lang="en-US" altLang="ko-KR" sz="831" b="1" i="0" u="none" strike="noStrike" kern="0" cap="none" spc="0" normalizeH="0" baseline="0" noProof="0" dirty="0">
                    <a:ln>
                      <a:noFill/>
                    </a:ln>
                    <a:solidFill>
                      <a:srgbClr val="FFFFFF"/>
                    </a:solidFill>
                    <a:effectLst/>
                    <a:uLnTx/>
                    <a:uFillTx/>
                    <a:latin typeface="맑은 고딕" pitchFamily="50" charset="-127"/>
                    <a:ea typeface="맑은 고딕"/>
                    <a:cs typeface="+mn-cs"/>
                  </a:rPr>
                </a:br>
                <a:r>
                  <a:rPr kumimoji="0" lang="en-US" altLang="ko-KR" sz="646" b="1" i="0" u="none" strike="noStrike" kern="0" cap="none" spc="0" normalizeH="0" baseline="0" noProof="0" dirty="0">
                    <a:ln>
                      <a:noFill/>
                    </a:ln>
                    <a:solidFill>
                      <a:srgbClr val="FFFFFF"/>
                    </a:solidFill>
                    <a:effectLst/>
                    <a:uLnTx/>
                    <a:uFillTx/>
                    <a:latin typeface="맑은 고딕" pitchFamily="50" charset="-127"/>
                    <a:ea typeface="맑은 고딕"/>
                    <a:cs typeface="+mn-cs"/>
                  </a:rPr>
                  <a:t>(</a:t>
                </a:r>
                <a:r>
                  <a:rPr kumimoji="0" lang="ko-KR" altLang="en-US" sz="646" b="1" i="0" u="none" strike="noStrike" kern="0" cap="none" spc="0" normalizeH="0" baseline="0" noProof="0" dirty="0">
                    <a:ln>
                      <a:noFill/>
                    </a:ln>
                    <a:solidFill>
                      <a:srgbClr val="FFFFFF"/>
                    </a:solidFill>
                    <a:effectLst/>
                    <a:uLnTx/>
                    <a:uFillTx/>
                    <a:latin typeface="맑은 고딕" pitchFamily="50" charset="-127"/>
                    <a:ea typeface="맑은 고딕"/>
                    <a:cs typeface="+mn-cs"/>
                  </a:rPr>
                  <a:t>오류 포함</a:t>
                </a:r>
                <a:r>
                  <a:rPr kumimoji="0" lang="en-US" altLang="ko-KR" sz="646" b="1" i="0" u="none" strike="noStrike" kern="0" cap="none" spc="0" normalizeH="0" baseline="0" noProof="0" dirty="0">
                    <a:ln>
                      <a:noFill/>
                    </a:ln>
                    <a:solidFill>
                      <a:srgbClr val="FFFFFF"/>
                    </a:solidFill>
                    <a:effectLst/>
                    <a:uLnTx/>
                    <a:uFillTx/>
                    <a:latin typeface="맑은 고딕" pitchFamily="50" charset="-127"/>
                    <a:ea typeface="맑은 고딕"/>
                    <a:cs typeface="+mn-cs"/>
                  </a:rPr>
                  <a:t>)</a:t>
                </a:r>
                <a:endParaRPr kumimoji="0" lang="ko-KR" altLang="en-US" sz="1477" b="1" i="0" u="none" strike="noStrike" kern="0" cap="none" spc="0" normalizeH="0" baseline="0" noProof="0" dirty="0">
                  <a:ln>
                    <a:noFill/>
                  </a:ln>
                  <a:solidFill>
                    <a:srgbClr val="FFFFFF"/>
                  </a:solidFill>
                  <a:effectLst/>
                  <a:uLnTx/>
                  <a:uFillTx/>
                  <a:latin typeface="맑은 고딕"/>
                  <a:ea typeface="맑은 고딕"/>
                  <a:cs typeface="+mn-cs"/>
                </a:endParaRPr>
              </a:p>
            </p:txBody>
          </p:sp>
          <p:sp>
            <p:nvSpPr>
              <p:cNvPr id="200" name="직사각형 199"/>
              <p:cNvSpPr/>
              <p:nvPr/>
            </p:nvSpPr>
            <p:spPr>
              <a:xfrm>
                <a:off x="3603794" y="2118721"/>
                <a:ext cx="429284" cy="377048"/>
              </a:xfrm>
              <a:prstGeom prst="rect">
                <a:avLst/>
              </a:prstGeom>
            </p:spPr>
            <p:txBody>
              <a:bodyPr wrap="none">
                <a:spAutoFit/>
              </a:bodyP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ko-KR" altLang="en-US" sz="831" b="1" i="0" u="none" strike="noStrike" kern="0" cap="none" spc="0" normalizeH="0" baseline="0" noProof="0" dirty="0">
                    <a:ln>
                      <a:noFill/>
                    </a:ln>
                    <a:solidFill>
                      <a:srgbClr val="FFFFFF"/>
                    </a:solidFill>
                    <a:effectLst/>
                    <a:uLnTx/>
                    <a:uFillTx/>
                    <a:latin typeface="맑은 고딕" pitchFamily="50" charset="-127"/>
                    <a:ea typeface="맑은 고딕"/>
                    <a:cs typeface="+mn-cs"/>
                  </a:rPr>
                  <a:t>장신</a:t>
                </a:r>
                <a:endParaRPr kumimoji="0" lang="en-US" altLang="ko-KR" sz="831" b="1" i="0" u="none" strike="noStrike" kern="0" cap="none" spc="0" normalizeH="0" baseline="0" noProof="0" dirty="0">
                  <a:ln>
                    <a:noFill/>
                  </a:ln>
                  <a:solidFill>
                    <a:srgbClr val="FFFFFF"/>
                  </a:solidFill>
                  <a:effectLst/>
                  <a:uLnTx/>
                  <a:uFillTx/>
                  <a:latin typeface="맑은 고딕" pitchFamily="50" charset="-127"/>
                  <a:ea typeface="맑은 고딕"/>
                  <a:cs typeface="+mn-cs"/>
                </a:endParaRPr>
              </a:p>
              <a:p>
                <a:pPr marL="0" marR="0" lvl="0" indent="0" algn="l" defTabSz="844083" rtl="0" eaLnBrk="1" fontAlgn="auto" latinLnBrk="0" hangingPunct="1">
                  <a:lnSpc>
                    <a:spcPct val="100000"/>
                  </a:lnSpc>
                  <a:spcBef>
                    <a:spcPts val="0"/>
                  </a:spcBef>
                  <a:spcAft>
                    <a:spcPts val="0"/>
                  </a:spcAft>
                  <a:buClrTx/>
                  <a:buSzTx/>
                  <a:buFontTx/>
                  <a:buNone/>
                  <a:tabLst/>
                  <a:defRPr/>
                </a:pPr>
                <a:r>
                  <a:rPr kumimoji="0" lang="ko-KR" altLang="en-US" sz="831" b="1" i="0" u="none" strike="noStrike" kern="0" cap="none" spc="0" normalizeH="0" baseline="0" noProof="0" dirty="0">
                    <a:ln>
                      <a:noFill/>
                    </a:ln>
                    <a:solidFill>
                      <a:srgbClr val="FFFFFF"/>
                    </a:solidFill>
                    <a:effectLst/>
                    <a:uLnTx/>
                    <a:uFillTx/>
                    <a:latin typeface="맑은 고딕" pitchFamily="50" charset="-127"/>
                    <a:ea typeface="맑은 고딕"/>
                    <a:cs typeface="+mn-cs"/>
                  </a:rPr>
                  <a:t>지연</a:t>
                </a:r>
                <a:endParaRPr kumimoji="0" lang="ko-KR" altLang="en-US" sz="1662" b="1" i="0" u="none" strike="noStrike" kern="0" cap="none" spc="0" normalizeH="0" baseline="0" noProof="0" dirty="0">
                  <a:ln>
                    <a:noFill/>
                  </a:ln>
                  <a:solidFill>
                    <a:srgbClr val="FFFFFF"/>
                  </a:solidFill>
                  <a:effectLst/>
                  <a:uLnTx/>
                  <a:uFillTx/>
                  <a:latin typeface="맑은 고딕"/>
                  <a:ea typeface="맑은 고딕"/>
                  <a:cs typeface="+mn-cs"/>
                </a:endParaRPr>
              </a:p>
            </p:txBody>
          </p:sp>
          <p:sp>
            <p:nvSpPr>
              <p:cNvPr id="201" name="직사각형 200"/>
              <p:cNvSpPr/>
              <p:nvPr/>
            </p:nvSpPr>
            <p:spPr>
              <a:xfrm>
                <a:off x="1852277" y="1880829"/>
                <a:ext cx="429284" cy="377048"/>
              </a:xfrm>
              <a:prstGeom prst="rect">
                <a:avLst/>
              </a:prstGeom>
            </p:spPr>
            <p:txBody>
              <a:bodyPr wrap="none">
                <a:spAutoFit/>
              </a:bodyP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ko-KR" altLang="en-US" sz="831" b="1" i="0" u="none" strike="noStrike" kern="0" cap="none" spc="0" normalizeH="0" baseline="0" noProof="0" dirty="0">
                    <a:ln>
                      <a:noFill/>
                    </a:ln>
                    <a:solidFill>
                      <a:srgbClr val="FFFFFF"/>
                    </a:solidFill>
                    <a:effectLst/>
                    <a:uLnTx/>
                    <a:uFillTx/>
                    <a:latin typeface="맑은 고딕" pitchFamily="50" charset="-127"/>
                    <a:ea typeface="맑은 고딕"/>
                    <a:cs typeface="+mn-cs"/>
                  </a:rPr>
                  <a:t>정산</a:t>
                </a:r>
                <a:endParaRPr kumimoji="0" lang="en-US" altLang="ko-KR" sz="831" b="1" i="0" u="none" strike="noStrike" kern="0" cap="none" spc="0" normalizeH="0" baseline="0" noProof="0" dirty="0">
                  <a:ln>
                    <a:noFill/>
                  </a:ln>
                  <a:solidFill>
                    <a:srgbClr val="FFFFFF"/>
                  </a:solidFill>
                  <a:effectLst/>
                  <a:uLnTx/>
                  <a:uFillTx/>
                  <a:latin typeface="맑은 고딕" pitchFamily="50" charset="-127"/>
                  <a:ea typeface="맑은 고딕"/>
                  <a:cs typeface="+mn-cs"/>
                </a:endParaRPr>
              </a:p>
              <a:p>
                <a:pPr marL="0" marR="0" lvl="0" indent="0" algn="l" defTabSz="844083" rtl="0" eaLnBrk="1" fontAlgn="auto" latinLnBrk="0" hangingPunct="1">
                  <a:lnSpc>
                    <a:spcPct val="100000"/>
                  </a:lnSpc>
                  <a:spcBef>
                    <a:spcPts val="0"/>
                  </a:spcBef>
                  <a:spcAft>
                    <a:spcPts val="0"/>
                  </a:spcAft>
                  <a:buClrTx/>
                  <a:buSzTx/>
                  <a:buFontTx/>
                  <a:buNone/>
                  <a:tabLst/>
                  <a:defRPr/>
                </a:pPr>
                <a:r>
                  <a:rPr kumimoji="0" lang="ko-KR" altLang="en-US" sz="831" b="1" i="0" u="none" strike="noStrike" kern="0" cap="none" spc="0" normalizeH="0" baseline="0" noProof="0" dirty="0">
                    <a:ln>
                      <a:noFill/>
                    </a:ln>
                    <a:solidFill>
                      <a:srgbClr val="FFFFFF"/>
                    </a:solidFill>
                    <a:effectLst/>
                    <a:uLnTx/>
                    <a:uFillTx/>
                    <a:latin typeface="맑은 고딕" pitchFamily="50" charset="-127"/>
                    <a:ea typeface="맑은 고딕"/>
                    <a:cs typeface="+mn-cs"/>
                  </a:rPr>
                  <a:t>협의</a:t>
                </a:r>
                <a:endParaRPr kumimoji="0" lang="en-US" altLang="ko-KR" sz="831" b="1" i="0" u="none" strike="noStrike" kern="0" cap="none" spc="0" normalizeH="0" baseline="0" noProof="0" dirty="0">
                  <a:ln>
                    <a:noFill/>
                  </a:ln>
                  <a:solidFill>
                    <a:srgbClr val="FFFFFF"/>
                  </a:solidFill>
                  <a:effectLst/>
                  <a:uLnTx/>
                  <a:uFillTx/>
                  <a:latin typeface="맑은 고딕" pitchFamily="50" charset="-127"/>
                  <a:ea typeface="맑은 고딕"/>
                  <a:cs typeface="+mn-cs"/>
                </a:endParaRPr>
              </a:p>
            </p:txBody>
          </p:sp>
          <p:sp>
            <p:nvSpPr>
              <p:cNvPr id="202" name="직사각형 201"/>
              <p:cNvSpPr/>
              <p:nvPr/>
            </p:nvSpPr>
            <p:spPr>
              <a:xfrm>
                <a:off x="1881739" y="2744573"/>
                <a:ext cx="655042" cy="484716"/>
              </a:xfrm>
              <a:prstGeom prst="rect">
                <a:avLst/>
              </a:prstGeom>
            </p:spPr>
            <p:txBody>
              <a:bodyPr wrap="none">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0" lang="ko-KR" altLang="en-US" sz="831" b="1" i="0" u="none" strike="noStrike" kern="0" cap="none" spc="0" normalizeH="0" baseline="0" noProof="0" dirty="0" err="1">
                    <a:ln>
                      <a:noFill/>
                    </a:ln>
                    <a:solidFill>
                      <a:srgbClr val="FFFFFF"/>
                    </a:solidFill>
                    <a:effectLst/>
                    <a:uLnTx/>
                    <a:uFillTx/>
                    <a:latin typeface="맑은 고딕" pitchFamily="50" charset="-127"/>
                    <a:ea typeface="맑은 고딕"/>
                    <a:cs typeface="+mn-cs"/>
                  </a:rPr>
                  <a:t>공정위</a:t>
                </a:r>
                <a:endParaRPr kumimoji="0" lang="en-US" altLang="ko-KR" sz="831" b="1" i="0" u="none" strike="noStrike" kern="0" cap="none" spc="0" normalizeH="0" baseline="0" noProof="0" dirty="0">
                  <a:ln>
                    <a:noFill/>
                  </a:ln>
                  <a:solidFill>
                    <a:srgbClr val="FFFFFF"/>
                  </a:solidFill>
                  <a:effectLst/>
                  <a:uLnTx/>
                  <a:uFillTx/>
                  <a:latin typeface="맑은 고딕" pitchFamily="50" charset="-127"/>
                  <a:ea typeface="맑은 고딕"/>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0" lang="ko-KR" altLang="en-US" sz="831" b="1" i="0" u="none" strike="noStrike" kern="0" cap="none" spc="0" normalizeH="0" baseline="0" noProof="0" dirty="0">
                    <a:ln>
                      <a:noFill/>
                    </a:ln>
                    <a:solidFill>
                      <a:srgbClr val="FFFFFF"/>
                    </a:solidFill>
                    <a:effectLst/>
                    <a:uLnTx/>
                    <a:uFillTx/>
                    <a:latin typeface="맑은 고딕" pitchFamily="50" charset="-127"/>
                    <a:ea typeface="맑은 고딕"/>
                    <a:cs typeface="+mn-cs"/>
                  </a:rPr>
                  <a:t>제소</a:t>
                </a:r>
                <a:br>
                  <a:rPr kumimoji="0" lang="en-US" altLang="ko-KR" sz="831" b="1" i="0" u="none" strike="noStrike" kern="0" cap="none" spc="0" normalizeH="0" baseline="0" noProof="0" dirty="0">
                    <a:ln>
                      <a:noFill/>
                    </a:ln>
                    <a:solidFill>
                      <a:srgbClr val="FFFFFF"/>
                    </a:solidFill>
                    <a:effectLst/>
                    <a:uLnTx/>
                    <a:uFillTx/>
                    <a:latin typeface="맑은 고딕" pitchFamily="50" charset="-127"/>
                    <a:ea typeface="맑은 고딕"/>
                    <a:cs typeface="+mn-cs"/>
                  </a:rPr>
                </a:br>
                <a:r>
                  <a:rPr kumimoji="0" lang="en-US" altLang="ko-KR" sz="646" b="1" i="0" u="none" strike="noStrike" kern="0" cap="none" spc="0" normalizeH="0" baseline="0" noProof="0" dirty="0">
                    <a:ln>
                      <a:noFill/>
                    </a:ln>
                    <a:solidFill>
                      <a:srgbClr val="FFFFFF"/>
                    </a:solidFill>
                    <a:effectLst/>
                    <a:uLnTx/>
                    <a:uFillTx/>
                    <a:latin typeface="맑은 고딕" pitchFamily="50" charset="-127"/>
                    <a:ea typeface="맑은 고딕"/>
                    <a:cs typeface="+mn-cs"/>
                  </a:rPr>
                  <a:t>(</a:t>
                </a:r>
                <a:r>
                  <a:rPr kumimoji="0" lang="ko-KR" altLang="en-US" sz="646" b="1" i="0" u="none" strike="noStrike" kern="0" cap="none" spc="0" normalizeH="0" baseline="0" noProof="0" dirty="0">
                    <a:ln>
                      <a:noFill/>
                    </a:ln>
                    <a:solidFill>
                      <a:srgbClr val="FFFFFF"/>
                    </a:solidFill>
                    <a:effectLst/>
                    <a:uLnTx/>
                    <a:uFillTx/>
                    <a:latin typeface="맑은 고딕" pitchFamily="50" charset="-127"/>
                    <a:ea typeface="맑은 고딕"/>
                    <a:cs typeface="+mn-cs"/>
                  </a:rPr>
                  <a:t>소송 포함</a:t>
                </a:r>
                <a:r>
                  <a:rPr kumimoji="0" lang="en-US" altLang="ko-KR" sz="646" b="1" i="0" u="none" strike="noStrike" kern="0" cap="none" spc="0" normalizeH="0" baseline="0" noProof="0" dirty="0">
                    <a:ln>
                      <a:noFill/>
                    </a:ln>
                    <a:solidFill>
                      <a:srgbClr val="FFFFFF"/>
                    </a:solidFill>
                    <a:effectLst/>
                    <a:uLnTx/>
                    <a:uFillTx/>
                    <a:latin typeface="맑은 고딕" pitchFamily="50" charset="-127"/>
                    <a:ea typeface="맑은 고딕"/>
                    <a:cs typeface="+mn-cs"/>
                  </a:rPr>
                  <a:t>)</a:t>
                </a:r>
                <a:endParaRPr kumimoji="0" lang="en-US" altLang="ko-KR" sz="738" b="1" i="0" u="none" strike="noStrike" kern="0" cap="none" spc="0" normalizeH="0" baseline="0" noProof="0" dirty="0">
                  <a:ln>
                    <a:noFill/>
                  </a:ln>
                  <a:solidFill>
                    <a:srgbClr val="FFFFFF"/>
                  </a:solidFill>
                  <a:effectLst/>
                  <a:uLnTx/>
                  <a:uFillTx/>
                  <a:latin typeface="맑은 고딕" pitchFamily="50" charset="-127"/>
                  <a:ea typeface="맑은 고딕"/>
                  <a:cs typeface="+mn-cs"/>
                </a:endParaRPr>
              </a:p>
            </p:txBody>
          </p:sp>
          <p:sp>
            <p:nvSpPr>
              <p:cNvPr id="203" name="직사각형 202"/>
              <p:cNvSpPr/>
              <p:nvPr/>
            </p:nvSpPr>
            <p:spPr>
              <a:xfrm>
                <a:off x="2987855" y="3023664"/>
                <a:ext cx="773128" cy="377048"/>
              </a:xfrm>
              <a:prstGeom prst="rect">
                <a:avLst/>
              </a:prstGeom>
            </p:spPr>
            <p:txBody>
              <a:bodyPr wrap="none">
                <a:spAutoFit/>
              </a:bodyP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ko-KR" altLang="en-US" sz="831" b="1" i="0" u="none" strike="noStrike" kern="0" cap="none" spc="0" normalizeH="0" baseline="0" noProof="0" dirty="0">
                    <a:ln>
                      <a:noFill/>
                    </a:ln>
                    <a:solidFill>
                      <a:srgbClr val="FFFFFF"/>
                    </a:solidFill>
                    <a:effectLst/>
                    <a:uLnTx/>
                    <a:uFillTx/>
                    <a:latin typeface="맑은 고딕" pitchFamily="50" charset="-127"/>
                    <a:ea typeface="맑은 고딕"/>
                    <a:cs typeface="+mn-cs"/>
                  </a:rPr>
                  <a:t>하도급대금</a:t>
                </a:r>
                <a:endParaRPr kumimoji="0" lang="en-US" altLang="ko-KR" sz="831" b="1" i="0" u="none" strike="noStrike" kern="0" cap="none" spc="0" normalizeH="0" baseline="0" noProof="0" dirty="0">
                  <a:ln>
                    <a:noFill/>
                  </a:ln>
                  <a:solidFill>
                    <a:srgbClr val="FFFFFF"/>
                  </a:solidFill>
                  <a:effectLst/>
                  <a:uLnTx/>
                  <a:uFillTx/>
                  <a:latin typeface="맑은 고딕" pitchFamily="50" charset="-127"/>
                  <a:ea typeface="맑은 고딕"/>
                  <a:cs typeface="+mn-cs"/>
                </a:endParaRPr>
              </a:p>
              <a:p>
                <a:pPr marL="0" marR="0" lvl="0" indent="0" algn="l" defTabSz="844083" rtl="0" eaLnBrk="1" fontAlgn="auto" latinLnBrk="0" hangingPunct="1">
                  <a:lnSpc>
                    <a:spcPct val="100000"/>
                  </a:lnSpc>
                  <a:spcBef>
                    <a:spcPts val="0"/>
                  </a:spcBef>
                  <a:spcAft>
                    <a:spcPts val="0"/>
                  </a:spcAft>
                  <a:buClrTx/>
                  <a:buSzTx/>
                  <a:buFontTx/>
                  <a:buNone/>
                  <a:tabLst/>
                  <a:defRPr/>
                </a:pPr>
                <a:r>
                  <a:rPr kumimoji="0" lang="ko-KR" altLang="en-US" sz="831" b="1" i="0" u="none" strike="noStrike" kern="0" cap="none" spc="0" normalizeH="0" baseline="0" noProof="0" dirty="0">
                    <a:ln>
                      <a:noFill/>
                    </a:ln>
                    <a:solidFill>
                      <a:srgbClr val="FFFFFF"/>
                    </a:solidFill>
                    <a:effectLst/>
                    <a:uLnTx/>
                    <a:uFillTx/>
                    <a:latin typeface="맑은 고딕" pitchFamily="50" charset="-127"/>
                    <a:ea typeface="맑은 고딕"/>
                    <a:cs typeface="+mn-cs"/>
                  </a:rPr>
                  <a:t>미지급</a:t>
                </a:r>
                <a:endParaRPr kumimoji="0" lang="en-US" altLang="ko-KR" sz="831" b="1" i="0" u="none" strike="noStrike" kern="0" cap="none" spc="0" normalizeH="0" baseline="0" noProof="0" dirty="0">
                  <a:ln>
                    <a:noFill/>
                  </a:ln>
                  <a:solidFill>
                    <a:srgbClr val="FFFFFF"/>
                  </a:solidFill>
                  <a:effectLst/>
                  <a:uLnTx/>
                  <a:uFillTx/>
                  <a:latin typeface="맑은 고딕" pitchFamily="50" charset="-127"/>
                  <a:ea typeface="맑은 고딕"/>
                  <a:cs typeface="+mn-cs"/>
                </a:endParaRPr>
              </a:p>
            </p:txBody>
          </p:sp>
        </p:grpSp>
        <p:sp>
          <p:nvSpPr>
            <p:cNvPr id="197" name="폭발 1 196"/>
            <p:cNvSpPr/>
            <p:nvPr/>
          </p:nvSpPr>
          <p:spPr bwMode="auto">
            <a:xfrm>
              <a:off x="2485103" y="2041405"/>
              <a:ext cx="1215489" cy="857710"/>
            </a:xfrm>
            <a:prstGeom prst="irregularSeal1">
              <a:avLst/>
            </a:prstGeom>
            <a:solidFill>
              <a:srgbClr val="FFFFFF"/>
            </a:solidFill>
            <a:ln w="9525">
              <a:solidFill>
                <a:srgbClr val="C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3231" tIns="33231" rIns="33231" bIns="33231" rtlCol="0" anchor="ctr"/>
            <a:lstStyle/>
            <a:p>
              <a:pPr marL="0" marR="0" lvl="0" indent="0" algn="ctr" defTabSz="844083" rtl="0" eaLnBrk="1" fontAlgn="auto" latinLnBrk="0" hangingPunct="1">
                <a:lnSpc>
                  <a:spcPct val="100000"/>
                </a:lnSpc>
                <a:spcBef>
                  <a:spcPct val="50000"/>
                </a:spcBef>
                <a:spcAft>
                  <a:spcPts val="0"/>
                </a:spcAft>
                <a:buClrTx/>
                <a:buSzTx/>
                <a:buFontTx/>
                <a:buNone/>
                <a:tabLst/>
                <a:defRPr/>
              </a:pPr>
              <a:r>
                <a:rPr kumimoji="0" lang="ko-KR" altLang="en-US" sz="923" b="1"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맑은 고딕" pitchFamily="50" charset="-127"/>
                  <a:ea typeface="맑은 고딕"/>
                  <a:cs typeface="+mn-cs"/>
                </a:rPr>
                <a:t>담당자 업무가중</a:t>
              </a:r>
            </a:p>
          </p:txBody>
        </p:sp>
      </p:grpSp>
      <p:grpSp>
        <p:nvGrpSpPr>
          <p:cNvPr id="54" name="그룹 53"/>
          <p:cNvGrpSpPr/>
          <p:nvPr/>
        </p:nvGrpSpPr>
        <p:grpSpPr>
          <a:xfrm>
            <a:off x="1015913" y="1069353"/>
            <a:ext cx="3682168" cy="335262"/>
            <a:chOff x="1057502" y="591062"/>
            <a:chExt cx="2592288" cy="363200"/>
          </a:xfrm>
        </p:grpSpPr>
        <p:sp>
          <p:nvSpPr>
            <p:cNvPr id="55" name="직사각형 54"/>
            <p:cNvSpPr/>
            <p:nvPr/>
          </p:nvSpPr>
          <p:spPr bwMode="auto">
            <a:xfrm>
              <a:off x="1057502" y="908543"/>
              <a:ext cx="2592288" cy="45719"/>
            </a:xfrm>
            <a:prstGeom prst="rect">
              <a:avLst/>
            </a:prstGeom>
            <a:solidFill>
              <a:srgbClr val="1B2E5A">
                <a:lumMod val="20000"/>
                <a:lumOff val="80000"/>
              </a:srgbClr>
            </a:solidFill>
            <a:ln w="9525">
              <a:noFill/>
              <a:miter lim="800000"/>
              <a:headEnd/>
              <a:tailEnd/>
            </a:ln>
            <a:effectLst/>
          </p:spPr>
          <p:txBody>
            <a:bodyPr lIns="33231" tIns="33231" rIns="33231" bIns="33231" rtlCol="0" anchor="ctr"/>
            <a:lstStyle/>
            <a:p>
              <a:pPr marL="0" marR="0" lvl="0" indent="0" algn="ctr" defTabSz="844083" rtl="0" eaLnBrk="1" fontAlgn="auto" latinLnBrk="0" hangingPunct="1">
                <a:lnSpc>
                  <a:spcPct val="100000"/>
                </a:lnSpc>
                <a:spcBef>
                  <a:spcPct val="50000"/>
                </a:spcBef>
                <a:spcAft>
                  <a:spcPts val="0"/>
                </a:spcAft>
                <a:buClrTx/>
                <a:buSzTx/>
                <a:buFontTx/>
                <a:buNone/>
                <a:tabLst/>
                <a:defRPr/>
              </a:pPr>
              <a:endParaRPr kumimoji="0" lang="ko-KR" altLang="en-US" sz="1662" b="0" i="0" u="none" strike="noStrike" kern="0" cap="none" spc="0" normalizeH="0" baseline="0" noProof="0">
                <a:ln>
                  <a:noFill/>
                </a:ln>
                <a:solidFill>
                  <a:srgbClr val="000000"/>
                </a:solidFill>
                <a:effectLst/>
                <a:uLnTx/>
                <a:uFillTx/>
                <a:latin typeface="맑은 고딕"/>
                <a:ea typeface="맑은 고딕"/>
                <a:cs typeface="+mn-cs"/>
              </a:endParaRPr>
            </a:p>
          </p:txBody>
        </p:sp>
        <p:sp>
          <p:nvSpPr>
            <p:cNvPr id="56" name="TextBox 55"/>
            <p:cNvSpPr txBox="1"/>
            <p:nvPr/>
          </p:nvSpPr>
          <p:spPr>
            <a:xfrm>
              <a:off x="1057502" y="591062"/>
              <a:ext cx="2592287" cy="349794"/>
            </a:xfrm>
            <a:prstGeom prst="rect">
              <a:avLst/>
            </a:prstGeom>
          </p:spPr>
          <p:txBody>
            <a:bodyPr wrap="square" lIns="33231" tIns="33231" rIns="33231" bIns="33231"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0" lang="en-US" altLang="ko-KR" sz="1662" b="1" i="0" u="none" strike="noStrike" kern="0" cap="none" spc="0" normalizeH="0" baseline="0" noProof="0" dirty="0">
                  <a:ln>
                    <a:noFill/>
                  </a:ln>
                  <a:solidFill>
                    <a:srgbClr val="000000"/>
                  </a:solidFill>
                  <a:effectLst/>
                  <a:uLnTx/>
                  <a:uFillTx/>
                  <a:latin typeface="맑은 고딕"/>
                  <a:ea typeface="맑은 고딕"/>
                  <a:cs typeface="+mn-cs"/>
                </a:rPr>
                <a:t>AS-IS</a:t>
              </a:r>
              <a:endParaRPr kumimoji="0" lang="ko-KR" altLang="en-US" sz="1662" b="1" i="0" u="none" strike="noStrike" kern="0" cap="none" spc="0" normalizeH="0" baseline="0" noProof="0" dirty="0">
                <a:ln>
                  <a:noFill/>
                </a:ln>
                <a:solidFill>
                  <a:srgbClr val="000000"/>
                </a:solidFill>
                <a:effectLst/>
                <a:uLnTx/>
                <a:uFillTx/>
                <a:latin typeface="맑은 고딕"/>
                <a:ea typeface="맑은 고딕"/>
                <a:cs typeface="+mn-cs"/>
              </a:endParaRPr>
            </a:p>
          </p:txBody>
        </p:sp>
      </p:grpSp>
      <p:grpSp>
        <p:nvGrpSpPr>
          <p:cNvPr id="57" name="그룹 56"/>
          <p:cNvGrpSpPr/>
          <p:nvPr/>
        </p:nvGrpSpPr>
        <p:grpSpPr>
          <a:xfrm>
            <a:off x="5094428" y="1069353"/>
            <a:ext cx="3682170" cy="335262"/>
            <a:chOff x="1034862" y="591062"/>
            <a:chExt cx="2592289" cy="363200"/>
          </a:xfrm>
        </p:grpSpPr>
        <p:sp>
          <p:nvSpPr>
            <p:cNvPr id="58" name="직사각형 57"/>
            <p:cNvSpPr/>
            <p:nvPr/>
          </p:nvSpPr>
          <p:spPr bwMode="auto">
            <a:xfrm>
              <a:off x="1034863" y="908543"/>
              <a:ext cx="2592288" cy="45719"/>
            </a:xfrm>
            <a:prstGeom prst="rect">
              <a:avLst/>
            </a:prstGeom>
            <a:solidFill>
              <a:srgbClr val="1B2E5A">
                <a:lumMod val="20000"/>
                <a:lumOff val="80000"/>
              </a:srgbClr>
            </a:solidFill>
            <a:ln w="9525">
              <a:noFill/>
              <a:miter lim="800000"/>
              <a:headEnd/>
              <a:tailEnd/>
            </a:ln>
            <a:effectLst/>
          </p:spPr>
          <p:txBody>
            <a:bodyPr lIns="33231" tIns="33231" rIns="33231" bIns="33231" rtlCol="0" anchor="ctr"/>
            <a:lstStyle/>
            <a:p>
              <a:pPr marL="0" marR="0" lvl="0" indent="0" algn="ctr" defTabSz="844083" rtl="0" eaLnBrk="1" fontAlgn="auto" latinLnBrk="0" hangingPunct="1">
                <a:lnSpc>
                  <a:spcPct val="100000"/>
                </a:lnSpc>
                <a:spcBef>
                  <a:spcPct val="50000"/>
                </a:spcBef>
                <a:spcAft>
                  <a:spcPts val="0"/>
                </a:spcAft>
                <a:buClrTx/>
                <a:buSzTx/>
                <a:buFontTx/>
                <a:buNone/>
                <a:tabLst/>
                <a:defRPr/>
              </a:pPr>
              <a:endParaRPr kumimoji="0" lang="ko-KR" altLang="en-US" sz="1662" b="0" i="0" u="none" strike="noStrike" kern="0" cap="none" spc="0" normalizeH="0" baseline="0" noProof="0">
                <a:ln>
                  <a:noFill/>
                </a:ln>
                <a:solidFill>
                  <a:srgbClr val="000000"/>
                </a:solidFill>
                <a:effectLst/>
                <a:uLnTx/>
                <a:uFillTx/>
                <a:latin typeface="맑은 고딕"/>
                <a:ea typeface="맑은 고딕"/>
                <a:cs typeface="+mn-cs"/>
              </a:endParaRPr>
            </a:p>
          </p:txBody>
        </p:sp>
        <p:sp>
          <p:nvSpPr>
            <p:cNvPr id="59" name="TextBox 58"/>
            <p:cNvSpPr txBox="1"/>
            <p:nvPr/>
          </p:nvSpPr>
          <p:spPr>
            <a:xfrm>
              <a:off x="1034862" y="591062"/>
              <a:ext cx="2592287" cy="349794"/>
            </a:xfrm>
            <a:prstGeom prst="rect">
              <a:avLst/>
            </a:prstGeom>
          </p:spPr>
          <p:txBody>
            <a:bodyPr wrap="square" lIns="33231" tIns="33231" rIns="33231" bIns="33231"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0" lang="en-US" altLang="ko-KR" sz="1662" b="1" i="0" u="none" strike="noStrike" kern="0" cap="none" spc="0" normalizeH="0" baseline="0" noProof="0" dirty="0">
                  <a:ln>
                    <a:noFill/>
                  </a:ln>
                  <a:solidFill>
                    <a:srgbClr val="000000"/>
                  </a:solidFill>
                  <a:effectLst/>
                  <a:uLnTx/>
                  <a:uFillTx/>
                  <a:latin typeface="맑은 고딕"/>
                  <a:ea typeface="맑은 고딕"/>
                  <a:cs typeface="+mn-cs"/>
                </a:rPr>
                <a:t>TO-BE</a:t>
              </a:r>
              <a:endParaRPr kumimoji="0" lang="ko-KR" altLang="en-US" sz="1662" b="1" i="0" u="none" strike="noStrike" kern="0" cap="none" spc="0" normalizeH="0" baseline="0" noProof="0" dirty="0">
                <a:ln>
                  <a:noFill/>
                </a:ln>
                <a:solidFill>
                  <a:srgbClr val="000000"/>
                </a:solidFill>
                <a:effectLst/>
                <a:uLnTx/>
                <a:uFillTx/>
                <a:latin typeface="맑은 고딕"/>
                <a:ea typeface="맑은 고딕"/>
                <a:cs typeface="+mn-cs"/>
              </a:endParaRPr>
            </a:p>
          </p:txBody>
        </p:sp>
      </p:grpSp>
      <p:sp>
        <p:nvSpPr>
          <p:cNvPr id="60" name="직사각형 59"/>
          <p:cNvSpPr/>
          <p:nvPr/>
        </p:nvSpPr>
        <p:spPr>
          <a:xfrm>
            <a:off x="252058" y="5314539"/>
            <a:ext cx="473177" cy="999376"/>
          </a:xfrm>
          <a:prstGeom prst="rect">
            <a:avLst/>
          </a:prstGeom>
          <a:solidFill>
            <a:srgbClr val="FFFFFF"/>
          </a:solidFill>
          <a:ln w="9525" algn="ctr">
            <a:solidFill>
              <a:srgbClr val="000000"/>
            </a:solidFill>
            <a:round/>
            <a:headEnd/>
            <a:tailEnd/>
          </a:ln>
          <a:effectLst>
            <a:outerShdw blurRad="50800" dist="38100" dir="2700000" algn="tl" rotWithShape="0">
              <a:prstClr val="black">
                <a:alpha val="40000"/>
              </a:prstClr>
            </a:outerShdw>
          </a:effectLst>
        </p:spPr>
        <p:txBody>
          <a:bodyPr wrap="square" lIns="66462" tIns="33231" rIns="66462" bIns="33231" anchor="ctr"/>
          <a:lstStyle/>
          <a:p>
            <a:pPr marL="0" marR="0" lvl="0" indent="0" algn="ctr" defTabSz="575911" rtl="0" eaLnBrk="1" fontAlgn="base" latinLnBrk="0" hangingPunct="1">
              <a:lnSpc>
                <a:spcPct val="110000"/>
              </a:lnSpc>
              <a:spcBef>
                <a:spcPts val="277"/>
              </a:spcBef>
              <a:spcAft>
                <a:spcPts val="0"/>
              </a:spcAft>
              <a:buClrTx/>
              <a:buSzTx/>
              <a:buFontTx/>
              <a:buNone/>
              <a:tabLst>
                <a:tab pos="827963" algn="l"/>
              </a:tabLst>
              <a:defRPr/>
            </a:pPr>
            <a:r>
              <a:rPr kumimoji="0" lang="ko-KR" altLang="en-US" sz="1108" b="1" i="0" u="none" strike="noStrike" kern="0" cap="none" spc="0" normalizeH="0" baseline="0" noProof="0" dirty="0">
                <a:ln>
                  <a:noFill/>
                </a:ln>
                <a:solidFill>
                  <a:srgbClr val="000000"/>
                </a:solidFill>
                <a:effectLst/>
                <a:uLnTx/>
                <a:uFillTx/>
                <a:latin typeface="맑은 고딕"/>
                <a:ea typeface="맑은 고딕"/>
                <a:cs typeface="+mn-cs"/>
              </a:rPr>
              <a:t>법 위반</a:t>
            </a:r>
            <a:endParaRPr kumimoji="0" lang="en-US" altLang="ko-KR" sz="1108" b="1" i="0" u="none" strike="noStrike" kern="0" cap="none" spc="0" normalizeH="0" baseline="0" noProof="0" dirty="0">
              <a:ln>
                <a:noFill/>
              </a:ln>
              <a:solidFill>
                <a:srgbClr val="000000"/>
              </a:solidFill>
              <a:effectLst/>
              <a:uLnTx/>
              <a:uFillTx/>
              <a:latin typeface="맑은 고딕"/>
              <a:ea typeface="맑은 고딕"/>
              <a:cs typeface="+mn-cs"/>
            </a:endParaRPr>
          </a:p>
          <a:p>
            <a:pPr marL="0" marR="0" lvl="0" indent="0" algn="ctr" defTabSz="575911" rtl="0" eaLnBrk="1" fontAlgn="base" latinLnBrk="0" hangingPunct="1">
              <a:lnSpc>
                <a:spcPct val="110000"/>
              </a:lnSpc>
              <a:spcBef>
                <a:spcPts val="277"/>
              </a:spcBef>
              <a:spcAft>
                <a:spcPts val="0"/>
              </a:spcAft>
              <a:buClrTx/>
              <a:buSzTx/>
              <a:buFontTx/>
              <a:buNone/>
              <a:tabLst>
                <a:tab pos="827963" algn="l"/>
              </a:tabLst>
              <a:defRPr/>
            </a:pPr>
            <a:r>
              <a:rPr kumimoji="0" lang="en-US" altLang="ko-KR" sz="1108" b="1" i="0" u="none" strike="noStrike" kern="0" cap="none" spc="0" normalizeH="0" baseline="0" noProof="0" dirty="0">
                <a:ln>
                  <a:noFill/>
                </a:ln>
                <a:solidFill>
                  <a:srgbClr val="000000"/>
                </a:solidFill>
                <a:effectLst/>
                <a:uLnTx/>
                <a:uFillTx/>
                <a:latin typeface="맑은 고딕"/>
                <a:ea typeface="맑은 고딕"/>
                <a:cs typeface="+mn-cs"/>
              </a:rPr>
              <a:t>RISK</a:t>
            </a:r>
          </a:p>
        </p:txBody>
      </p:sp>
      <p:sp>
        <p:nvSpPr>
          <p:cNvPr id="61" name="직사각형 60"/>
          <p:cNvSpPr/>
          <p:nvPr/>
        </p:nvSpPr>
        <p:spPr>
          <a:xfrm>
            <a:off x="252058" y="1501402"/>
            <a:ext cx="473177" cy="3522852"/>
          </a:xfrm>
          <a:prstGeom prst="rect">
            <a:avLst/>
          </a:prstGeom>
          <a:solidFill>
            <a:srgbClr val="FFFFFF"/>
          </a:solidFill>
          <a:ln w="9525" algn="ctr">
            <a:solidFill>
              <a:srgbClr val="000000"/>
            </a:solidFill>
            <a:round/>
            <a:headEnd/>
            <a:tailEnd/>
          </a:ln>
          <a:effectLst>
            <a:outerShdw blurRad="50800" dist="38100" dir="2700000" algn="tl" rotWithShape="0">
              <a:prstClr val="black">
                <a:alpha val="40000"/>
              </a:prstClr>
            </a:outerShdw>
          </a:effectLst>
        </p:spPr>
        <p:txBody>
          <a:bodyPr wrap="square" lIns="66462" tIns="33231" rIns="66462" bIns="33231" anchor="ctr"/>
          <a:lstStyle/>
          <a:p>
            <a:pPr marL="0" marR="0" lvl="0" indent="0" algn="ctr" defTabSz="575911" rtl="0" eaLnBrk="1" fontAlgn="base" latinLnBrk="0" hangingPunct="1">
              <a:lnSpc>
                <a:spcPct val="110000"/>
              </a:lnSpc>
              <a:spcBef>
                <a:spcPts val="277"/>
              </a:spcBef>
              <a:spcAft>
                <a:spcPts val="0"/>
              </a:spcAft>
              <a:buClrTx/>
              <a:buSzTx/>
              <a:buFontTx/>
              <a:buNone/>
              <a:tabLst>
                <a:tab pos="827963" algn="l"/>
              </a:tabLst>
              <a:defRPr/>
            </a:pPr>
            <a:r>
              <a:rPr kumimoji="0" lang="ko-KR" altLang="en-US" sz="1108" b="1" i="0" u="none" strike="noStrike" kern="0" cap="none" spc="0" normalizeH="0" baseline="0" noProof="0" dirty="0">
                <a:ln>
                  <a:noFill/>
                </a:ln>
                <a:solidFill>
                  <a:srgbClr val="000000"/>
                </a:solidFill>
                <a:effectLst/>
                <a:uLnTx/>
                <a:uFillTx/>
                <a:latin typeface="맑은 고딕"/>
                <a:ea typeface="맑은 고딕"/>
                <a:cs typeface="+mn-cs"/>
              </a:rPr>
              <a:t>개선</a:t>
            </a:r>
            <a:endParaRPr kumimoji="0" lang="en-US" altLang="ko-KR" sz="1108" b="1" i="0" u="none" strike="noStrike" kern="0" cap="none" spc="0" normalizeH="0" baseline="0" noProof="0" dirty="0">
              <a:ln>
                <a:noFill/>
              </a:ln>
              <a:solidFill>
                <a:srgbClr val="000000"/>
              </a:solidFill>
              <a:effectLst/>
              <a:uLnTx/>
              <a:uFillTx/>
              <a:latin typeface="맑은 고딕"/>
              <a:ea typeface="맑은 고딕"/>
              <a:cs typeface="+mn-cs"/>
            </a:endParaRPr>
          </a:p>
          <a:p>
            <a:pPr marL="0" marR="0" lvl="0" indent="0" algn="ctr" defTabSz="575911" rtl="0" eaLnBrk="1" fontAlgn="base" latinLnBrk="0" hangingPunct="1">
              <a:lnSpc>
                <a:spcPct val="110000"/>
              </a:lnSpc>
              <a:spcBef>
                <a:spcPts val="277"/>
              </a:spcBef>
              <a:spcAft>
                <a:spcPts val="0"/>
              </a:spcAft>
              <a:buClrTx/>
              <a:buSzTx/>
              <a:buFontTx/>
              <a:buNone/>
              <a:tabLst>
                <a:tab pos="827963" algn="l"/>
              </a:tabLst>
              <a:defRPr/>
            </a:pPr>
            <a:endParaRPr kumimoji="0" lang="en-US" altLang="ko-KR" sz="1108" b="1" i="0" u="none" strike="noStrike" kern="0" cap="none" spc="0" normalizeH="0" baseline="0" noProof="0" dirty="0">
              <a:ln>
                <a:noFill/>
              </a:ln>
              <a:solidFill>
                <a:srgbClr val="000000"/>
              </a:solidFill>
              <a:effectLst/>
              <a:uLnTx/>
              <a:uFillTx/>
              <a:latin typeface="맑은 고딕"/>
              <a:ea typeface="맑은 고딕"/>
              <a:cs typeface="+mn-cs"/>
            </a:endParaRPr>
          </a:p>
          <a:p>
            <a:pPr marL="0" marR="0" lvl="0" indent="0" algn="ctr" defTabSz="575911" rtl="0" eaLnBrk="1" fontAlgn="base" latinLnBrk="0" hangingPunct="1">
              <a:lnSpc>
                <a:spcPct val="110000"/>
              </a:lnSpc>
              <a:spcBef>
                <a:spcPts val="277"/>
              </a:spcBef>
              <a:spcAft>
                <a:spcPts val="0"/>
              </a:spcAft>
              <a:buClrTx/>
              <a:buSzTx/>
              <a:buFontTx/>
              <a:buNone/>
              <a:tabLst>
                <a:tab pos="827963" algn="l"/>
              </a:tabLst>
              <a:defRPr/>
            </a:pPr>
            <a:r>
              <a:rPr kumimoji="0" lang="ko-KR" altLang="en-US" sz="1108" b="1" i="0" u="none" strike="noStrike" kern="0" cap="none" spc="0" normalizeH="0" baseline="0" noProof="0" dirty="0">
                <a:ln>
                  <a:noFill/>
                </a:ln>
                <a:solidFill>
                  <a:srgbClr val="000000"/>
                </a:solidFill>
                <a:effectLst/>
                <a:uLnTx/>
                <a:uFillTx/>
                <a:latin typeface="맑은 고딕"/>
                <a:ea typeface="맑은 고딕"/>
                <a:cs typeface="+mn-cs"/>
              </a:rPr>
              <a:t>방향</a:t>
            </a:r>
            <a:endParaRPr kumimoji="0" lang="en-US" altLang="ko-KR" sz="1108" b="1" i="0" u="none" strike="noStrike" kern="0" cap="none" spc="0" normalizeH="0" baseline="0" noProof="0" dirty="0">
              <a:ln>
                <a:noFill/>
              </a:ln>
              <a:solidFill>
                <a:srgbClr val="000000"/>
              </a:solidFill>
              <a:effectLst/>
              <a:uLnTx/>
              <a:uFillTx/>
              <a:latin typeface="맑은 고딕"/>
              <a:ea typeface="맑은 고딕"/>
              <a:cs typeface="+mn-cs"/>
            </a:endParaRPr>
          </a:p>
          <a:p>
            <a:pPr marL="0" marR="0" lvl="0" indent="0" algn="ctr" defTabSz="575911" rtl="0" eaLnBrk="1" fontAlgn="base" latinLnBrk="0" hangingPunct="1">
              <a:lnSpc>
                <a:spcPct val="110000"/>
              </a:lnSpc>
              <a:spcBef>
                <a:spcPts val="277"/>
              </a:spcBef>
              <a:spcAft>
                <a:spcPts val="0"/>
              </a:spcAft>
              <a:buClrTx/>
              <a:buSzTx/>
              <a:buFontTx/>
              <a:buNone/>
              <a:tabLst>
                <a:tab pos="827963" algn="l"/>
              </a:tabLst>
              <a:defRPr/>
            </a:pPr>
            <a:endParaRPr kumimoji="0" lang="en-US" altLang="ko-KR" sz="1108" b="1" i="0" u="none" strike="noStrike" kern="0" cap="none" spc="0" normalizeH="0" baseline="0" noProof="0" dirty="0">
              <a:ln>
                <a:noFill/>
              </a:ln>
              <a:solidFill>
                <a:srgbClr val="000000"/>
              </a:solidFill>
              <a:effectLst/>
              <a:uLnTx/>
              <a:uFillTx/>
              <a:latin typeface="맑은 고딕"/>
              <a:ea typeface="맑은 고딕"/>
              <a:cs typeface="+mn-cs"/>
            </a:endParaRPr>
          </a:p>
          <a:p>
            <a:pPr marL="0" marR="0" lvl="0" indent="0" algn="ctr" defTabSz="575911" rtl="0" eaLnBrk="1" fontAlgn="base" latinLnBrk="0" hangingPunct="1">
              <a:lnSpc>
                <a:spcPct val="110000"/>
              </a:lnSpc>
              <a:spcBef>
                <a:spcPts val="277"/>
              </a:spcBef>
              <a:spcAft>
                <a:spcPts val="0"/>
              </a:spcAft>
              <a:buClrTx/>
              <a:buSzTx/>
              <a:buFontTx/>
              <a:buNone/>
              <a:tabLst>
                <a:tab pos="827963" algn="l"/>
              </a:tabLst>
              <a:defRPr/>
            </a:pPr>
            <a:r>
              <a:rPr kumimoji="0" lang="en-US" altLang="ko-KR" sz="1108" b="1" i="0" u="none" strike="noStrike" kern="0" cap="none" spc="0" normalizeH="0" baseline="0" noProof="0" dirty="0">
                <a:ln>
                  <a:noFill/>
                </a:ln>
                <a:solidFill>
                  <a:srgbClr val="000000"/>
                </a:solidFill>
                <a:effectLst/>
                <a:uLnTx/>
                <a:uFillTx/>
                <a:latin typeface="맑은 고딕"/>
                <a:ea typeface="맑은 고딕"/>
                <a:cs typeface="+mn-cs"/>
              </a:rPr>
              <a:t>/</a:t>
            </a:r>
          </a:p>
          <a:p>
            <a:pPr marL="0" marR="0" lvl="0" indent="0" algn="ctr" defTabSz="575911" rtl="0" eaLnBrk="1" fontAlgn="base" latinLnBrk="0" hangingPunct="1">
              <a:lnSpc>
                <a:spcPct val="110000"/>
              </a:lnSpc>
              <a:spcBef>
                <a:spcPts val="277"/>
              </a:spcBef>
              <a:spcAft>
                <a:spcPts val="0"/>
              </a:spcAft>
              <a:buClrTx/>
              <a:buSzTx/>
              <a:buFontTx/>
              <a:buNone/>
              <a:tabLst>
                <a:tab pos="827963" algn="l"/>
              </a:tabLst>
              <a:defRPr/>
            </a:pPr>
            <a:endParaRPr kumimoji="0" lang="en-US" altLang="ko-KR" sz="1108" b="1" i="0" u="none" strike="noStrike" kern="0" cap="none" spc="0" normalizeH="0" baseline="0" noProof="0" dirty="0">
              <a:ln>
                <a:noFill/>
              </a:ln>
              <a:solidFill>
                <a:srgbClr val="000000"/>
              </a:solidFill>
              <a:effectLst/>
              <a:uLnTx/>
              <a:uFillTx/>
              <a:latin typeface="맑은 고딕"/>
              <a:ea typeface="맑은 고딕"/>
              <a:cs typeface="+mn-cs"/>
            </a:endParaRPr>
          </a:p>
          <a:p>
            <a:pPr marL="0" marR="0" lvl="0" indent="0" algn="ctr" defTabSz="575911" rtl="0" eaLnBrk="1" fontAlgn="base" latinLnBrk="0" hangingPunct="1">
              <a:lnSpc>
                <a:spcPct val="110000"/>
              </a:lnSpc>
              <a:spcBef>
                <a:spcPts val="277"/>
              </a:spcBef>
              <a:spcAft>
                <a:spcPts val="0"/>
              </a:spcAft>
              <a:buClrTx/>
              <a:buSzTx/>
              <a:buFontTx/>
              <a:buNone/>
              <a:tabLst>
                <a:tab pos="827963" algn="l"/>
              </a:tabLst>
              <a:defRPr/>
            </a:pPr>
            <a:r>
              <a:rPr kumimoji="0" lang="ko-KR" altLang="en-US" sz="1108" b="1" i="0" u="none" strike="noStrike" kern="0" cap="none" spc="0" normalizeH="0" baseline="0" noProof="0" dirty="0">
                <a:ln>
                  <a:noFill/>
                </a:ln>
                <a:solidFill>
                  <a:srgbClr val="000000"/>
                </a:solidFill>
                <a:effectLst/>
                <a:uLnTx/>
                <a:uFillTx/>
                <a:latin typeface="맑은 고딕"/>
                <a:ea typeface="맑은 고딕"/>
                <a:cs typeface="+mn-cs"/>
              </a:rPr>
              <a:t>효과</a:t>
            </a:r>
            <a:endParaRPr kumimoji="0" lang="en-US" altLang="ko-KR" sz="1108" b="1" i="0" u="none" strike="noStrike" kern="0" cap="none" spc="0" normalizeH="0" baseline="0" noProof="0" dirty="0">
              <a:ln>
                <a:noFill/>
              </a:ln>
              <a:solidFill>
                <a:srgbClr val="000000"/>
              </a:solidFill>
              <a:effectLst/>
              <a:uLnTx/>
              <a:uFillTx/>
              <a:latin typeface="맑은 고딕"/>
              <a:ea typeface="맑은 고딕"/>
              <a:cs typeface="+mn-cs"/>
            </a:endParaRPr>
          </a:p>
        </p:txBody>
      </p:sp>
      <p:sp>
        <p:nvSpPr>
          <p:cNvPr id="62" name="TextBox 61"/>
          <p:cNvSpPr txBox="1"/>
          <p:nvPr/>
        </p:nvSpPr>
        <p:spPr>
          <a:xfrm>
            <a:off x="943710" y="3831843"/>
            <a:ext cx="3878411" cy="739859"/>
          </a:xfrm>
          <a:prstGeom prst="rect">
            <a:avLst/>
          </a:prstGeom>
        </p:spPr>
        <p:txBody>
          <a:bodyPr wrap="none" lIns="33231" tIns="33231" rIns="33231" bIns="33231" rtlCol="0">
            <a:spAutoFit/>
          </a:bodyPr>
          <a:lstStyle/>
          <a:p>
            <a:pPr marL="158265" marR="0" lvl="0" indent="-158265" algn="l" defTabSz="844083" rtl="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ko-KR" altLang="en-US" sz="1015" b="0" i="0" u="none" strike="noStrike" kern="1200" cap="none" spc="0" normalizeH="0" baseline="0" noProof="0" dirty="0" err="1">
                <a:ln>
                  <a:noFill/>
                </a:ln>
                <a:solidFill>
                  <a:srgbClr val="000000"/>
                </a:solidFill>
                <a:effectLst/>
                <a:uLnTx/>
                <a:uFillTx/>
                <a:latin typeface="맑은 고딕"/>
                <a:ea typeface="맑은 고딕"/>
                <a:cs typeface="+mn-cs"/>
              </a:rPr>
              <a:t>정산이견</a:t>
            </a:r>
            <a:r>
              <a:rPr kumimoji="0" lang="en-US" altLang="ko-KR" sz="1015" b="0" i="0" u="none" strike="noStrike" kern="1200" cap="none" spc="0" normalizeH="0" baseline="0" noProof="0" dirty="0">
                <a:ln>
                  <a:noFill/>
                </a:ln>
                <a:solidFill>
                  <a:srgbClr val="000000"/>
                </a:solidFill>
                <a:effectLst/>
                <a:uLnTx/>
                <a:uFillTx/>
                <a:latin typeface="맑은 고딕"/>
                <a:ea typeface="맑은 고딕" panose="020B0503020000020004" pitchFamily="50" charset="-127"/>
                <a:cs typeface="+mn-cs"/>
              </a:rPr>
              <a:t>∙</a:t>
            </a:r>
            <a:r>
              <a:rPr kumimoji="0" lang="ko-KR" altLang="en-US" sz="1015" b="0" i="0" u="none" strike="noStrike" kern="1200" cap="none" spc="0" normalizeH="0" baseline="0" noProof="0" dirty="0">
                <a:ln>
                  <a:noFill/>
                </a:ln>
                <a:solidFill>
                  <a:srgbClr val="000000"/>
                </a:solidFill>
                <a:effectLst/>
                <a:uLnTx/>
                <a:uFillTx/>
                <a:latin typeface="맑은 고딕"/>
                <a:ea typeface="맑은 고딕" panose="020B0503020000020004" pitchFamily="50" charset="-127"/>
                <a:cs typeface="+mn-cs"/>
              </a:rPr>
              <a:t>오류 등으로 인한 서면 </a:t>
            </a:r>
            <a:r>
              <a:rPr kumimoji="0" lang="ko-KR" altLang="en-US" sz="1015" b="0" i="0" u="none" strike="noStrike" kern="1200" cap="none" spc="0" normalizeH="0" baseline="0" noProof="0" dirty="0" err="1">
                <a:ln>
                  <a:noFill/>
                </a:ln>
                <a:solidFill>
                  <a:srgbClr val="000000"/>
                </a:solidFill>
                <a:effectLst/>
                <a:uLnTx/>
                <a:uFillTx/>
                <a:latin typeface="맑은 고딕"/>
                <a:ea typeface="맑은 고딕" panose="020B0503020000020004" pitchFamily="50" charset="-127"/>
                <a:cs typeface="+mn-cs"/>
              </a:rPr>
              <a:t>미발급</a:t>
            </a:r>
            <a:r>
              <a:rPr kumimoji="0" lang="en-US" altLang="ko-KR" sz="1015" b="0" i="0" u="none" strike="noStrike" kern="1200" cap="none" spc="0" normalizeH="0" baseline="0" noProof="0" dirty="0">
                <a:ln>
                  <a:noFill/>
                </a:ln>
                <a:solidFill>
                  <a:srgbClr val="000000"/>
                </a:solidFill>
                <a:effectLst/>
                <a:uLnTx/>
                <a:uFillTx/>
                <a:latin typeface="맑은 고딕"/>
                <a:ea typeface="맑은 고딕" panose="020B0503020000020004" pitchFamily="50" charset="-127"/>
                <a:cs typeface="+mn-cs"/>
              </a:rPr>
              <a:t>/</a:t>
            </a:r>
            <a:r>
              <a:rPr kumimoji="0" lang="ko-KR" altLang="en-US" sz="1015" b="0" i="0" u="none" strike="noStrike" kern="1200" cap="none" spc="0" normalizeH="0" baseline="0" noProof="0" dirty="0" err="1">
                <a:ln>
                  <a:noFill/>
                </a:ln>
                <a:solidFill>
                  <a:srgbClr val="000000"/>
                </a:solidFill>
                <a:effectLst/>
                <a:uLnTx/>
                <a:uFillTx/>
                <a:latin typeface="맑은 고딕"/>
                <a:ea typeface="맑은 고딕" panose="020B0503020000020004" pitchFamily="50" charset="-127"/>
                <a:cs typeface="+mn-cs"/>
              </a:rPr>
              <a:t>지연발급</a:t>
            </a:r>
            <a:r>
              <a:rPr kumimoji="0" lang="ko-KR" altLang="en-US" sz="1015" b="0" i="0" u="none" strike="noStrike" kern="1200" cap="none" spc="0" normalizeH="0" baseline="0" noProof="0" dirty="0">
                <a:ln>
                  <a:noFill/>
                </a:ln>
                <a:solidFill>
                  <a:srgbClr val="000000"/>
                </a:solidFill>
                <a:effectLst/>
                <a:uLnTx/>
                <a:uFillTx/>
                <a:latin typeface="맑은 고딕"/>
                <a:ea typeface="맑은 고딕" panose="020B0503020000020004" pitchFamily="50" charset="-127"/>
                <a:cs typeface="+mn-cs"/>
              </a:rPr>
              <a:t> 등</a:t>
            </a:r>
            <a:endParaRPr kumimoji="0" lang="en-US" altLang="ko-KR" sz="1015" b="0" i="0" u="none" strike="noStrike" kern="1200" cap="none" spc="0" normalizeH="0" baseline="0" noProof="0" dirty="0">
              <a:ln>
                <a:noFill/>
              </a:ln>
              <a:solidFill>
                <a:srgbClr val="000000"/>
              </a:solidFill>
              <a:effectLst/>
              <a:uLnTx/>
              <a:uFillTx/>
              <a:latin typeface="맑은 고딕"/>
              <a:ea typeface="맑은 고딕"/>
              <a:cs typeface="+mn-cs"/>
            </a:endParaRPr>
          </a:p>
          <a:p>
            <a:pPr marL="158265" marR="0" lvl="0" indent="-158265" algn="l" defTabSz="844083" rtl="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ko-KR" altLang="en-US" sz="1015" b="0" i="0" u="none" strike="noStrike" kern="1200" cap="none" spc="0" normalizeH="0" baseline="0" noProof="0" dirty="0">
                <a:ln>
                  <a:noFill/>
                </a:ln>
                <a:solidFill>
                  <a:srgbClr val="000000"/>
                </a:solidFill>
                <a:effectLst/>
                <a:uLnTx/>
                <a:uFillTx/>
                <a:latin typeface="맑은 고딕"/>
                <a:ea typeface="맑은 고딕"/>
                <a:cs typeface="+mn-cs"/>
              </a:rPr>
              <a:t>정산합의 도출을 위한 담당자 업무 가중 및</a:t>
            </a:r>
            <a:r>
              <a:rPr kumimoji="0" lang="en-US" altLang="ko-KR" sz="1015" b="0" i="0" u="none" strike="noStrike" kern="1200" cap="none" spc="0" normalizeH="0" baseline="0" noProof="0" dirty="0">
                <a:ln>
                  <a:noFill/>
                </a:ln>
                <a:solidFill>
                  <a:srgbClr val="000000"/>
                </a:solidFill>
                <a:effectLst/>
                <a:uLnTx/>
                <a:uFillTx/>
                <a:latin typeface="맑은 고딕"/>
                <a:ea typeface="맑은 고딕"/>
                <a:cs typeface="+mn-cs"/>
              </a:rPr>
              <a:t> </a:t>
            </a:r>
            <a:r>
              <a:rPr kumimoji="0" lang="ko-KR" altLang="en-US" sz="1015" b="0" i="0" u="none" strike="noStrike" kern="1200" cap="none" spc="0" normalizeH="0" baseline="0" noProof="0" dirty="0">
                <a:ln>
                  <a:noFill/>
                </a:ln>
                <a:solidFill>
                  <a:srgbClr val="000000"/>
                </a:solidFill>
                <a:effectLst/>
                <a:uLnTx/>
                <a:uFillTx/>
                <a:latin typeface="맑은 고딕"/>
                <a:ea typeface="맑은 고딕"/>
                <a:cs typeface="+mn-cs"/>
              </a:rPr>
              <a:t>횡령 가능성</a:t>
            </a:r>
            <a:endParaRPr kumimoji="0" lang="en-US" altLang="ko-KR" sz="1015" b="0" i="0" u="none" strike="noStrike" kern="1200" cap="none" spc="0" normalizeH="0" baseline="0" noProof="0" dirty="0">
              <a:ln>
                <a:noFill/>
              </a:ln>
              <a:solidFill>
                <a:srgbClr val="000000"/>
              </a:solidFill>
              <a:effectLst/>
              <a:uLnTx/>
              <a:uFillTx/>
              <a:latin typeface="맑은 고딕"/>
              <a:ea typeface="맑은 고딕"/>
              <a:cs typeface="+mn-cs"/>
            </a:endParaRPr>
          </a:p>
          <a:p>
            <a:pPr marL="158265" marR="0" lvl="0" indent="-158265" algn="l" defTabSz="844083" rtl="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ko-KR" altLang="en-US" sz="1015" b="0" i="0" u="none" strike="noStrike" kern="1200" cap="none" spc="0" normalizeH="0" baseline="0" noProof="0" dirty="0">
                <a:ln>
                  <a:noFill/>
                </a:ln>
                <a:solidFill>
                  <a:srgbClr val="000000"/>
                </a:solidFill>
                <a:effectLst/>
                <a:uLnTx/>
                <a:uFillTx/>
                <a:latin typeface="맑은 고딕"/>
                <a:ea typeface="맑은 고딕"/>
                <a:cs typeface="+mn-cs"/>
              </a:rPr>
              <a:t>하도급대금 </a:t>
            </a:r>
            <a:r>
              <a:rPr kumimoji="0" lang="ko-KR" altLang="en-US" sz="1015" b="0" i="0" u="none" strike="noStrike" kern="1200" cap="none" spc="0" normalizeH="0" baseline="0" noProof="0" dirty="0" err="1">
                <a:ln>
                  <a:noFill/>
                </a:ln>
                <a:solidFill>
                  <a:srgbClr val="000000"/>
                </a:solidFill>
                <a:effectLst/>
                <a:uLnTx/>
                <a:uFillTx/>
                <a:latin typeface="맑은 고딕"/>
                <a:ea typeface="맑은 고딕"/>
                <a:cs typeface="+mn-cs"/>
              </a:rPr>
              <a:t>정산이견으로</a:t>
            </a:r>
            <a:r>
              <a:rPr kumimoji="0" lang="ko-KR" altLang="en-US" sz="1015" b="0" i="0" u="none" strike="noStrike" kern="1200" cap="none" spc="0" normalizeH="0" baseline="0" noProof="0" dirty="0">
                <a:ln>
                  <a:noFill/>
                </a:ln>
                <a:solidFill>
                  <a:srgbClr val="000000"/>
                </a:solidFill>
                <a:effectLst/>
                <a:uLnTx/>
                <a:uFillTx/>
                <a:latin typeface="맑은 고딕"/>
                <a:ea typeface="맑은 고딕"/>
                <a:cs typeface="+mn-cs"/>
              </a:rPr>
              <a:t> 인한 </a:t>
            </a:r>
            <a:r>
              <a:rPr kumimoji="0" lang="ko-KR" altLang="en-US" sz="1015" b="0" i="0" u="none" strike="noStrike" kern="1200" cap="none" spc="0" normalizeH="0" baseline="0" noProof="0" dirty="0" err="1">
                <a:ln>
                  <a:noFill/>
                </a:ln>
                <a:solidFill>
                  <a:srgbClr val="000000"/>
                </a:solidFill>
                <a:effectLst/>
                <a:uLnTx/>
                <a:uFillTx/>
                <a:latin typeface="맑은 고딕"/>
                <a:ea typeface="맑은 고딕"/>
                <a:cs typeface="+mn-cs"/>
              </a:rPr>
              <a:t>대금미지급</a:t>
            </a:r>
            <a:r>
              <a:rPr kumimoji="0" lang="ko-KR" altLang="en-US" sz="1015" b="0" i="0" u="none" strike="noStrike" kern="1200" cap="none" spc="0" normalizeH="0" baseline="0" noProof="0" dirty="0" err="1">
                <a:ln>
                  <a:noFill/>
                </a:ln>
                <a:solidFill>
                  <a:srgbClr val="000000"/>
                </a:solidFill>
                <a:effectLst/>
                <a:uLnTx/>
                <a:uFillTx/>
                <a:latin typeface="맑은 고딕" panose="020B0503020000020004" pitchFamily="50" charset="-127"/>
                <a:ea typeface="맑은 고딕"/>
                <a:cs typeface="+mn-cs"/>
              </a:rPr>
              <a:t>〮정산합의</a:t>
            </a:r>
            <a:r>
              <a:rPr kumimoji="0" lang="ko-KR" altLang="en-US" sz="1015" b="0" i="0" u="none" strike="noStrike" kern="1200" cap="none" spc="0" normalizeH="0" baseline="0" noProof="0" dirty="0">
                <a:ln>
                  <a:noFill/>
                </a:ln>
                <a:solidFill>
                  <a:srgbClr val="000000"/>
                </a:solidFill>
                <a:effectLst/>
                <a:uLnTx/>
                <a:uFillTx/>
                <a:latin typeface="맑은 고딕" panose="020B0503020000020004" pitchFamily="50" charset="-127"/>
                <a:ea typeface="맑은 고딕"/>
                <a:cs typeface="+mn-cs"/>
              </a:rPr>
              <a:t> 체결 곤란</a:t>
            </a:r>
            <a:endParaRPr kumimoji="0" lang="en-US" altLang="ko-KR" sz="1015" b="0" i="0" u="none" strike="noStrike" kern="1200" cap="none" spc="0" normalizeH="0" baseline="0" noProof="0" dirty="0">
              <a:ln>
                <a:noFill/>
              </a:ln>
              <a:solidFill>
                <a:srgbClr val="000000"/>
              </a:solidFill>
              <a:effectLst/>
              <a:uLnTx/>
              <a:uFillTx/>
              <a:latin typeface="맑은 고딕"/>
              <a:ea typeface="맑은 고딕"/>
              <a:cs typeface="+mn-cs"/>
            </a:endParaRPr>
          </a:p>
        </p:txBody>
      </p:sp>
      <p:sp>
        <p:nvSpPr>
          <p:cNvPr id="63" name="TextBox 62"/>
          <p:cNvSpPr txBox="1"/>
          <p:nvPr/>
        </p:nvSpPr>
        <p:spPr>
          <a:xfrm>
            <a:off x="4904345" y="3628407"/>
            <a:ext cx="4048329" cy="974154"/>
          </a:xfrm>
          <a:prstGeom prst="rect">
            <a:avLst/>
          </a:prstGeom>
        </p:spPr>
        <p:txBody>
          <a:bodyPr wrap="none" lIns="33231" tIns="33231" rIns="33231" bIns="33231" rtlCol="0">
            <a:spAutoFit/>
          </a:bodyPr>
          <a:lstStyle/>
          <a:p>
            <a:pPr marL="158265" marR="0" lvl="0" indent="-158265" algn="l" defTabSz="844083" rtl="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ko-KR" altLang="en-US" sz="1015" b="0" i="0" u="none" strike="noStrike" kern="1200" cap="none" spc="0" normalizeH="0" baseline="0" noProof="0" dirty="0" err="1">
                <a:ln>
                  <a:noFill/>
                </a:ln>
                <a:solidFill>
                  <a:srgbClr val="000000"/>
                </a:solidFill>
                <a:effectLst/>
                <a:uLnTx/>
                <a:uFillTx/>
                <a:latin typeface="맑은 고딕"/>
                <a:ea typeface="맑은 고딕"/>
                <a:cs typeface="+mn-cs"/>
              </a:rPr>
              <a:t>이견금액</a:t>
            </a:r>
            <a:r>
              <a:rPr kumimoji="0" lang="ko-KR" altLang="en-US" sz="1015" b="0" i="0" u="none" strike="noStrike" kern="1200" cap="none" spc="0" normalizeH="0" baseline="0" noProof="0" dirty="0">
                <a:ln>
                  <a:noFill/>
                </a:ln>
                <a:solidFill>
                  <a:srgbClr val="000000"/>
                </a:solidFill>
                <a:effectLst/>
                <a:uLnTx/>
                <a:uFillTx/>
                <a:latin typeface="맑은 고딕"/>
                <a:ea typeface="맑은 고딕"/>
                <a:cs typeface="+mn-cs"/>
              </a:rPr>
              <a:t> 기한내 지급</a:t>
            </a:r>
            <a:r>
              <a:rPr kumimoji="0" lang="en-US" altLang="ko-KR" sz="1015" b="0" i="0" u="none" strike="noStrike" kern="1200" cap="none" spc="0" normalizeH="0" baseline="0" noProof="0" dirty="0">
                <a:ln>
                  <a:noFill/>
                </a:ln>
                <a:solidFill>
                  <a:srgbClr val="000000"/>
                </a:solidFill>
                <a:effectLst/>
                <a:uLnTx/>
                <a:uFillTx/>
                <a:latin typeface="맑은 고딕"/>
                <a:ea typeface="맑은 고딕"/>
                <a:cs typeface="+mn-cs"/>
              </a:rPr>
              <a:t>/</a:t>
            </a:r>
            <a:r>
              <a:rPr kumimoji="0" lang="ko-KR" altLang="en-US" sz="1015" b="0" i="0" u="none" strike="noStrike" kern="1200" cap="none" spc="0" normalizeH="0" baseline="0" noProof="0" dirty="0">
                <a:ln>
                  <a:noFill/>
                </a:ln>
                <a:solidFill>
                  <a:srgbClr val="000000"/>
                </a:solidFill>
                <a:effectLst/>
                <a:uLnTx/>
                <a:uFillTx/>
                <a:latin typeface="맑은 고딕"/>
                <a:ea typeface="맑은 고딕"/>
                <a:cs typeface="+mn-cs"/>
              </a:rPr>
              <a:t>직불 → </a:t>
            </a:r>
            <a:r>
              <a:rPr kumimoji="0" lang="ko-KR" altLang="en-US" sz="1015" b="0" i="0" u="none" strike="noStrike" kern="1200" cap="none" spc="0" normalizeH="0" baseline="0" noProof="0" dirty="0" err="1">
                <a:ln>
                  <a:noFill/>
                </a:ln>
                <a:solidFill>
                  <a:srgbClr val="000000"/>
                </a:solidFill>
                <a:effectLst/>
                <a:uLnTx/>
                <a:uFillTx/>
                <a:latin typeface="맑은 고딕"/>
                <a:ea typeface="맑은 고딕"/>
                <a:cs typeface="+mn-cs"/>
              </a:rPr>
              <a:t>지급의무</a:t>
            </a:r>
            <a:r>
              <a:rPr kumimoji="0" lang="ko-KR" altLang="en-US" sz="1015" b="0" i="0" u="none" strike="noStrike" kern="1200" cap="none" spc="0" normalizeH="0" baseline="0" noProof="0" dirty="0">
                <a:ln>
                  <a:noFill/>
                </a:ln>
                <a:solidFill>
                  <a:srgbClr val="000000"/>
                </a:solidFill>
                <a:effectLst/>
                <a:uLnTx/>
                <a:uFillTx/>
                <a:latin typeface="맑은 고딕"/>
                <a:ea typeface="맑은 고딕"/>
                <a:cs typeface="+mn-cs"/>
              </a:rPr>
              <a:t> 없는 </a:t>
            </a:r>
            <a:r>
              <a:rPr kumimoji="0" lang="ko-KR" altLang="en-US" sz="1015" b="0" i="0" u="none" strike="noStrike" kern="1200" cap="none" spc="0" normalizeH="0" baseline="0" noProof="0" dirty="0" err="1">
                <a:ln>
                  <a:noFill/>
                </a:ln>
                <a:solidFill>
                  <a:srgbClr val="000000"/>
                </a:solidFill>
                <a:effectLst/>
                <a:uLnTx/>
                <a:uFillTx/>
                <a:latin typeface="맑은 고딕"/>
                <a:ea typeface="맑은 고딕"/>
                <a:cs typeface="+mn-cs"/>
              </a:rPr>
              <a:t>이견금액</a:t>
            </a:r>
            <a:r>
              <a:rPr kumimoji="0" lang="ko-KR" altLang="en-US" sz="1015" b="0" i="0" u="none" strike="noStrike" kern="1200" cap="none" spc="0" normalizeH="0" baseline="0" noProof="0" dirty="0">
                <a:ln>
                  <a:noFill/>
                </a:ln>
                <a:solidFill>
                  <a:srgbClr val="000000"/>
                </a:solidFill>
                <a:effectLst/>
                <a:uLnTx/>
                <a:uFillTx/>
                <a:latin typeface="맑은 고딕"/>
                <a:ea typeface="맑은 고딕"/>
                <a:cs typeface="+mn-cs"/>
              </a:rPr>
              <a:t> 회수</a:t>
            </a:r>
          </a:p>
          <a:p>
            <a:pPr marL="158265" marR="0" lvl="0" indent="-158265" algn="l" defTabSz="844083" rtl="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ko-KR" altLang="en-US" sz="1015" b="0" i="0" u="none" strike="noStrike" kern="1200" cap="none" spc="0" normalizeH="0" baseline="0" noProof="0" dirty="0" err="1">
                <a:ln>
                  <a:noFill/>
                </a:ln>
                <a:solidFill>
                  <a:srgbClr val="000000"/>
                </a:solidFill>
                <a:effectLst/>
                <a:uLnTx/>
                <a:uFillTx/>
                <a:latin typeface="맑은 고딕"/>
                <a:ea typeface="맑은 고딕"/>
                <a:cs typeface="+mn-cs"/>
              </a:rPr>
              <a:t>감정절차에</a:t>
            </a:r>
            <a:r>
              <a:rPr kumimoji="0" lang="ko-KR" altLang="en-US" sz="1015" b="0" i="0" u="none" strike="noStrike" kern="1200" cap="none" spc="0" normalizeH="0" baseline="0" noProof="0" dirty="0">
                <a:ln>
                  <a:noFill/>
                </a:ln>
                <a:solidFill>
                  <a:srgbClr val="000000"/>
                </a:solidFill>
                <a:effectLst/>
                <a:uLnTx/>
                <a:uFillTx/>
                <a:latin typeface="맑은 고딕"/>
                <a:ea typeface="맑은 고딕"/>
                <a:cs typeface="+mn-cs"/>
              </a:rPr>
              <a:t> 의한 신속한 </a:t>
            </a:r>
            <a:r>
              <a:rPr kumimoji="0" lang="ko-KR" altLang="en-US" sz="1015" b="0" i="0" u="none" strike="noStrike" kern="1200" cap="none" spc="0" normalizeH="0" baseline="0" noProof="0" dirty="0" err="1">
                <a:ln>
                  <a:noFill/>
                </a:ln>
                <a:solidFill>
                  <a:srgbClr val="000000"/>
                </a:solidFill>
                <a:effectLst/>
                <a:uLnTx/>
                <a:uFillTx/>
                <a:latin typeface="맑은 고딕"/>
                <a:ea typeface="맑은 고딕"/>
                <a:cs typeface="+mn-cs"/>
              </a:rPr>
              <a:t>정산합의</a:t>
            </a:r>
            <a:r>
              <a:rPr kumimoji="0" lang="ko-KR" altLang="en-US" sz="1015" b="0" i="0" u="none" strike="noStrike" kern="1200" cap="none" spc="0" normalizeH="0" baseline="0" noProof="0" dirty="0">
                <a:ln>
                  <a:noFill/>
                </a:ln>
                <a:solidFill>
                  <a:srgbClr val="000000"/>
                </a:solidFill>
                <a:effectLst/>
                <a:uLnTx/>
                <a:uFillTx/>
                <a:latin typeface="맑은 고딕"/>
                <a:ea typeface="맑은 고딕"/>
                <a:cs typeface="+mn-cs"/>
              </a:rPr>
              <a:t> 도출로 원활한 </a:t>
            </a:r>
            <a:r>
              <a:rPr kumimoji="0" lang="ko-KR" altLang="en-US" sz="1015" b="0" i="0" u="none" strike="noStrike" kern="1200" cap="none" spc="0" normalizeH="0" baseline="0" noProof="0" dirty="0" err="1">
                <a:ln>
                  <a:noFill/>
                </a:ln>
                <a:solidFill>
                  <a:srgbClr val="000000"/>
                </a:solidFill>
                <a:effectLst/>
                <a:uLnTx/>
                <a:uFillTx/>
                <a:latin typeface="맑은 고딕"/>
                <a:ea typeface="맑은 고딕"/>
                <a:cs typeface="+mn-cs"/>
              </a:rPr>
              <a:t>정산업무</a:t>
            </a:r>
            <a:r>
              <a:rPr kumimoji="0" lang="ko-KR" altLang="en-US" sz="1015" b="0" i="0" u="none" strike="noStrike" kern="1200" cap="none" spc="0" normalizeH="0" baseline="0" noProof="0" dirty="0">
                <a:ln>
                  <a:noFill/>
                </a:ln>
                <a:solidFill>
                  <a:srgbClr val="000000"/>
                </a:solidFill>
                <a:effectLst/>
                <a:uLnTx/>
                <a:uFillTx/>
                <a:latin typeface="맑은 고딕"/>
                <a:ea typeface="맑은 고딕"/>
                <a:cs typeface="+mn-cs"/>
              </a:rPr>
              <a:t> 수행</a:t>
            </a:r>
            <a:endParaRPr kumimoji="0" lang="en-US" altLang="ko-KR" sz="1015" b="0" i="0" u="none" strike="noStrike" kern="1200" cap="none" spc="0" normalizeH="0" baseline="0" noProof="0" dirty="0">
              <a:ln>
                <a:noFill/>
              </a:ln>
              <a:solidFill>
                <a:srgbClr val="000000"/>
              </a:solidFill>
              <a:effectLst/>
              <a:uLnTx/>
              <a:uFillTx/>
              <a:latin typeface="맑은 고딕"/>
              <a:ea typeface="맑은 고딕"/>
              <a:cs typeface="+mn-cs"/>
            </a:endParaRPr>
          </a:p>
          <a:p>
            <a:pPr marL="158265" marR="0" lvl="0" indent="-158265" algn="l" defTabSz="844083" rtl="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ko-KR" altLang="en-US" sz="1015" b="0" i="0" u="none" strike="noStrike" kern="1200" cap="none" spc="0" normalizeH="0" baseline="0" noProof="0" dirty="0" err="1">
                <a:ln>
                  <a:noFill/>
                </a:ln>
                <a:solidFill>
                  <a:srgbClr val="000000"/>
                </a:solidFill>
                <a:effectLst/>
                <a:uLnTx/>
                <a:uFillTx/>
                <a:latin typeface="맑은 고딕"/>
                <a:ea typeface="맑은 고딕"/>
                <a:cs typeface="+mn-cs"/>
              </a:rPr>
              <a:t>정산합의</a:t>
            </a:r>
            <a:r>
              <a:rPr kumimoji="0" lang="ko-KR" altLang="en-US" sz="1015" b="0" i="0" u="none" strike="noStrike" kern="1200" cap="none" spc="0" normalizeH="0" baseline="0" noProof="0" dirty="0">
                <a:ln>
                  <a:noFill/>
                </a:ln>
                <a:solidFill>
                  <a:srgbClr val="000000"/>
                </a:solidFill>
                <a:effectLst/>
                <a:uLnTx/>
                <a:uFillTx/>
                <a:latin typeface="맑은 고딕"/>
                <a:ea typeface="맑은 고딕"/>
                <a:cs typeface="+mn-cs"/>
              </a:rPr>
              <a:t> 사실 </a:t>
            </a:r>
            <a:r>
              <a:rPr kumimoji="0" lang="ko-KR" altLang="en-US" sz="1015" b="0" i="0" u="none" strike="noStrike" kern="1200" cap="none" spc="0" normalizeH="0" baseline="0" noProof="0" dirty="0" err="1">
                <a:ln>
                  <a:noFill/>
                </a:ln>
                <a:solidFill>
                  <a:srgbClr val="000000"/>
                </a:solidFill>
                <a:effectLst/>
                <a:uLnTx/>
                <a:uFillTx/>
                <a:latin typeface="맑은 고딕"/>
                <a:ea typeface="맑은 고딕"/>
                <a:cs typeface="+mn-cs"/>
              </a:rPr>
              <a:t>신탁사</a:t>
            </a:r>
            <a:r>
              <a:rPr kumimoji="0" lang="ko-KR" altLang="en-US" sz="1015" b="0" i="0" u="none" strike="noStrike" kern="1200" cap="none" spc="0" normalizeH="0" baseline="0" noProof="0" dirty="0">
                <a:ln>
                  <a:noFill/>
                </a:ln>
                <a:solidFill>
                  <a:srgbClr val="000000"/>
                </a:solidFill>
                <a:effectLst/>
                <a:uLnTx/>
                <a:uFillTx/>
                <a:latin typeface="맑은 고딕"/>
                <a:ea typeface="맑은 고딕"/>
                <a:cs typeface="+mn-cs"/>
              </a:rPr>
              <a:t> 보증 → 객관적 </a:t>
            </a:r>
            <a:r>
              <a:rPr kumimoji="0" lang="ko-KR" altLang="en-US" sz="1015" b="0" i="0" u="none" strike="noStrike" kern="1200" cap="none" spc="0" normalizeH="0" baseline="0" noProof="0" dirty="0" err="1">
                <a:ln>
                  <a:noFill/>
                </a:ln>
                <a:solidFill>
                  <a:srgbClr val="000000"/>
                </a:solidFill>
                <a:effectLst/>
                <a:uLnTx/>
                <a:uFillTx/>
                <a:latin typeface="맑은 고딕"/>
                <a:ea typeface="맑은 고딕"/>
                <a:cs typeface="+mn-cs"/>
              </a:rPr>
              <a:t>정산합의금</a:t>
            </a:r>
            <a:r>
              <a:rPr kumimoji="0" lang="ko-KR" altLang="en-US" sz="1015" b="0" i="0" u="none" strike="noStrike" kern="1200" cap="none" spc="0" normalizeH="0" baseline="0" noProof="0" dirty="0">
                <a:ln>
                  <a:noFill/>
                </a:ln>
                <a:solidFill>
                  <a:srgbClr val="000000"/>
                </a:solidFill>
                <a:effectLst/>
                <a:uLnTx/>
                <a:uFillTx/>
                <a:latin typeface="맑은 고딕"/>
                <a:ea typeface="맑은 고딕"/>
                <a:cs typeface="+mn-cs"/>
              </a:rPr>
              <a:t> 지급 </a:t>
            </a:r>
            <a:r>
              <a:rPr kumimoji="0" lang="en-US" altLang="ko-KR" sz="1015" b="0" i="0" u="none" strike="noStrike" kern="1200" cap="none" spc="0" normalizeH="0" baseline="0" noProof="0" dirty="0">
                <a:ln>
                  <a:noFill/>
                </a:ln>
                <a:solidFill>
                  <a:srgbClr val="000000"/>
                </a:solidFill>
                <a:effectLst/>
                <a:uLnTx/>
                <a:uFillTx/>
                <a:latin typeface="맑은 고딕"/>
                <a:ea typeface="맑은 고딕"/>
                <a:cs typeface="+mn-cs"/>
              </a:rPr>
              <a:t>(</a:t>
            </a:r>
            <a:r>
              <a:rPr kumimoji="0" lang="ko-KR" altLang="en-US" sz="1015" b="0" i="0" u="none" strike="noStrike" kern="1200" cap="none" spc="0" normalizeH="0" baseline="0" noProof="0" dirty="0">
                <a:ln>
                  <a:noFill/>
                </a:ln>
                <a:solidFill>
                  <a:srgbClr val="000000"/>
                </a:solidFill>
                <a:effectLst/>
                <a:uLnTx/>
                <a:uFillTx/>
                <a:latin typeface="맑은 고딕"/>
                <a:ea typeface="맑은 고딕"/>
                <a:cs typeface="+mn-cs"/>
              </a:rPr>
              <a:t>원가절감</a:t>
            </a:r>
            <a:r>
              <a:rPr kumimoji="0" lang="en-US" altLang="ko-KR" sz="1015" b="0" i="0" u="none" strike="noStrike" kern="1200" cap="none" spc="0" normalizeH="0" baseline="0" noProof="0" dirty="0">
                <a:ln>
                  <a:noFill/>
                </a:ln>
                <a:solidFill>
                  <a:srgbClr val="000000"/>
                </a:solidFill>
                <a:effectLst/>
                <a:uLnTx/>
                <a:uFillTx/>
                <a:latin typeface="맑은 고딕"/>
                <a:ea typeface="맑은 고딕"/>
                <a:cs typeface="+mn-cs"/>
              </a:rPr>
              <a:t>)</a:t>
            </a:r>
          </a:p>
          <a:p>
            <a:pPr marL="158265" marR="0" lvl="0" indent="-158265" algn="l" defTabSz="844083" rtl="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ko-KR" altLang="en-US" sz="1015" b="0" i="0" u="none" strike="noStrike" kern="1200" cap="none" spc="0" normalizeH="0" baseline="0" noProof="0" dirty="0" err="1">
                <a:ln>
                  <a:noFill/>
                </a:ln>
                <a:solidFill>
                  <a:srgbClr val="000000"/>
                </a:solidFill>
                <a:effectLst/>
                <a:uLnTx/>
                <a:uFillTx/>
                <a:latin typeface="맑은 고딕" pitchFamily="50" charset="-127"/>
                <a:ea typeface="맑은 고딕"/>
                <a:cs typeface="+mn-cs"/>
                <a:sym typeface="Wingdings" panose="05000000000000000000" pitchFamily="2" charset="2"/>
              </a:rPr>
              <a:t>정산분쟁에</a:t>
            </a:r>
            <a:r>
              <a:rPr kumimoji="0" lang="ko-KR" altLang="en-US" sz="1015" b="0" i="0" u="none" strike="noStrike" kern="1200" cap="none" spc="0" normalizeH="0" baseline="0" noProof="0" dirty="0">
                <a:ln>
                  <a:noFill/>
                </a:ln>
                <a:solidFill>
                  <a:srgbClr val="000000"/>
                </a:solidFill>
                <a:effectLst/>
                <a:uLnTx/>
                <a:uFillTx/>
                <a:latin typeface="맑은 고딕" pitchFamily="50" charset="-127"/>
                <a:ea typeface="맑은 고딕"/>
                <a:cs typeface="+mn-cs"/>
                <a:sym typeface="Wingdings" panose="05000000000000000000" pitchFamily="2" charset="2"/>
              </a:rPr>
              <a:t> 의한 시간</a:t>
            </a:r>
            <a:r>
              <a:rPr kumimoji="0" lang="en-US" altLang="ko-KR" sz="1015" b="0" i="0" u="none" strike="noStrike" kern="1200" cap="none" spc="0" normalizeH="0" baseline="0" noProof="0" dirty="0">
                <a:ln>
                  <a:noFill/>
                </a:ln>
                <a:solidFill>
                  <a:srgbClr val="000000"/>
                </a:solidFill>
                <a:effectLst/>
                <a:uLnTx/>
                <a:uFillTx/>
                <a:latin typeface="맑은 고딕" pitchFamily="50" charset="-127"/>
                <a:ea typeface="맑은 고딕"/>
                <a:cs typeface="+mn-cs"/>
                <a:sym typeface="Wingdings" panose="05000000000000000000" pitchFamily="2" charset="2"/>
              </a:rPr>
              <a:t>(</a:t>
            </a:r>
            <a:r>
              <a:rPr kumimoji="0" lang="ko-KR" altLang="en-US" sz="1015" b="0" i="0" u="none" strike="noStrike" kern="1200" cap="none" spc="0" normalizeH="0" baseline="0" noProof="0" dirty="0" err="1">
                <a:ln>
                  <a:noFill/>
                </a:ln>
                <a:solidFill>
                  <a:srgbClr val="000000"/>
                </a:solidFill>
                <a:effectLst/>
                <a:uLnTx/>
                <a:uFillTx/>
                <a:latin typeface="맑은 고딕" pitchFamily="50" charset="-127"/>
                <a:ea typeface="맑은 고딕"/>
                <a:cs typeface="+mn-cs"/>
                <a:sym typeface="Wingdings" panose="05000000000000000000" pitchFamily="2" charset="2"/>
              </a:rPr>
              <a:t>맨아워</a:t>
            </a:r>
            <a:r>
              <a:rPr kumimoji="0" lang="en-US" altLang="ko-KR" sz="1015" b="0" i="0" u="none" strike="noStrike" kern="1200" cap="none" spc="0" normalizeH="0" baseline="0" noProof="0" dirty="0">
                <a:ln>
                  <a:noFill/>
                </a:ln>
                <a:solidFill>
                  <a:srgbClr val="000000"/>
                </a:solidFill>
                <a:effectLst/>
                <a:uLnTx/>
                <a:uFillTx/>
                <a:latin typeface="맑은 고딕" pitchFamily="50" charset="-127"/>
                <a:ea typeface="맑은 고딕"/>
                <a:cs typeface="+mn-cs"/>
                <a:sym typeface="Wingdings" panose="05000000000000000000" pitchFamily="2" charset="2"/>
              </a:rPr>
              <a:t>), </a:t>
            </a:r>
            <a:r>
              <a:rPr kumimoji="0" lang="ko-KR" altLang="en-US" sz="1015" b="0" i="0" u="none" strike="noStrike" kern="1200" cap="none" spc="0" normalizeH="0" baseline="0" noProof="0" dirty="0">
                <a:ln>
                  <a:noFill/>
                </a:ln>
                <a:solidFill>
                  <a:srgbClr val="000000"/>
                </a:solidFill>
                <a:effectLst/>
                <a:uLnTx/>
                <a:uFillTx/>
                <a:latin typeface="맑은 고딕" pitchFamily="50" charset="-127"/>
                <a:ea typeface="맑은 고딕"/>
                <a:cs typeface="+mn-cs"/>
                <a:sym typeface="Wingdings" panose="05000000000000000000" pitchFamily="2" charset="2"/>
              </a:rPr>
              <a:t>비용 </a:t>
            </a:r>
            <a:r>
              <a:rPr kumimoji="0" lang="en-US" altLang="ko-KR" sz="1015" b="0" i="0" u="none" strike="noStrike" kern="1200" cap="none" spc="0" normalizeH="0" baseline="0" noProof="0" dirty="0">
                <a:ln>
                  <a:noFill/>
                </a:ln>
                <a:solidFill>
                  <a:srgbClr val="000000"/>
                </a:solidFill>
                <a:effectLst/>
                <a:uLnTx/>
                <a:uFillTx/>
                <a:latin typeface="맑은 고딕" pitchFamily="50" charset="-127"/>
                <a:ea typeface="맑은 고딕"/>
                <a:cs typeface="+mn-cs"/>
                <a:sym typeface="Wingdings" panose="05000000000000000000" pitchFamily="2" charset="2"/>
              </a:rPr>
              <a:t>(</a:t>
            </a:r>
            <a:r>
              <a:rPr kumimoji="0" lang="ko-KR" altLang="en-US" sz="1015" b="0" i="0" u="none" strike="noStrike" kern="1200" cap="none" spc="0" normalizeH="0" baseline="0" noProof="0" dirty="0">
                <a:ln>
                  <a:noFill/>
                </a:ln>
                <a:solidFill>
                  <a:srgbClr val="000000"/>
                </a:solidFill>
                <a:effectLst/>
                <a:uLnTx/>
                <a:uFillTx/>
                <a:latin typeface="맑은 고딕" pitchFamily="50" charset="-127"/>
                <a:ea typeface="맑은 고딕"/>
                <a:cs typeface="+mn-cs"/>
                <a:sym typeface="Wingdings" panose="05000000000000000000" pitchFamily="2" charset="2"/>
              </a:rPr>
              <a:t>자문</a:t>
            </a:r>
            <a:r>
              <a:rPr kumimoji="0" lang="en-US" altLang="ko-KR" sz="1015" b="0" i="0" u="none" strike="noStrike" kern="1200" cap="none" spc="0" normalizeH="0" baseline="0" noProof="0" dirty="0">
                <a:ln>
                  <a:noFill/>
                </a:ln>
                <a:solidFill>
                  <a:srgbClr val="000000"/>
                </a:solidFill>
                <a:effectLst/>
                <a:uLnTx/>
                <a:uFillTx/>
                <a:latin typeface="맑은 고딕" pitchFamily="50" charset="-127"/>
                <a:ea typeface="맑은 고딕"/>
                <a:cs typeface="+mn-cs"/>
                <a:sym typeface="Wingdings" panose="05000000000000000000" pitchFamily="2" charset="2"/>
              </a:rPr>
              <a:t>/</a:t>
            </a:r>
            <a:r>
              <a:rPr kumimoji="0" lang="ko-KR" altLang="en-US" sz="1015" b="0" i="0" u="none" strike="noStrike" kern="1200" cap="none" spc="0" normalizeH="0" baseline="0" noProof="0" dirty="0">
                <a:ln>
                  <a:noFill/>
                </a:ln>
                <a:solidFill>
                  <a:srgbClr val="000000"/>
                </a:solidFill>
                <a:effectLst/>
                <a:uLnTx/>
                <a:uFillTx/>
                <a:latin typeface="맑은 고딕" pitchFamily="50" charset="-127"/>
                <a:ea typeface="맑은 고딕"/>
                <a:cs typeface="+mn-cs"/>
                <a:sym typeface="Wingdings" panose="05000000000000000000" pitchFamily="2" charset="2"/>
              </a:rPr>
              <a:t>소송 보수 등</a:t>
            </a:r>
            <a:r>
              <a:rPr kumimoji="0" lang="en-US" altLang="ko-KR" sz="1015" b="0" i="0" u="none" strike="noStrike" kern="1200" cap="none" spc="0" normalizeH="0" baseline="0" noProof="0" dirty="0">
                <a:ln>
                  <a:noFill/>
                </a:ln>
                <a:solidFill>
                  <a:srgbClr val="000000"/>
                </a:solidFill>
                <a:effectLst/>
                <a:uLnTx/>
                <a:uFillTx/>
                <a:latin typeface="맑은 고딕" pitchFamily="50" charset="-127"/>
                <a:ea typeface="맑은 고딕"/>
                <a:cs typeface="+mn-cs"/>
                <a:sym typeface="Wingdings" panose="05000000000000000000" pitchFamily="2" charset="2"/>
              </a:rPr>
              <a:t>) </a:t>
            </a:r>
            <a:r>
              <a:rPr kumimoji="0" lang="ko-KR" altLang="en-US" sz="1015" b="0" i="0" u="none" strike="noStrike" kern="1200" cap="none" spc="0" normalizeH="0" baseline="0" noProof="0" dirty="0">
                <a:ln>
                  <a:noFill/>
                </a:ln>
                <a:solidFill>
                  <a:srgbClr val="000000"/>
                </a:solidFill>
                <a:effectLst/>
                <a:uLnTx/>
                <a:uFillTx/>
                <a:latin typeface="맑은 고딕" pitchFamily="50" charset="-127"/>
                <a:ea typeface="맑은 고딕"/>
                <a:cs typeface="+mn-cs"/>
                <a:sym typeface="Wingdings" panose="05000000000000000000" pitchFamily="2" charset="2"/>
              </a:rPr>
              <a:t>절감</a:t>
            </a:r>
            <a:endParaRPr kumimoji="0" lang="en-US" altLang="ko-KR" sz="1015" b="0" i="0" u="none" strike="noStrike" kern="1200" cap="none" spc="0" normalizeH="0" baseline="0" noProof="0" dirty="0">
              <a:ln>
                <a:noFill/>
              </a:ln>
              <a:solidFill>
                <a:srgbClr val="000000"/>
              </a:solidFill>
              <a:effectLst/>
              <a:uLnTx/>
              <a:uFillTx/>
              <a:latin typeface="맑은 고딕"/>
              <a:ea typeface="맑은 고딕"/>
              <a:cs typeface="+mn-cs"/>
            </a:endParaRPr>
          </a:p>
        </p:txBody>
      </p:sp>
      <p:sp>
        <p:nvSpPr>
          <p:cNvPr id="64" name="오른쪽 화살표 63"/>
          <p:cNvSpPr/>
          <p:nvPr/>
        </p:nvSpPr>
        <p:spPr bwMode="auto">
          <a:xfrm>
            <a:off x="4679724" y="4740911"/>
            <a:ext cx="414703" cy="260852"/>
          </a:xfrm>
          <a:prstGeom prst="rightArrow">
            <a:avLst/>
          </a:prstGeom>
          <a:gradFill flip="none" rotWithShape="1">
            <a:gsLst>
              <a:gs pos="0">
                <a:srgbClr val="FFFFFF"/>
              </a:gs>
              <a:gs pos="50000">
                <a:srgbClr val="1B2E5A">
                  <a:lumMod val="40000"/>
                  <a:lumOff val="60000"/>
                </a:srgbClr>
              </a:gs>
              <a:gs pos="100000">
                <a:srgbClr val="1B2E5A">
                  <a:lumMod val="50000"/>
                </a:srgbClr>
              </a:gs>
            </a:gsLst>
            <a:lin ang="0" scaled="1"/>
            <a:tileRect/>
          </a:gradFill>
          <a:ln w="9525">
            <a:noFill/>
            <a:miter lim="800000"/>
            <a:headEnd/>
            <a:tailEnd/>
          </a:ln>
          <a:effectLst/>
        </p:spPr>
        <p:txBody>
          <a:bodyPr lIns="33231" tIns="33231" rIns="33231" bIns="33231" rtlCol="0" anchor="ctr"/>
          <a:lstStyle/>
          <a:p>
            <a:pPr marL="0" marR="0" lvl="0" indent="0" algn="ctr" defTabSz="844083" rtl="0" eaLnBrk="1" fontAlgn="auto" latinLnBrk="0" hangingPunct="1">
              <a:lnSpc>
                <a:spcPct val="100000"/>
              </a:lnSpc>
              <a:spcBef>
                <a:spcPct val="50000"/>
              </a:spcBef>
              <a:spcAft>
                <a:spcPts val="0"/>
              </a:spcAft>
              <a:buClrTx/>
              <a:buSzTx/>
              <a:buFontTx/>
              <a:buNone/>
              <a:tabLst/>
              <a:defRPr/>
            </a:pPr>
            <a:endParaRPr kumimoji="0" lang="ko-KR" altLang="en-US" sz="1108" b="0" i="0" u="none" strike="noStrike" kern="0" cap="none" spc="0" normalizeH="0" baseline="0" noProof="0">
              <a:ln>
                <a:noFill/>
              </a:ln>
              <a:solidFill>
                <a:srgbClr val="000000"/>
              </a:solidFill>
              <a:effectLst/>
              <a:uLnTx/>
              <a:uFillTx/>
              <a:latin typeface="맑은 고딕" pitchFamily="50" charset="-127"/>
              <a:ea typeface="맑은 고딕"/>
              <a:cs typeface="+mn-cs"/>
            </a:endParaRPr>
          </a:p>
        </p:txBody>
      </p:sp>
      <p:cxnSp>
        <p:nvCxnSpPr>
          <p:cNvPr id="65" name="직선 연결선 64"/>
          <p:cNvCxnSpPr/>
          <p:nvPr/>
        </p:nvCxnSpPr>
        <p:spPr>
          <a:xfrm>
            <a:off x="4871110" y="1783044"/>
            <a:ext cx="0" cy="2430683"/>
          </a:xfrm>
          <a:prstGeom prst="line">
            <a:avLst/>
          </a:prstGeom>
          <a:noFill/>
          <a:ln w="3175" cap="flat" cmpd="sng" algn="ctr">
            <a:solidFill>
              <a:srgbClr val="FFFFFF">
                <a:lumMod val="50000"/>
              </a:srgbClr>
            </a:solidFill>
            <a:prstDash val="sysDash"/>
          </a:ln>
          <a:effectLst/>
        </p:spPr>
      </p:cxnSp>
      <p:sp>
        <p:nvSpPr>
          <p:cNvPr id="66" name="직사각형 65"/>
          <p:cNvSpPr/>
          <p:nvPr/>
        </p:nvSpPr>
        <p:spPr>
          <a:xfrm>
            <a:off x="916209" y="5332610"/>
            <a:ext cx="7975791" cy="999376"/>
          </a:xfrm>
          <a:prstGeom prst="rect">
            <a:avLst/>
          </a:prstGeom>
          <a:pattFill prst="dkUpDiag">
            <a:fgClr>
              <a:srgbClr val="FFE285"/>
            </a:fgClr>
            <a:bgClr>
              <a:schemeClr val="bg1"/>
            </a:bgClr>
          </a:pattFill>
        </p:spPr>
        <p:txBody>
          <a:bodyPr wrap="square">
            <a:spAutoFit/>
          </a:bodyPr>
          <a:lstStyle/>
          <a:p>
            <a:pPr marL="191497" marR="0" lvl="0" indent="-158265" algn="l" defTabSz="844083" rtl="0" eaLnBrk="1" fontAlgn="auto" latinLnBrk="0" hangingPunct="1">
              <a:lnSpc>
                <a:spcPct val="150000"/>
              </a:lnSpc>
              <a:spcBef>
                <a:spcPts val="0"/>
              </a:spcBef>
              <a:spcAft>
                <a:spcPts val="0"/>
              </a:spcAft>
              <a:buClrTx/>
              <a:buSzTx/>
              <a:buFont typeface="Wingdings" panose="05000000000000000000" pitchFamily="2" charset="2"/>
              <a:buChar char="q"/>
              <a:tabLst/>
              <a:defRPr/>
            </a:pPr>
            <a:r>
              <a:rPr kumimoji="0" lang="ko-KR" altLang="en-US" sz="1015" b="1" i="0" u="none" strike="noStrike" kern="1200" cap="none" spc="0" normalizeH="0" baseline="0" noProof="0" dirty="0">
                <a:ln>
                  <a:noFill/>
                </a:ln>
                <a:solidFill>
                  <a:srgbClr val="000000"/>
                </a:solidFill>
                <a:effectLst/>
                <a:uLnTx/>
                <a:uFillTx/>
                <a:latin typeface="맑은 고딕" pitchFamily="50" charset="-127"/>
                <a:ea typeface="맑은 고딕"/>
                <a:cs typeface="+mn-cs"/>
              </a:rPr>
              <a:t>정산합의 지연으로</a:t>
            </a:r>
            <a:r>
              <a:rPr kumimoji="0" lang="en-US" altLang="ko-KR" sz="1015" b="1" i="0" u="none" strike="noStrike" kern="1200" cap="none" spc="0" normalizeH="0" baseline="0" noProof="0" dirty="0">
                <a:ln>
                  <a:noFill/>
                </a:ln>
                <a:solidFill>
                  <a:srgbClr val="000000"/>
                </a:solidFill>
                <a:effectLst/>
                <a:uLnTx/>
                <a:uFillTx/>
                <a:latin typeface="맑은 고딕" pitchFamily="50" charset="-127"/>
                <a:ea typeface="맑은 고딕"/>
                <a:cs typeface="+mn-cs"/>
              </a:rPr>
              <a:t>,</a:t>
            </a:r>
            <a:r>
              <a:rPr kumimoji="0" lang="ko-KR" altLang="en-US" sz="1015" b="1" i="0" u="none" strike="noStrike" kern="1200" cap="none" spc="0" normalizeH="0" baseline="0" noProof="0" dirty="0">
                <a:ln>
                  <a:noFill/>
                </a:ln>
                <a:solidFill>
                  <a:srgbClr val="000000"/>
                </a:solidFill>
                <a:effectLst/>
                <a:uLnTx/>
                <a:uFillTx/>
                <a:latin typeface="맑은 고딕" pitchFamily="50" charset="-127"/>
                <a:ea typeface="맑은 고딕"/>
                <a:cs typeface="+mn-cs"/>
              </a:rPr>
              <a:t> 하도급대금 지급기한 초과 지연지급 및 정산오류로 하도급대금 미지급 </a:t>
            </a:r>
            <a:r>
              <a:rPr kumimoji="0" lang="en-US" altLang="ko-KR" sz="1015" b="1" i="0" u="none" strike="noStrike" kern="1200" cap="none" spc="0" normalizeH="0" baseline="0" noProof="0" dirty="0">
                <a:ln>
                  <a:noFill/>
                </a:ln>
                <a:solidFill>
                  <a:srgbClr val="000000"/>
                </a:solidFill>
                <a:effectLst/>
                <a:uLnTx/>
                <a:uFillTx/>
                <a:latin typeface="맑은 고딕" pitchFamily="50" charset="-127"/>
                <a:ea typeface="맑은 고딕"/>
                <a:cs typeface="+mn-cs"/>
              </a:rPr>
              <a:t>(</a:t>
            </a:r>
            <a:r>
              <a:rPr kumimoji="0" lang="ko-KR" altLang="en-US" sz="1015" b="1" i="0" u="none" strike="noStrike" kern="1200" cap="none" spc="0" normalizeH="0" baseline="0" noProof="0" dirty="0">
                <a:ln>
                  <a:noFill/>
                </a:ln>
                <a:solidFill>
                  <a:srgbClr val="000000"/>
                </a:solidFill>
                <a:effectLst/>
                <a:uLnTx/>
                <a:uFillTx/>
                <a:latin typeface="맑은 고딕" pitchFamily="50" charset="-127"/>
                <a:ea typeface="맑은 고딕"/>
                <a:cs typeface="+mn-cs"/>
              </a:rPr>
              <a:t>제</a:t>
            </a:r>
            <a:r>
              <a:rPr kumimoji="0" lang="en-US" altLang="ko-KR" sz="1015" b="1" i="0" u="none" strike="noStrike" kern="1200" cap="none" spc="0" normalizeH="0" baseline="0" noProof="0" dirty="0">
                <a:ln>
                  <a:noFill/>
                </a:ln>
                <a:solidFill>
                  <a:srgbClr val="000000"/>
                </a:solidFill>
                <a:effectLst/>
                <a:uLnTx/>
                <a:uFillTx/>
                <a:latin typeface="맑은 고딕" pitchFamily="50" charset="-127"/>
                <a:ea typeface="맑은 고딕"/>
                <a:cs typeface="+mn-cs"/>
              </a:rPr>
              <a:t>13</a:t>
            </a:r>
            <a:r>
              <a:rPr kumimoji="0" lang="ko-KR" altLang="en-US" sz="1015" b="1" i="0" u="none" strike="noStrike" kern="1200" cap="none" spc="0" normalizeH="0" baseline="0" noProof="0" dirty="0">
                <a:ln>
                  <a:noFill/>
                </a:ln>
                <a:solidFill>
                  <a:srgbClr val="000000"/>
                </a:solidFill>
                <a:effectLst/>
                <a:uLnTx/>
                <a:uFillTx/>
                <a:latin typeface="맑은 고딕" pitchFamily="50" charset="-127"/>
                <a:ea typeface="맑은 고딕"/>
                <a:cs typeface="+mn-cs"/>
              </a:rPr>
              <a:t>조 하도급대금 미지급</a:t>
            </a:r>
            <a:r>
              <a:rPr kumimoji="0" lang="en-US" altLang="ko-KR" sz="1015" b="1" i="0" u="none" strike="noStrike" kern="1200" cap="none" spc="0" normalizeH="0" baseline="0" noProof="0" dirty="0">
                <a:ln>
                  <a:noFill/>
                </a:ln>
                <a:solidFill>
                  <a:srgbClr val="000000"/>
                </a:solidFill>
                <a:effectLst/>
                <a:uLnTx/>
                <a:uFillTx/>
                <a:latin typeface="맑은 고딕" pitchFamily="50" charset="-127"/>
                <a:ea typeface="맑은 고딕"/>
                <a:cs typeface="+mn-cs"/>
              </a:rPr>
              <a:t>)</a:t>
            </a:r>
          </a:p>
          <a:p>
            <a:pPr marL="33232" marR="0" lvl="0" indent="0" algn="l" defTabSz="844083" rtl="0" eaLnBrk="1" fontAlgn="auto" latinLnBrk="0" hangingPunct="1">
              <a:lnSpc>
                <a:spcPct val="150000"/>
              </a:lnSpc>
              <a:spcBef>
                <a:spcPts val="0"/>
              </a:spcBef>
              <a:spcAft>
                <a:spcPts val="0"/>
              </a:spcAft>
              <a:buClrTx/>
              <a:buSzTx/>
              <a:buFontTx/>
              <a:buNone/>
              <a:tabLst/>
              <a:defRPr/>
            </a:pPr>
            <a:r>
              <a:rPr kumimoji="0" lang="en-US" altLang="ko-KR" sz="1015" b="1" i="0" u="none" strike="noStrike" kern="1200" cap="none" spc="0" normalizeH="0" baseline="0" noProof="0" dirty="0">
                <a:ln>
                  <a:noFill/>
                </a:ln>
                <a:solidFill>
                  <a:srgbClr val="000000"/>
                </a:solidFill>
                <a:effectLst/>
                <a:uLnTx/>
                <a:uFillTx/>
                <a:latin typeface="맑은 고딕" pitchFamily="50" charset="-127"/>
                <a:ea typeface="맑은 고딕"/>
                <a:cs typeface="+mn-cs"/>
              </a:rPr>
              <a:t>    * </a:t>
            </a:r>
            <a:r>
              <a:rPr kumimoji="0" lang="ko-KR" altLang="en-US" sz="1015" b="1" i="0" u="none" strike="noStrike" kern="1200" cap="none" spc="0" normalizeH="0" baseline="0" noProof="0" dirty="0">
                <a:ln>
                  <a:noFill/>
                </a:ln>
                <a:solidFill>
                  <a:srgbClr val="000000"/>
                </a:solidFill>
                <a:effectLst/>
                <a:uLnTx/>
                <a:uFillTx/>
                <a:latin typeface="맑은 고딕" pitchFamily="50" charset="-127"/>
                <a:ea typeface="맑은 고딕"/>
                <a:cs typeface="+mn-cs"/>
              </a:rPr>
              <a:t>하도급대금 지급기한 </a:t>
            </a:r>
            <a:r>
              <a:rPr kumimoji="0" lang="en-US" altLang="ko-KR" sz="1015" b="1" i="0" u="none" strike="noStrike" kern="1200" cap="none" spc="0" normalizeH="0" baseline="0" noProof="0" dirty="0">
                <a:ln>
                  <a:noFill/>
                </a:ln>
                <a:solidFill>
                  <a:srgbClr val="000000"/>
                </a:solidFill>
                <a:effectLst/>
                <a:uLnTx/>
                <a:uFillTx/>
                <a:latin typeface="맑은 고딕" pitchFamily="50" charset="-127"/>
                <a:ea typeface="맑은 고딕"/>
                <a:cs typeface="+mn-cs"/>
              </a:rPr>
              <a:t>: </a:t>
            </a:r>
            <a:r>
              <a:rPr kumimoji="0" lang="ko-KR" altLang="en-US" sz="1015" b="1" i="0" u="none" strike="noStrike" kern="1200" cap="none" spc="0" normalizeH="0" baseline="0" noProof="0" dirty="0">
                <a:ln>
                  <a:noFill/>
                </a:ln>
                <a:solidFill>
                  <a:srgbClr val="000000"/>
                </a:solidFill>
                <a:effectLst/>
                <a:uLnTx/>
                <a:uFillTx/>
                <a:latin typeface="맑은 고딕" pitchFamily="50" charset="-127"/>
                <a:ea typeface="맑은 고딕"/>
                <a:cs typeface="+mn-cs"/>
              </a:rPr>
              <a:t>목적물 수령일부터 </a:t>
            </a:r>
            <a:r>
              <a:rPr kumimoji="0" lang="en-US" altLang="ko-KR" sz="1015" b="1" i="0" u="none" strike="noStrike" kern="1200" cap="none" spc="0" normalizeH="0" baseline="0" noProof="0" dirty="0">
                <a:ln>
                  <a:noFill/>
                </a:ln>
                <a:solidFill>
                  <a:srgbClr val="000000"/>
                </a:solidFill>
                <a:effectLst/>
                <a:uLnTx/>
                <a:uFillTx/>
                <a:latin typeface="맑은 고딕" pitchFamily="50" charset="-127"/>
                <a:ea typeface="맑은 고딕"/>
                <a:cs typeface="+mn-cs"/>
              </a:rPr>
              <a:t>60</a:t>
            </a:r>
            <a:r>
              <a:rPr kumimoji="0" lang="ko-KR" altLang="en-US" sz="1015" b="1" i="0" u="none" strike="noStrike" kern="1200" cap="none" spc="0" normalizeH="0" baseline="0" noProof="0" dirty="0">
                <a:ln>
                  <a:noFill/>
                </a:ln>
                <a:solidFill>
                  <a:srgbClr val="000000"/>
                </a:solidFill>
                <a:effectLst/>
                <a:uLnTx/>
                <a:uFillTx/>
                <a:latin typeface="맑은 고딕" pitchFamily="50" charset="-127"/>
                <a:ea typeface="맑은 고딕"/>
                <a:cs typeface="+mn-cs"/>
              </a:rPr>
              <a:t>일</a:t>
            </a:r>
            <a:r>
              <a:rPr kumimoji="0" lang="en-US" altLang="ko-KR" sz="1015" b="1" i="0" u="none" strike="noStrike" kern="1200" cap="none" spc="0" normalizeH="0" baseline="0" noProof="0" dirty="0">
                <a:ln>
                  <a:noFill/>
                </a:ln>
                <a:solidFill>
                  <a:srgbClr val="000000"/>
                </a:solidFill>
                <a:effectLst/>
                <a:uLnTx/>
                <a:uFillTx/>
                <a:latin typeface="맑은 고딕" pitchFamily="50" charset="-127"/>
                <a:ea typeface="맑은 고딕"/>
                <a:cs typeface="+mn-cs"/>
              </a:rPr>
              <a:t> (</a:t>
            </a:r>
            <a:r>
              <a:rPr kumimoji="0" lang="ko-KR" altLang="en-US" sz="1015" b="1" i="0" u="none" strike="noStrike" kern="1200" cap="none" spc="0" normalizeH="0" baseline="0" noProof="0" dirty="0">
                <a:ln>
                  <a:noFill/>
                </a:ln>
                <a:solidFill>
                  <a:srgbClr val="000000"/>
                </a:solidFill>
                <a:effectLst/>
                <a:uLnTx/>
                <a:uFillTx/>
                <a:latin typeface="맑은 고딕" pitchFamily="50" charset="-127"/>
                <a:ea typeface="맑은 고딕"/>
                <a:cs typeface="+mn-cs"/>
              </a:rPr>
              <a:t>발주자로부터 </a:t>
            </a:r>
            <a:r>
              <a:rPr kumimoji="0" lang="ko-KR" altLang="en-US" sz="1015" b="1" i="0" u="none" strike="noStrike" kern="1200" cap="none" spc="0" normalizeH="0" baseline="0" noProof="0" dirty="0" err="1">
                <a:ln>
                  <a:noFill/>
                </a:ln>
                <a:solidFill>
                  <a:srgbClr val="000000"/>
                </a:solidFill>
                <a:effectLst/>
                <a:uLnTx/>
                <a:uFillTx/>
                <a:latin typeface="맑은 고딕" pitchFamily="50" charset="-127"/>
                <a:ea typeface="맑은 고딕"/>
                <a:cs typeface="+mn-cs"/>
              </a:rPr>
              <a:t>기성금</a:t>
            </a:r>
            <a:r>
              <a:rPr kumimoji="0" lang="ko-KR" altLang="en-US" sz="1015" b="1" i="0" u="none" strike="noStrike" kern="1200" cap="none" spc="0" normalizeH="0" baseline="0" noProof="0" dirty="0">
                <a:ln>
                  <a:noFill/>
                </a:ln>
                <a:solidFill>
                  <a:srgbClr val="000000"/>
                </a:solidFill>
                <a:effectLst/>
                <a:uLnTx/>
                <a:uFillTx/>
                <a:latin typeface="맑은 고딕" pitchFamily="50" charset="-127"/>
                <a:ea typeface="맑은 고딕"/>
                <a:cs typeface="+mn-cs"/>
              </a:rPr>
              <a:t> 수령일부터 </a:t>
            </a:r>
            <a:r>
              <a:rPr kumimoji="0" lang="en-US" altLang="ko-KR" sz="1015" b="1" i="0" u="none" strike="noStrike" kern="1200" cap="none" spc="0" normalizeH="0" baseline="0" noProof="0" dirty="0">
                <a:ln>
                  <a:noFill/>
                </a:ln>
                <a:solidFill>
                  <a:srgbClr val="000000"/>
                </a:solidFill>
                <a:effectLst/>
                <a:uLnTx/>
                <a:uFillTx/>
                <a:latin typeface="맑은 고딕" pitchFamily="50" charset="-127"/>
                <a:ea typeface="맑은 고딕"/>
                <a:cs typeface="+mn-cs"/>
              </a:rPr>
              <a:t>15</a:t>
            </a:r>
            <a:r>
              <a:rPr kumimoji="0" lang="ko-KR" altLang="en-US" sz="1015" b="1" i="0" u="none" strike="noStrike" kern="1200" cap="none" spc="0" normalizeH="0" baseline="0" noProof="0" dirty="0">
                <a:ln>
                  <a:noFill/>
                </a:ln>
                <a:solidFill>
                  <a:srgbClr val="000000"/>
                </a:solidFill>
                <a:effectLst/>
                <a:uLnTx/>
                <a:uFillTx/>
                <a:latin typeface="맑은 고딕" pitchFamily="50" charset="-127"/>
                <a:ea typeface="맑은 고딕"/>
                <a:cs typeface="+mn-cs"/>
              </a:rPr>
              <a:t>일 이내</a:t>
            </a:r>
            <a:r>
              <a:rPr kumimoji="0" lang="en-US" altLang="ko-KR" sz="1015" b="1" i="0" u="none" strike="noStrike" kern="1200" cap="none" spc="0" normalizeH="0" baseline="0" noProof="0" dirty="0">
                <a:ln>
                  <a:noFill/>
                </a:ln>
                <a:solidFill>
                  <a:srgbClr val="000000"/>
                </a:solidFill>
                <a:effectLst/>
                <a:uLnTx/>
                <a:uFillTx/>
                <a:latin typeface="맑은 고딕" pitchFamily="50" charset="-127"/>
                <a:ea typeface="맑은 고딕"/>
                <a:cs typeface="+mn-cs"/>
              </a:rPr>
              <a:t>)</a:t>
            </a:r>
          </a:p>
          <a:p>
            <a:pPr marL="191497" marR="0" lvl="0" indent="-158265" algn="l" defTabSz="844083" rtl="0" eaLnBrk="1" fontAlgn="auto" latinLnBrk="0" hangingPunct="1">
              <a:lnSpc>
                <a:spcPct val="150000"/>
              </a:lnSpc>
              <a:spcBef>
                <a:spcPts val="0"/>
              </a:spcBef>
              <a:spcAft>
                <a:spcPts val="0"/>
              </a:spcAft>
              <a:buClrTx/>
              <a:buSzTx/>
              <a:buFont typeface="Wingdings" panose="05000000000000000000" pitchFamily="2" charset="2"/>
              <a:buChar char="q"/>
              <a:tabLst/>
              <a:defRPr/>
            </a:pPr>
            <a:r>
              <a:rPr kumimoji="0" lang="ko-KR" altLang="en-US" sz="1015" b="1" i="0" u="none" strike="noStrike" kern="1200" cap="none" spc="0" normalizeH="0" baseline="0" noProof="0" dirty="0">
                <a:ln>
                  <a:noFill/>
                </a:ln>
                <a:solidFill>
                  <a:srgbClr val="000000"/>
                </a:solidFill>
                <a:effectLst/>
                <a:uLnTx/>
                <a:uFillTx/>
                <a:latin typeface="맑은 고딕" pitchFamily="50" charset="-127"/>
                <a:ea typeface="맑은 고딕"/>
                <a:cs typeface="+mn-cs"/>
              </a:rPr>
              <a:t>발주자로부터 증액</a:t>
            </a:r>
            <a:r>
              <a:rPr kumimoji="0" lang="en-US" altLang="ko-KR" sz="1015" b="1" i="0" u="none" strike="noStrike" kern="1200" cap="none" spc="0" normalizeH="0" baseline="0" noProof="0" dirty="0">
                <a:ln>
                  <a:noFill/>
                </a:ln>
                <a:solidFill>
                  <a:srgbClr val="000000"/>
                </a:solidFill>
                <a:effectLst/>
                <a:uLnTx/>
                <a:uFillTx/>
                <a:latin typeface="맑은 고딕" pitchFamily="50" charset="-127"/>
                <a:ea typeface="맑은 고딕"/>
                <a:cs typeface="+mn-cs"/>
              </a:rPr>
              <a:t>/</a:t>
            </a:r>
            <a:r>
              <a:rPr kumimoji="0" lang="ko-KR" altLang="en-US" sz="1015" b="1" i="0" u="none" strike="noStrike" kern="1200" cap="none" spc="0" normalizeH="0" baseline="0" noProof="0" dirty="0" err="1">
                <a:ln>
                  <a:noFill/>
                </a:ln>
                <a:solidFill>
                  <a:srgbClr val="000000"/>
                </a:solidFill>
                <a:effectLst/>
                <a:uLnTx/>
                <a:uFillTx/>
                <a:latin typeface="맑은 고딕" pitchFamily="50" charset="-127"/>
                <a:ea typeface="맑은 고딕"/>
                <a:cs typeface="+mn-cs"/>
              </a:rPr>
              <a:t>감액받은</a:t>
            </a:r>
            <a:r>
              <a:rPr kumimoji="0" lang="ko-KR" altLang="en-US" sz="1015" b="1" i="0" u="none" strike="noStrike" kern="1200" cap="none" spc="0" normalizeH="0" baseline="0" noProof="0" dirty="0">
                <a:ln>
                  <a:noFill/>
                </a:ln>
                <a:solidFill>
                  <a:srgbClr val="000000"/>
                </a:solidFill>
                <a:effectLst/>
                <a:uLnTx/>
                <a:uFillTx/>
                <a:latin typeface="맑은 고딕" pitchFamily="50" charset="-127"/>
                <a:ea typeface="맑은 고딕"/>
                <a:cs typeface="+mn-cs"/>
              </a:rPr>
              <a:t> 날부터 </a:t>
            </a:r>
            <a:r>
              <a:rPr kumimoji="0" lang="en-US" altLang="ko-KR" sz="1015" b="1" i="0" u="none" strike="noStrike" kern="1200" cap="none" spc="0" normalizeH="0" baseline="0" noProof="0" dirty="0">
                <a:ln>
                  <a:noFill/>
                </a:ln>
                <a:solidFill>
                  <a:srgbClr val="000000"/>
                </a:solidFill>
                <a:effectLst/>
                <a:uLnTx/>
                <a:uFillTx/>
                <a:latin typeface="맑은 고딕" pitchFamily="50" charset="-127"/>
                <a:ea typeface="맑은 고딕"/>
                <a:cs typeface="+mn-cs"/>
              </a:rPr>
              <a:t>30</a:t>
            </a:r>
            <a:r>
              <a:rPr kumimoji="0" lang="ko-KR" altLang="en-US" sz="1015" b="1" i="0" u="none" strike="noStrike" kern="1200" cap="none" spc="0" normalizeH="0" baseline="0" noProof="0" dirty="0">
                <a:ln>
                  <a:noFill/>
                </a:ln>
                <a:solidFill>
                  <a:srgbClr val="000000"/>
                </a:solidFill>
                <a:effectLst/>
                <a:uLnTx/>
                <a:uFillTx/>
                <a:latin typeface="맑은 고딕" pitchFamily="50" charset="-127"/>
                <a:ea typeface="맑은 고딕"/>
                <a:cs typeface="+mn-cs"/>
              </a:rPr>
              <a:t>일 이내 하도급대금 정산 분쟁으로</a:t>
            </a:r>
            <a:r>
              <a:rPr kumimoji="0" lang="en-US" altLang="ko-KR" sz="1015" b="1" i="0" u="none" strike="noStrike" kern="1200" cap="none" spc="0" normalizeH="0" baseline="0" noProof="0" dirty="0">
                <a:ln>
                  <a:noFill/>
                </a:ln>
                <a:solidFill>
                  <a:srgbClr val="000000"/>
                </a:solidFill>
                <a:effectLst/>
                <a:uLnTx/>
                <a:uFillTx/>
                <a:latin typeface="맑은 고딕" pitchFamily="50" charset="-127"/>
                <a:ea typeface="맑은 고딕"/>
                <a:cs typeface="+mn-cs"/>
              </a:rPr>
              <a:t>,</a:t>
            </a:r>
            <a:r>
              <a:rPr kumimoji="0" lang="ko-KR" altLang="en-US" sz="1015" b="1" i="0" u="none" strike="noStrike" kern="1200" cap="none" spc="0" normalizeH="0" baseline="0" noProof="0" dirty="0">
                <a:ln>
                  <a:noFill/>
                </a:ln>
                <a:solidFill>
                  <a:srgbClr val="000000"/>
                </a:solidFill>
                <a:effectLst/>
                <a:uLnTx/>
                <a:uFillTx/>
                <a:latin typeface="맑은 고딕" pitchFamily="50" charset="-127"/>
                <a:ea typeface="맑은 고딕"/>
                <a:cs typeface="+mn-cs"/>
              </a:rPr>
              <a:t> 증액</a:t>
            </a:r>
            <a:r>
              <a:rPr kumimoji="0" lang="en-US" altLang="ko-KR" sz="1015" b="1" i="0" u="none" strike="noStrike" kern="1200" cap="none" spc="0" normalizeH="0" baseline="0" noProof="0" dirty="0">
                <a:ln>
                  <a:noFill/>
                </a:ln>
                <a:solidFill>
                  <a:srgbClr val="000000"/>
                </a:solidFill>
                <a:effectLst/>
                <a:uLnTx/>
                <a:uFillTx/>
                <a:latin typeface="맑은 고딕" pitchFamily="50" charset="-127"/>
                <a:ea typeface="맑은 고딕"/>
                <a:cs typeface="+mn-cs"/>
              </a:rPr>
              <a:t>/</a:t>
            </a:r>
            <a:r>
              <a:rPr kumimoji="0" lang="ko-KR" altLang="en-US" sz="1015" b="1" i="0" u="none" strike="noStrike" kern="1200" cap="none" spc="0" normalizeH="0" baseline="0" noProof="0" dirty="0">
                <a:ln>
                  <a:noFill/>
                </a:ln>
                <a:solidFill>
                  <a:srgbClr val="000000"/>
                </a:solidFill>
                <a:effectLst/>
                <a:uLnTx/>
                <a:uFillTx/>
                <a:latin typeface="맑은 고딕" pitchFamily="50" charset="-127"/>
                <a:ea typeface="맑은 고딕"/>
                <a:cs typeface="+mn-cs"/>
              </a:rPr>
              <a:t>감액 불가</a:t>
            </a:r>
            <a:br>
              <a:rPr kumimoji="0" lang="en-US" altLang="ko-KR" sz="1015" b="1" i="0" u="none" strike="noStrike" kern="1200" cap="none" spc="0" normalizeH="0" baseline="0" noProof="0" dirty="0">
                <a:ln>
                  <a:noFill/>
                </a:ln>
                <a:solidFill>
                  <a:srgbClr val="000000"/>
                </a:solidFill>
                <a:effectLst/>
                <a:uLnTx/>
                <a:uFillTx/>
                <a:latin typeface="맑은 고딕" pitchFamily="50" charset="-127"/>
                <a:ea typeface="맑은 고딕"/>
                <a:cs typeface="+mn-cs"/>
              </a:rPr>
            </a:br>
            <a:r>
              <a:rPr kumimoji="0" lang="ko-KR" altLang="en-US" sz="1015" b="1" i="0" u="none" strike="noStrike" kern="1200" cap="none" spc="0" normalizeH="0" baseline="0" noProof="0" dirty="0">
                <a:ln>
                  <a:noFill/>
                </a:ln>
                <a:solidFill>
                  <a:srgbClr val="000000"/>
                </a:solidFill>
                <a:effectLst/>
                <a:uLnTx/>
                <a:uFillTx/>
                <a:latin typeface="맑은 고딕" pitchFamily="50" charset="-127"/>
                <a:ea typeface="맑은 고딕"/>
                <a:cs typeface="+mn-cs"/>
              </a:rPr>
              <a:t> </a:t>
            </a:r>
            <a:r>
              <a:rPr kumimoji="0" lang="en-US" altLang="ko-KR" sz="1015" b="1" i="0" u="none" strike="noStrike" kern="1200" cap="none" spc="0" normalizeH="0" baseline="0" noProof="0" dirty="0">
                <a:ln>
                  <a:noFill/>
                </a:ln>
                <a:solidFill>
                  <a:srgbClr val="000000"/>
                </a:solidFill>
                <a:effectLst/>
                <a:uLnTx/>
                <a:uFillTx/>
                <a:latin typeface="맑은 고딕" pitchFamily="50" charset="-127"/>
                <a:ea typeface="맑은 고딕"/>
                <a:cs typeface="+mn-cs"/>
              </a:rPr>
              <a:t>(</a:t>
            </a:r>
            <a:r>
              <a:rPr kumimoji="0" lang="ko-KR" altLang="en-US" sz="1015" b="1" i="0" u="none" strike="noStrike" kern="1200" cap="none" spc="0" normalizeH="0" baseline="0" noProof="0" dirty="0">
                <a:ln>
                  <a:noFill/>
                </a:ln>
                <a:solidFill>
                  <a:srgbClr val="000000"/>
                </a:solidFill>
                <a:effectLst/>
                <a:uLnTx/>
                <a:uFillTx/>
                <a:latin typeface="맑은 고딕" pitchFamily="50" charset="-127"/>
                <a:ea typeface="맑은 고딕"/>
                <a:cs typeface="+mn-cs"/>
              </a:rPr>
              <a:t>제</a:t>
            </a:r>
            <a:r>
              <a:rPr kumimoji="0" lang="en-US" altLang="ko-KR" sz="1015" b="1" i="0" u="none" strike="noStrike" kern="1200" cap="none" spc="0" normalizeH="0" baseline="0" noProof="0" dirty="0">
                <a:ln>
                  <a:noFill/>
                </a:ln>
                <a:solidFill>
                  <a:srgbClr val="000000"/>
                </a:solidFill>
                <a:effectLst/>
                <a:uLnTx/>
                <a:uFillTx/>
                <a:latin typeface="맑은 고딕" pitchFamily="50" charset="-127"/>
                <a:ea typeface="맑은 고딕"/>
                <a:cs typeface="+mn-cs"/>
              </a:rPr>
              <a:t>16</a:t>
            </a:r>
            <a:r>
              <a:rPr kumimoji="0" lang="ko-KR" altLang="en-US" sz="1015" b="1" i="0" u="none" strike="noStrike" kern="1200" cap="none" spc="0" normalizeH="0" baseline="0" noProof="0" dirty="0">
                <a:ln>
                  <a:noFill/>
                </a:ln>
                <a:solidFill>
                  <a:srgbClr val="000000"/>
                </a:solidFill>
                <a:effectLst/>
                <a:uLnTx/>
                <a:uFillTx/>
                <a:latin typeface="맑은 고딕" pitchFamily="50" charset="-127"/>
                <a:ea typeface="맑은 고딕"/>
                <a:cs typeface="+mn-cs"/>
              </a:rPr>
              <a:t>조  설계변경 등에 따른 하도급대금의 미조정</a:t>
            </a:r>
            <a:r>
              <a:rPr kumimoji="0" lang="en-US" altLang="ko-KR" sz="1015" b="1" i="0" u="none" strike="noStrike" kern="1200" cap="none" spc="0" normalizeH="0" baseline="0" noProof="0" dirty="0">
                <a:ln>
                  <a:noFill/>
                </a:ln>
                <a:solidFill>
                  <a:srgbClr val="000000"/>
                </a:solidFill>
                <a:effectLst/>
                <a:uLnTx/>
                <a:uFillTx/>
                <a:latin typeface="맑은 고딕" pitchFamily="50" charset="-127"/>
                <a:ea typeface="맑은 고딕"/>
                <a:cs typeface="+mn-cs"/>
              </a:rPr>
              <a:t>)</a:t>
            </a:r>
          </a:p>
        </p:txBody>
      </p:sp>
      <p:sp>
        <p:nvSpPr>
          <p:cNvPr id="4" name="제목 3">
            <a:extLst>
              <a:ext uri="{FF2B5EF4-FFF2-40B4-BE49-F238E27FC236}">
                <a16:creationId xmlns:a16="http://schemas.microsoft.com/office/drawing/2014/main" id="{11E06ED9-7AF8-4480-82F3-927103824245}"/>
              </a:ext>
            </a:extLst>
          </p:cNvPr>
          <p:cNvSpPr>
            <a:spLocks noGrp="1"/>
          </p:cNvSpPr>
          <p:nvPr>
            <p:ph type="title"/>
          </p:nvPr>
        </p:nvSpPr>
        <p:spPr>
          <a:xfrm>
            <a:off x="252001" y="57089"/>
            <a:ext cx="3734530" cy="318924"/>
          </a:xfrm>
        </p:spPr>
        <p:txBody>
          <a:bodyPr/>
          <a:lstStyle/>
          <a:p>
            <a:r>
              <a:rPr lang="en-US" altLang="ko-KR" sz="1600" dirty="0"/>
              <a:t>1. </a:t>
            </a:r>
            <a:r>
              <a:rPr lang="ko-KR" altLang="en-US" sz="1600" dirty="0"/>
              <a:t>정산 분쟁 해결을 위한 정산 감정 효과 </a:t>
            </a:r>
          </a:p>
        </p:txBody>
      </p:sp>
      <p:sp>
        <p:nvSpPr>
          <p:cNvPr id="70" name="오각형 33">
            <a:extLst>
              <a:ext uri="{FF2B5EF4-FFF2-40B4-BE49-F238E27FC236}">
                <a16:creationId xmlns:a16="http://schemas.microsoft.com/office/drawing/2014/main" id="{476B8095-DD80-45D2-BFC1-E22458FFD4E2}"/>
              </a:ext>
            </a:extLst>
          </p:cNvPr>
          <p:cNvSpPr/>
          <p:nvPr/>
        </p:nvSpPr>
        <p:spPr>
          <a:xfrm>
            <a:off x="6588224" y="86841"/>
            <a:ext cx="740133" cy="296338"/>
          </a:xfrm>
          <a:prstGeom prst="homePlate">
            <a:avLst>
              <a:gd name="adj" fmla="val 27608"/>
            </a:avLst>
          </a:prstGeom>
          <a:noFill/>
          <a:ln w="9525"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0" i="0" u="none" strike="noStrike" kern="0" cap="none" spc="0" normalizeH="0" baseline="0" noProof="0" dirty="0">
                <a:ln>
                  <a:noFill/>
                </a:ln>
                <a:solidFill>
                  <a:prstClr val="white"/>
                </a:solidFill>
                <a:effectLst/>
                <a:uLnTx/>
                <a:uFillTx/>
                <a:latin typeface="맑은 고딕"/>
              </a:rPr>
              <a:t>Define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0" i="0" u="none" strike="noStrike" kern="0" cap="none" spc="0" normalizeH="0" baseline="0" noProof="0" dirty="0">
                <a:ln>
                  <a:noFill/>
                </a:ln>
                <a:solidFill>
                  <a:prstClr val="white"/>
                </a:solidFill>
                <a:effectLst/>
                <a:uLnTx/>
                <a:uFillTx/>
                <a:latin typeface="맑은 고딕"/>
              </a:rPr>
              <a:t>Measure</a:t>
            </a:r>
            <a:endParaRPr kumimoji="0" lang="ko-KR" altLang="en-US" sz="900" b="0" i="0" u="none" strike="noStrike" kern="0" cap="none" spc="0" normalizeH="0" baseline="0" noProof="0" dirty="0">
              <a:ln>
                <a:noFill/>
              </a:ln>
              <a:solidFill>
                <a:prstClr val="white"/>
              </a:solidFill>
              <a:effectLst/>
              <a:uLnTx/>
              <a:uFillTx/>
              <a:latin typeface="맑은 고딕"/>
            </a:endParaRPr>
          </a:p>
        </p:txBody>
      </p:sp>
      <p:sp>
        <p:nvSpPr>
          <p:cNvPr id="71" name="갈매기형 수장 39">
            <a:extLst>
              <a:ext uri="{FF2B5EF4-FFF2-40B4-BE49-F238E27FC236}">
                <a16:creationId xmlns:a16="http://schemas.microsoft.com/office/drawing/2014/main" id="{ED7C4235-C91D-49BB-93CC-F70568DB83CE}"/>
              </a:ext>
            </a:extLst>
          </p:cNvPr>
          <p:cNvSpPr/>
          <p:nvPr/>
        </p:nvSpPr>
        <p:spPr>
          <a:xfrm>
            <a:off x="7308305" y="86841"/>
            <a:ext cx="752203" cy="296338"/>
          </a:xfrm>
          <a:prstGeom prst="chevron">
            <a:avLst>
              <a:gd name="adj" fmla="val 27608"/>
            </a:avLst>
          </a:prstGeom>
          <a:noFill/>
          <a:ln w="9525" cap="flat" cmpd="sng" algn="ctr">
            <a:solidFill>
              <a:sysClr val="window" lastClr="FFFFFF"/>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0" i="0" u="none" strike="noStrike" kern="0" cap="none" spc="0" normalizeH="0" baseline="0" noProof="0" dirty="0">
                <a:ln>
                  <a:noFill/>
                </a:ln>
                <a:solidFill>
                  <a:prstClr val="white"/>
                </a:solidFill>
                <a:effectLst/>
                <a:uLnTx/>
                <a:uFillTx/>
                <a:latin typeface="맑은 고딕"/>
              </a:rPr>
              <a:t>Analyze</a:t>
            </a:r>
            <a:endParaRPr kumimoji="0" lang="ko-KR" altLang="en-US" sz="900" b="0" i="0" u="none" strike="noStrike" kern="0" cap="none" spc="0" normalizeH="0" baseline="0" noProof="0" dirty="0">
              <a:ln>
                <a:noFill/>
              </a:ln>
              <a:solidFill>
                <a:prstClr val="white"/>
              </a:solidFill>
              <a:effectLst/>
              <a:uLnTx/>
              <a:uFillTx/>
              <a:latin typeface="맑은 고딕"/>
            </a:endParaRPr>
          </a:p>
        </p:txBody>
      </p:sp>
      <p:sp>
        <p:nvSpPr>
          <p:cNvPr id="72" name="갈매기형 수장 43">
            <a:extLst>
              <a:ext uri="{FF2B5EF4-FFF2-40B4-BE49-F238E27FC236}">
                <a16:creationId xmlns:a16="http://schemas.microsoft.com/office/drawing/2014/main" id="{0A2E14E3-BE81-4BF0-923F-6990E570C61D}"/>
              </a:ext>
            </a:extLst>
          </p:cNvPr>
          <p:cNvSpPr/>
          <p:nvPr/>
        </p:nvSpPr>
        <p:spPr>
          <a:xfrm>
            <a:off x="8047434" y="86841"/>
            <a:ext cx="752203" cy="296338"/>
          </a:xfrm>
          <a:prstGeom prst="chevron">
            <a:avLst>
              <a:gd name="adj" fmla="val 27608"/>
            </a:avLst>
          </a:prstGeom>
          <a:noFill/>
          <a:ln w="19050" cap="flat" cmpd="sng" algn="ctr">
            <a:solidFill>
              <a:srgbClr val="F79646"/>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rgbClr val="F79646"/>
                </a:solidFill>
                <a:effectLst/>
                <a:uLnTx/>
                <a:uFillTx/>
                <a:latin typeface="맑은 고딕"/>
              </a:rPr>
              <a:t>Improve</a:t>
            </a:r>
            <a:endParaRPr kumimoji="0" lang="ko-KR" altLang="en-US" sz="900" b="1" i="0" u="none" strike="noStrike" kern="0" cap="none" spc="0" normalizeH="0" baseline="0" noProof="0" dirty="0">
              <a:ln>
                <a:noFill/>
              </a:ln>
              <a:solidFill>
                <a:srgbClr val="F79646"/>
              </a:solidFill>
              <a:effectLst/>
              <a:uLnTx/>
              <a:uFillTx/>
              <a:latin typeface="맑은 고딕"/>
            </a:endParaRPr>
          </a:p>
        </p:txBody>
      </p:sp>
    </p:spTree>
    <p:extLst>
      <p:ext uri="{BB962C8B-B14F-4D97-AF65-F5344CB8AC3E}">
        <p14:creationId xmlns:p14="http://schemas.microsoft.com/office/powerpoint/2010/main" val="34216528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8"/>
          <p:cNvSpPr txBox="1"/>
          <p:nvPr/>
        </p:nvSpPr>
        <p:spPr>
          <a:xfrm>
            <a:off x="250369" y="44624"/>
            <a:ext cx="7129943" cy="338554"/>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rPr>
              <a:t>2. </a:t>
            </a:r>
            <a:r>
              <a:rPr kumimoji="0" lang="ko-KR" altLang="en-US" sz="16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rPr>
              <a:t>하도급대금 정산 감정</a:t>
            </a:r>
            <a:r>
              <a:rPr lang="en-US" altLang="ko-KR" sz="1600" b="1" dirty="0">
                <a:solidFill>
                  <a:prstClr val="white"/>
                </a:solidFill>
                <a:latin typeface="맑은 고딕" panose="020B0503020000020004" pitchFamily="50" charset="-127"/>
                <a:ea typeface="맑은 고딕" panose="020B0503020000020004" pitchFamily="50" charset="-127"/>
              </a:rPr>
              <a:t> </a:t>
            </a:r>
            <a:r>
              <a:rPr lang="ko-KR" altLang="en-US" sz="1600" b="1" dirty="0">
                <a:solidFill>
                  <a:prstClr val="white"/>
                </a:solidFill>
                <a:latin typeface="맑은 고딕" panose="020B0503020000020004" pitchFamily="50" charset="-127"/>
                <a:ea typeface="맑은 고딕" panose="020B0503020000020004" pitchFamily="50" charset="-127"/>
              </a:rPr>
              <a:t>특약</a:t>
            </a:r>
            <a:endParaRPr kumimoji="0" lang="ko-KR" altLang="en-US" sz="16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sp>
        <p:nvSpPr>
          <p:cNvPr id="44" name="직사각형 43"/>
          <p:cNvSpPr/>
          <p:nvPr/>
        </p:nvSpPr>
        <p:spPr>
          <a:xfrm>
            <a:off x="250369" y="908721"/>
            <a:ext cx="8643501" cy="1647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맑은 고딕"/>
              <a:ea typeface="맑은 고딕" panose="020B0503020000020004" pitchFamily="50" charset="-127"/>
              <a:cs typeface="+mn-cs"/>
            </a:endParaRPr>
          </a:p>
        </p:txBody>
      </p:sp>
      <p:sp>
        <p:nvSpPr>
          <p:cNvPr id="46" name="Text Box 13"/>
          <p:cNvSpPr txBox="1">
            <a:spLocks noChangeArrowheads="1"/>
          </p:cNvSpPr>
          <p:nvPr/>
        </p:nvSpPr>
        <p:spPr bwMode="auto">
          <a:xfrm>
            <a:off x="250369" y="863991"/>
            <a:ext cx="8676350" cy="1647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algn="l" defTabSz="914400" rtl="0" eaLnBrk="1" fontAlgn="auto" latinLnBrk="1" hangingPunct="1">
              <a:lnSpc>
                <a:spcPct val="150000"/>
              </a:lnSpc>
              <a:spcBef>
                <a:spcPct val="20000"/>
              </a:spcBef>
              <a:spcAft>
                <a:spcPts val="0"/>
              </a:spcAft>
              <a:buClrTx/>
              <a:buSzTx/>
              <a:buFontTx/>
              <a:buNone/>
              <a:tabLst/>
              <a:defRPr/>
            </a:pPr>
            <a:r>
              <a:rPr kumimoji="0" lang="ko-KR" altLang="en-US" sz="14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a:t>
            </a:r>
            <a:r>
              <a:rPr kumimoji="0" lang="en-US" altLang="ko-KR" sz="14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 </a:t>
            </a:r>
            <a:r>
              <a:rPr kumimoji="0" lang="ko-KR" altLang="en-US" sz="14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현황</a:t>
            </a:r>
            <a:r>
              <a:rPr kumimoji="0" lang="en-US" altLang="ko-KR" sz="14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 </a:t>
            </a:r>
            <a:r>
              <a:rPr kumimoji="0" lang="ko-KR" altLang="en-US" sz="14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하도급대금 채권</a:t>
            </a:r>
            <a:r>
              <a:rPr kumimoji="0" lang="en-US" altLang="ko-KR" sz="14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a:t>
            </a:r>
            <a:r>
              <a:rPr kumimoji="0" lang="ko-KR" altLang="en-US" sz="14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신탁재산</a:t>
            </a:r>
            <a:r>
              <a:rPr kumimoji="0" lang="en-US" altLang="ko-KR" sz="14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a:t>
            </a:r>
            <a:r>
              <a:rPr kumimoji="0" lang="ko-KR" altLang="en-US" sz="14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에 대한 정산 이견 및 정산 분쟁 등 발생</a:t>
            </a:r>
            <a:endParaRPr kumimoji="0" lang="en-US" altLang="ko-KR" sz="14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endParaRPr>
          </a:p>
          <a:p>
            <a:pPr marL="0" marR="0" lvl="0" indent="0" algn="l" defTabSz="914400" rtl="0" eaLnBrk="1" fontAlgn="auto" latinLnBrk="1" hangingPunct="1">
              <a:lnSpc>
                <a:spcPct val="130000"/>
              </a:lnSpc>
              <a:spcBef>
                <a:spcPct val="20000"/>
              </a:spcBef>
              <a:spcAft>
                <a:spcPts val="0"/>
              </a:spcAft>
              <a:buClrTx/>
              <a:buSzTx/>
              <a:buFontTx/>
              <a:buNone/>
              <a:tabLst/>
              <a:defRPr/>
            </a:pPr>
            <a:r>
              <a:rPr kumimoji="0" lang="en-US" altLang="ko-KR" sz="11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rPr>
              <a:t>  </a:t>
            </a:r>
            <a:r>
              <a:rPr kumimoji="0" lang="en-US" altLang="ko-KR" sz="11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rPr>
              <a:t>⇨</a:t>
            </a:r>
            <a:r>
              <a:rPr kumimoji="0" lang="ko-KR" altLang="en-US" sz="11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rPr>
              <a:t> </a:t>
            </a:r>
            <a:r>
              <a:rPr kumimoji="0" lang="en-US" altLang="ko-KR" sz="11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rPr>
              <a:t>『</a:t>
            </a:r>
            <a:r>
              <a:rPr kumimoji="0" lang="ko-KR" altLang="en-US" sz="11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rPr>
              <a:t>자본시장과 금융투자업에 관한 법률</a:t>
            </a:r>
            <a:r>
              <a:rPr kumimoji="0" lang="en-US" altLang="ko-KR" sz="11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rPr>
              <a:t>』</a:t>
            </a:r>
            <a:r>
              <a:rPr kumimoji="0" lang="ko-KR" altLang="en-US" sz="11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rPr>
              <a:t>에 의거 금융감독원의 관리</a:t>
            </a:r>
            <a:r>
              <a:rPr kumimoji="0" lang="en-US" altLang="ko-KR" sz="11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Calibri" panose="020F0502020204030204" pitchFamily="34" charset="0"/>
              </a:rPr>
              <a:t>∙</a:t>
            </a:r>
            <a:r>
              <a:rPr kumimoji="0" lang="ko-KR" altLang="en-US" sz="11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rPr>
              <a:t>감독 및 금융투자협회의 규제를 받아 공정하고 객관적으로 신탁</a:t>
            </a:r>
            <a:br>
              <a:rPr kumimoji="0" lang="en-US" altLang="ko-KR" sz="11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rPr>
            </a:br>
            <a:r>
              <a:rPr kumimoji="0" lang="en-US" altLang="ko-KR" sz="11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rPr>
              <a:t>      </a:t>
            </a:r>
            <a:r>
              <a:rPr kumimoji="0" lang="ko-KR" altLang="en-US" sz="11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rPr>
              <a:t>재산에 대한 업무를 처리하는 신탁사가 법원의 감정예규를 준용한 감정절차를 신탁계약서에 반영하여 정산 분쟁 해결 </a:t>
            </a:r>
            <a:r>
              <a:rPr kumimoji="0" lang="en-US" altLang="ko-KR" sz="11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rPr>
              <a:t> </a:t>
            </a:r>
            <a:br>
              <a:rPr kumimoji="0" lang="en-US" altLang="ko-KR" sz="11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rPr>
            </a:br>
            <a:r>
              <a:rPr kumimoji="0" lang="en-US" altLang="ko-KR" sz="11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rPr>
              <a:t>   ⇨ </a:t>
            </a:r>
            <a:r>
              <a:rPr kumimoji="0" lang="ko-KR" altLang="en-US" sz="11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rPr>
              <a:t>신속하게 감정금액</a:t>
            </a:r>
            <a:r>
              <a:rPr kumimoji="0" lang="en-US" altLang="ko-KR" sz="11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rPr>
              <a:t>(</a:t>
            </a:r>
            <a:r>
              <a:rPr kumimoji="0" lang="ko-KR" altLang="en-US" sz="11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rPr>
              <a:t>신탁재산</a:t>
            </a:r>
            <a:r>
              <a:rPr kumimoji="0" lang="en-US" altLang="ko-KR" sz="11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rPr>
              <a:t>)</a:t>
            </a:r>
            <a:r>
              <a:rPr kumimoji="0" lang="ko-KR" altLang="en-US" sz="11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rPr>
              <a:t>을</a:t>
            </a:r>
            <a:r>
              <a:rPr kumimoji="0" lang="en-US" altLang="ko-KR" sz="11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rPr>
              <a:t> </a:t>
            </a:r>
            <a:r>
              <a:rPr kumimoji="0" lang="ko-KR" altLang="en-US" sz="11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rPr>
              <a:t>확정함으로써 신탁사에 의한 정산 합의서 인증 및 원사업자의 하도급법 준수</a:t>
            </a:r>
            <a:r>
              <a:rPr kumimoji="0" lang="en-US" altLang="ko-KR" sz="11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rPr>
              <a:t>, </a:t>
            </a:r>
            <a:r>
              <a:rPr kumimoji="0" lang="ko-KR" altLang="en-US" sz="11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rPr>
              <a:t>수급사업자의 적시        </a:t>
            </a:r>
            <a:br>
              <a:rPr kumimoji="0" lang="en-US" altLang="ko-KR" sz="11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rPr>
            </a:br>
            <a:r>
              <a:rPr kumimoji="0" lang="en-US" altLang="ko-KR" sz="11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rPr>
              <a:t>       </a:t>
            </a:r>
            <a:r>
              <a:rPr kumimoji="0" lang="ko-KR" altLang="en-US" sz="1100" b="1" i="0" u="none" strike="noStrike" kern="1200" cap="none" spc="0" normalizeH="0" baseline="0" noProof="0" dirty="0" err="1">
                <a:ln>
                  <a:noFill/>
                </a:ln>
                <a:solidFill>
                  <a:prstClr val="black"/>
                </a:solidFill>
                <a:effectLst/>
                <a:uLnTx/>
                <a:uFillTx/>
                <a:latin typeface="나눔고딕" panose="020D0604000000000000" pitchFamily="50" charset="-127"/>
                <a:ea typeface="나눔고딕" panose="020D0604000000000000" pitchFamily="50" charset="-127"/>
              </a:rPr>
              <a:t>정산금</a:t>
            </a:r>
            <a:r>
              <a:rPr kumimoji="0" lang="ko-KR" altLang="en-US" sz="11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rPr>
              <a:t> 수령</a:t>
            </a:r>
            <a:r>
              <a:rPr kumimoji="0" lang="en-US" altLang="ko-KR" sz="11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rPr>
              <a:t>, </a:t>
            </a:r>
            <a:r>
              <a:rPr kumimoji="0" lang="ko-KR" altLang="en-US" sz="11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rPr>
              <a:t>장기간 소송에 소모되는 시간과 비용 절감 등 달성</a:t>
            </a:r>
            <a:endParaRPr kumimoji="0" lang="en-US" altLang="ko-KR" sz="11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endParaRPr>
          </a:p>
          <a:p>
            <a:pPr marL="0" marR="0" lvl="0" indent="0" algn="l" defTabSz="914400" rtl="0" eaLnBrk="1" fontAlgn="auto" latinLnBrk="1" hangingPunct="1">
              <a:lnSpc>
                <a:spcPct val="150000"/>
              </a:lnSpc>
              <a:spcBef>
                <a:spcPct val="20000"/>
              </a:spcBef>
              <a:spcAft>
                <a:spcPts val="0"/>
              </a:spcAft>
              <a:buClrTx/>
              <a:buSzTx/>
              <a:buFontTx/>
              <a:buNone/>
              <a:tabLst/>
              <a:defRPr/>
            </a:pPr>
            <a:r>
              <a:rPr kumimoji="0" lang="en-US" altLang="ko-KR" sz="10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en-US" altLang="ko-KR" sz="1000" b="1" i="0" u="sng"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000" b="1" i="0" u="sng"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감정 소요 기간 </a:t>
            </a:r>
            <a:r>
              <a:rPr kumimoji="0" lang="en-US" altLang="ko-KR" sz="1000" b="1" i="0" u="sng"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000" b="1" i="0" u="sng"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감정 요청일로부터 </a:t>
            </a:r>
            <a:r>
              <a:rPr kumimoji="0" lang="en-US" altLang="ko-KR" sz="1000" b="1" i="0" u="sng"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1~2</a:t>
            </a:r>
            <a:r>
              <a:rPr kumimoji="0" lang="ko-KR" altLang="en-US" sz="1000" b="1" i="0" u="sng"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주 이내 </a:t>
            </a:r>
            <a:endParaRPr kumimoji="0" lang="en-US" altLang="ko-KR" sz="1000" b="1" i="0" u="sng"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endParaRPr>
          </a:p>
        </p:txBody>
      </p:sp>
      <p:sp>
        <p:nvSpPr>
          <p:cNvPr id="28" name="Text Box 13"/>
          <p:cNvSpPr txBox="1">
            <a:spLocks noChangeArrowheads="1"/>
          </p:cNvSpPr>
          <p:nvPr/>
        </p:nvSpPr>
        <p:spPr bwMode="auto">
          <a:xfrm>
            <a:off x="251520" y="2845614"/>
            <a:ext cx="8568952" cy="376564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algn="l" defTabSz="914400" rtl="0" eaLnBrk="1" fontAlgn="auto" latinLnBrk="1" hangingPunct="1">
              <a:lnSpc>
                <a:spcPct val="150000"/>
              </a:lnSpc>
              <a:spcBef>
                <a:spcPct val="20000"/>
              </a:spcBef>
              <a:spcAft>
                <a:spcPts val="0"/>
              </a:spcAft>
              <a:buClrTx/>
              <a:buSzTx/>
              <a:buFontTx/>
              <a:buNone/>
              <a:tabLst/>
              <a:defRPr/>
            </a:pPr>
            <a:r>
              <a:rPr kumimoji="0" lang="ko-KR" altLang="en-US" sz="16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예</a:t>
            </a:r>
            <a:r>
              <a:rPr kumimoji="0" lang="en-US" altLang="ko-KR" sz="16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a:t>
            </a:r>
            <a:r>
              <a:rPr kumimoji="0" lang="ko-KR" altLang="en-US" sz="1600" b="1" i="0" u="none" strike="noStrike" kern="1200" cap="none" spc="0" normalizeH="0" baseline="0" noProof="0" dirty="0" err="1">
                <a:ln>
                  <a:noFill/>
                </a:ln>
                <a:solidFill>
                  <a:srgbClr val="FF0000"/>
                </a:solidFill>
                <a:effectLst/>
                <a:uLnTx/>
                <a:uFillTx/>
                <a:latin typeface="맑은 고딕" pitchFamily="50" charset="-127"/>
                <a:ea typeface="맑은 고딕" pitchFamily="50" charset="-127"/>
                <a:cs typeface="+mn-cs"/>
              </a:rPr>
              <a:t>신탁특약</a:t>
            </a:r>
            <a:r>
              <a:rPr kumimoji="0" lang="ko-KR" altLang="en-US" sz="16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 제</a:t>
            </a:r>
            <a:r>
              <a:rPr kumimoji="0" lang="en-US" altLang="ko-KR" sz="16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16</a:t>
            </a:r>
            <a:r>
              <a:rPr kumimoji="0" lang="ko-KR" altLang="en-US" sz="16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조 </a:t>
            </a:r>
            <a:r>
              <a:rPr kumimoji="0" lang="en-US" altLang="ko-KR" sz="16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a:t>
            </a:r>
            <a:r>
              <a:rPr kumimoji="0" lang="ko-KR" altLang="en-US" sz="16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신탁재산 정산 감정</a:t>
            </a:r>
            <a:r>
              <a:rPr kumimoji="0" lang="en-US" altLang="ko-KR" sz="16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a:t>
            </a:r>
            <a:endParaRPr kumimoji="0" lang="en-US" altLang="ko-KR" sz="11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endParaRPr>
          </a:p>
          <a:p>
            <a:pPr marL="0" marR="0" lvl="0" indent="0" algn="l" defTabSz="914400" rtl="0" eaLnBrk="1" fontAlgn="auto" latinLnBrk="1" hangingPunct="1">
              <a:lnSpc>
                <a:spcPct val="150000"/>
              </a:lnSpc>
              <a:spcBef>
                <a:spcPct val="20000"/>
              </a:spcBef>
              <a:spcAft>
                <a:spcPts val="0"/>
              </a:spcAft>
              <a:buClrTx/>
              <a:buSzTx/>
              <a:buFontTx/>
              <a:buNone/>
              <a:tabLst/>
              <a:defRPr/>
            </a:pP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(1) </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위탁자와 수익자 사이에 신탁재산의 정산 이견이나 정산 분쟁 등이 발생하는 경우  원활한 신탁 업무의 처리 </a:t>
            </a:r>
            <a:b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b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및 </a:t>
            </a:r>
            <a:r>
              <a:rPr kumimoji="0" lang="ko-KR" altLang="en-US" sz="1200" b="0" i="0" u="none" strike="noStrike" kern="1200" cap="none" spc="0" normalizeH="0" baseline="0" noProof="0" dirty="0" err="1">
                <a:ln>
                  <a:noFill/>
                </a:ln>
                <a:solidFill>
                  <a:prstClr val="black"/>
                </a:solidFill>
                <a:effectLst/>
                <a:uLnTx/>
                <a:uFillTx/>
                <a:latin typeface="나눔고딕" panose="020D0604000000000000" pitchFamily="50" charset="-127"/>
                <a:ea typeface="나눔고딕" panose="020D0604000000000000" pitchFamily="50" charset="-127"/>
                <a:cs typeface="+mn-cs"/>
              </a:rPr>
              <a:t>정산금</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입증의 객관성 확보를 위해  수탁사는 위탁자 및 수익자 중 일방 당사자의 요청에 의하여 전문감정   </a:t>
            </a:r>
            <a:b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b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인을 선정하여 감정을 진행할 수 있고</a:t>
            </a: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그 감정결과에 따라 신탁계약의 당사자들은 정산 및 신탁 업무를 진행</a:t>
            </a:r>
            <a:b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b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하기로 한다</a:t>
            </a: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p>
          <a:p>
            <a:pPr marL="0" marR="0" lvl="0" indent="0" algn="l" defTabSz="914400" rtl="0" eaLnBrk="1" fontAlgn="auto" latinLnBrk="1" hangingPunct="1">
              <a:lnSpc>
                <a:spcPct val="150000"/>
              </a:lnSpc>
              <a:spcBef>
                <a:spcPct val="20000"/>
              </a:spcBef>
              <a:spcAft>
                <a:spcPts val="0"/>
              </a:spcAft>
              <a:buClrTx/>
              <a:buSzTx/>
              <a:buFontTx/>
              <a:buNone/>
              <a:tabLst/>
              <a:defRPr/>
            </a:pP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(2) </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감정인의 선정은 </a:t>
            </a:r>
            <a:r>
              <a:rPr kumimoji="0" lang="ko-KR" altLang="en-US" sz="1200" b="0" i="0" u="none" strike="noStrike" kern="1200" cap="none" spc="0" normalizeH="0" baseline="0" noProof="0" dirty="0" err="1">
                <a:ln>
                  <a:noFill/>
                </a:ln>
                <a:solidFill>
                  <a:prstClr val="black"/>
                </a:solidFill>
                <a:effectLst/>
                <a:uLnTx/>
                <a:uFillTx/>
                <a:latin typeface="나눔고딕" panose="020D0604000000000000" pitchFamily="50" charset="-127"/>
                <a:ea typeface="나눔고딕" panose="020D0604000000000000" pitchFamily="50" charset="-127"/>
                <a:cs typeface="+mn-cs"/>
              </a:rPr>
              <a:t>수탁사의</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업무규정</a:t>
            </a: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별지</a:t>
            </a: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4)</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에 의하되</a:t>
            </a: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감정비용에 대해서는 아래와 같은 산식을 적용하여 </a:t>
            </a:r>
            <a:b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b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부담하기로 하며</a:t>
            </a: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감정비용을 부담하지 않는 당사자가 발생할 경우 신탁원본에서 최우선순위로 집행하기로 </a:t>
            </a:r>
            <a:b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b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한다</a:t>
            </a: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a:t>
            </a:r>
          </a:p>
          <a:p>
            <a:pPr marL="0" marR="0" lvl="0" indent="0" algn="l" defTabSz="914400" rtl="0" eaLnBrk="1" fontAlgn="auto" latinLnBrk="1" hangingPunct="1">
              <a:lnSpc>
                <a:spcPct val="150000"/>
              </a:lnSpc>
              <a:spcBef>
                <a:spcPct val="20000"/>
              </a:spcBef>
              <a:spcAft>
                <a:spcPts val="0"/>
              </a:spcAft>
              <a:buClrTx/>
              <a:buSzTx/>
              <a:buFontTx/>
              <a:buNone/>
              <a:tabLst/>
              <a:defRPr/>
            </a:pPr>
            <a:r>
              <a:rPr kumimoji="0" lang="en-US" altLang="ko-KR" sz="8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9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① </a:t>
            </a:r>
            <a:r>
              <a:rPr kumimoji="0" lang="en-US" altLang="ko-KR" sz="9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2</a:t>
            </a:r>
            <a:r>
              <a:rPr kumimoji="0" lang="ko-KR" altLang="en-US" sz="9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종 수익자 부담 비율 산식</a:t>
            </a:r>
            <a:r>
              <a:rPr kumimoji="0" lang="en-US" altLang="ko-KR" sz="9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a:t>
            </a:r>
            <a:r>
              <a:rPr kumimoji="0" lang="ko-KR" altLang="en-US" sz="9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감정금액</a:t>
            </a:r>
            <a:r>
              <a:rPr kumimoji="0" lang="en-US" altLang="ko-KR" sz="9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–2</a:t>
            </a:r>
            <a:r>
              <a:rPr kumimoji="0" lang="ko-KR" altLang="en-US" sz="9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종 수익자 인정금액</a:t>
            </a:r>
            <a:r>
              <a:rPr kumimoji="0" lang="en-US" altLang="ko-KR" sz="9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a:t>
            </a:r>
            <a:r>
              <a:rPr kumimoji="0" lang="ko-KR" altLang="en-US" sz="9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위탁자 요구금액</a:t>
            </a:r>
            <a:r>
              <a:rPr kumimoji="0" lang="en-US" altLang="ko-KR" sz="9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–2</a:t>
            </a:r>
            <a:r>
              <a:rPr kumimoji="0" lang="ko-KR" altLang="en-US" sz="9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종 수익자 인정금액</a:t>
            </a:r>
            <a:r>
              <a:rPr kumimoji="0" lang="en-US" altLang="ko-KR" sz="9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)x100,</a:t>
            </a:r>
            <a:br>
              <a:rPr kumimoji="0" lang="en-US" altLang="ko-KR" sz="9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br>
            <a:r>
              <a:rPr kumimoji="0" lang="en-US" altLang="ko-KR" sz="9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9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② 위탁자 부담 비율 산식</a:t>
            </a:r>
            <a:r>
              <a:rPr kumimoji="0" lang="en-US" altLang="ko-KR" sz="9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=100%-2</a:t>
            </a:r>
            <a:r>
              <a:rPr kumimoji="0" lang="ko-KR" altLang="en-US" sz="9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종 수익자 부담 비율</a:t>
            </a:r>
            <a:endParaRPr kumimoji="0" lang="en-US" altLang="ko-KR" sz="9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endParaRPr>
          </a:p>
          <a:p>
            <a:pPr marL="0" marR="0" lvl="0" indent="0" algn="l" defTabSz="914400" rtl="0" eaLnBrk="1" fontAlgn="auto" latinLnBrk="1" hangingPunct="1">
              <a:lnSpc>
                <a:spcPct val="150000"/>
              </a:lnSpc>
              <a:spcBef>
                <a:spcPct val="20000"/>
              </a:spcBef>
              <a:spcAft>
                <a:spcPts val="0"/>
              </a:spcAft>
              <a:buClrTx/>
              <a:buSzTx/>
              <a:buFontTx/>
              <a:buNone/>
              <a:tabLst/>
              <a:defRPr/>
            </a:pPr>
            <a:r>
              <a:rPr kumimoji="0" lang="en-US" altLang="ko-KR" sz="8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8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감정금액이 위탁자 요구금액보다 클 경우 </a:t>
            </a:r>
            <a:r>
              <a:rPr kumimoji="0" lang="en-US" altLang="ko-KR" sz="8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2</a:t>
            </a:r>
            <a:r>
              <a:rPr kumimoji="0" lang="ko-KR" altLang="en-US" sz="8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종 수익자 부담비율 </a:t>
            </a:r>
            <a:r>
              <a:rPr kumimoji="0" lang="en-US" altLang="ko-KR" sz="8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100%,</a:t>
            </a:r>
            <a:r>
              <a:rPr kumimoji="0" lang="ko-KR" altLang="en-US" sz="8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감정금액이 </a:t>
            </a:r>
            <a:r>
              <a:rPr kumimoji="0" lang="en-US" altLang="ko-KR" sz="8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2</a:t>
            </a:r>
            <a:r>
              <a:rPr kumimoji="0" lang="ko-KR" altLang="en-US" sz="8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종 수익자 인정금액보다 클 경우 </a:t>
            </a:r>
            <a:r>
              <a:rPr kumimoji="0" lang="en-US" altLang="ko-KR" sz="8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8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위탁자 부담 비율 </a:t>
            </a:r>
            <a:r>
              <a:rPr kumimoji="0" lang="en-US" altLang="ko-KR" sz="8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100%) </a:t>
            </a:r>
          </a:p>
          <a:p>
            <a:pPr marL="0" marR="0" lvl="0" indent="0" algn="l" defTabSz="914400" rtl="0" eaLnBrk="1" fontAlgn="auto" latinLnBrk="1" hangingPunct="1">
              <a:lnSpc>
                <a:spcPct val="150000"/>
              </a:lnSpc>
              <a:spcBef>
                <a:spcPct val="20000"/>
              </a:spcBef>
              <a:spcAft>
                <a:spcPts val="0"/>
              </a:spcAft>
              <a:buClrTx/>
              <a:buSzTx/>
              <a:buFontTx/>
              <a:buNone/>
              <a:tabLst/>
              <a:defRPr/>
            </a:pPr>
            <a:r>
              <a:rPr kumimoji="0" lang="en-US" altLang="ko-KR" sz="8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 </a:t>
            </a:r>
            <a:r>
              <a:rPr kumimoji="0" lang="ko-KR" altLang="en-US" sz="8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위탁자 요구 금액 및 제</a:t>
            </a:r>
            <a:r>
              <a:rPr kumimoji="0" lang="en-US" altLang="ko-KR" sz="8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2</a:t>
            </a:r>
            <a:r>
              <a:rPr kumimoji="0" lang="ko-KR" altLang="en-US" sz="8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종 수익자 인정금액은 감정보고서에 기재된 금액</a:t>
            </a:r>
            <a:endParaRPr kumimoji="0" lang="en-US" altLang="ko-KR" sz="14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endParaRPr>
          </a:p>
          <a:p>
            <a:pPr marL="0" marR="0" lvl="0" indent="0" algn="l" defTabSz="914400" rtl="0" eaLnBrk="1" fontAlgn="auto" latinLnBrk="1" hangingPunct="1">
              <a:lnSpc>
                <a:spcPct val="150000"/>
              </a:lnSpc>
              <a:spcBef>
                <a:spcPct val="20000"/>
              </a:spcBef>
              <a:spcAft>
                <a:spcPts val="0"/>
              </a:spcAft>
              <a:buClrTx/>
              <a:buSzTx/>
              <a:buFontTx/>
              <a:buNone/>
              <a:tabLst/>
              <a:defRPr/>
            </a:pP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(3) </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본 </a:t>
            </a:r>
            <a:r>
              <a:rPr kumimoji="0" lang="ko-KR" altLang="en-US" sz="1200" b="0" i="0" u="none" strike="noStrike" kern="1200" cap="none" spc="0" normalizeH="0" baseline="0" noProof="0" dirty="0" err="1">
                <a:ln>
                  <a:noFill/>
                </a:ln>
                <a:solidFill>
                  <a:prstClr val="black"/>
                </a:solidFill>
                <a:effectLst/>
                <a:uLnTx/>
                <a:uFillTx/>
                <a:latin typeface="나눔고딕" panose="020D0604000000000000" pitchFamily="50" charset="-127"/>
                <a:ea typeface="나눔고딕" panose="020D0604000000000000" pitchFamily="50" charset="-127"/>
                <a:cs typeface="+mn-cs"/>
              </a:rPr>
              <a:t>신탁특약과</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업무규정</a:t>
            </a: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별지</a:t>
            </a: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4)</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에서 정하지 않은 사항은 재판 예규를 따르기로 한다</a:t>
            </a: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a:t>
            </a:r>
            <a:endParaRPr kumimoji="0" lang="en-US" altLang="ko-KR" sz="1200" b="0"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endParaRPr>
          </a:p>
        </p:txBody>
      </p:sp>
      <p:sp>
        <p:nvSpPr>
          <p:cNvPr id="6" name="오각형 33">
            <a:extLst>
              <a:ext uri="{FF2B5EF4-FFF2-40B4-BE49-F238E27FC236}">
                <a16:creationId xmlns:a16="http://schemas.microsoft.com/office/drawing/2014/main" id="{08EBD9B1-3C31-4B21-A001-A40CD6733258}"/>
              </a:ext>
            </a:extLst>
          </p:cNvPr>
          <p:cNvSpPr/>
          <p:nvPr/>
        </p:nvSpPr>
        <p:spPr>
          <a:xfrm>
            <a:off x="6588224" y="86841"/>
            <a:ext cx="740133" cy="296338"/>
          </a:xfrm>
          <a:prstGeom prst="homePlate">
            <a:avLst>
              <a:gd name="adj" fmla="val 27608"/>
            </a:avLst>
          </a:prstGeom>
          <a:noFill/>
          <a:ln w="9525"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Define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Measure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7" name="갈매기형 수장 39">
            <a:extLst>
              <a:ext uri="{FF2B5EF4-FFF2-40B4-BE49-F238E27FC236}">
                <a16:creationId xmlns:a16="http://schemas.microsoft.com/office/drawing/2014/main" id="{DD02A236-2FCD-4A8C-AEA7-BF9BCA9860B9}"/>
              </a:ext>
            </a:extLst>
          </p:cNvPr>
          <p:cNvSpPr/>
          <p:nvPr/>
        </p:nvSpPr>
        <p:spPr>
          <a:xfrm>
            <a:off x="7308305" y="86841"/>
            <a:ext cx="752203" cy="296338"/>
          </a:xfrm>
          <a:prstGeom prst="chevron">
            <a:avLst>
              <a:gd name="adj" fmla="val 27608"/>
            </a:avLst>
          </a:prstGeom>
          <a:noFill/>
          <a:ln w="9525" cap="flat" cmpd="sng" algn="ctr">
            <a:solidFill>
              <a:schemeClr val="bg1"/>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Analyze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8" name="갈매기형 수장 43">
            <a:extLst>
              <a:ext uri="{FF2B5EF4-FFF2-40B4-BE49-F238E27FC236}">
                <a16:creationId xmlns:a16="http://schemas.microsoft.com/office/drawing/2014/main" id="{98A31817-967E-41A3-A40A-6269B0FA018C}"/>
              </a:ext>
            </a:extLst>
          </p:cNvPr>
          <p:cNvSpPr/>
          <p:nvPr/>
        </p:nvSpPr>
        <p:spPr>
          <a:xfrm>
            <a:off x="8047434" y="86841"/>
            <a:ext cx="752203" cy="296338"/>
          </a:xfrm>
          <a:prstGeom prst="chevron">
            <a:avLst>
              <a:gd name="adj" fmla="val 27608"/>
            </a:avLst>
          </a:prstGeom>
          <a:noFill/>
          <a:ln w="19050" cap="flat" cmpd="sng" algn="ctr">
            <a:solidFill>
              <a:schemeClr val="accent6"/>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rPr>
              <a:t>Improve</a:t>
            </a:r>
            <a:endParaRPr kumimoji="0" lang="ko-KR" altLang="en-US"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endParaRPr>
          </a:p>
        </p:txBody>
      </p:sp>
    </p:spTree>
    <p:extLst>
      <p:ext uri="{BB962C8B-B14F-4D97-AF65-F5344CB8AC3E}">
        <p14:creationId xmlns:p14="http://schemas.microsoft.com/office/powerpoint/2010/main" val="3475446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CC154781-B4DE-4FF6-82DD-FD42F357EFDD}"/>
              </a:ext>
            </a:extLst>
          </p:cNvPr>
          <p:cNvSpPr>
            <a:spLocks noChangeArrowheads="1"/>
          </p:cNvSpPr>
          <p:nvPr/>
        </p:nvSpPr>
        <p:spPr bwMode="auto">
          <a:xfrm>
            <a:off x="1" y="2654131"/>
            <a:ext cx="9144000" cy="1549738"/>
          </a:xfrm>
          <a:prstGeom prst="rect">
            <a:avLst/>
          </a:prstGeom>
          <a:solidFill>
            <a:srgbClr val="4C1B12"/>
          </a:solidFill>
          <a:ln>
            <a:noFill/>
          </a:ln>
          <a:effectLst/>
        </p:spPr>
        <p:txBody>
          <a:bodyPr wrap="none" anchor="ctr"/>
          <a:lstStyle>
            <a:lvl1pPr eaLnBrk="0" hangingPunct="0">
              <a:defRPr kumimoji="1">
                <a:solidFill>
                  <a:schemeClr val="tx1"/>
                </a:solidFill>
                <a:latin typeface="Calibri" pitchFamily="34" charset="0"/>
                <a:ea typeface="굴림" pitchFamily="50" charset="-127"/>
              </a:defRPr>
            </a:lvl1pPr>
            <a:lvl2pPr marL="742950" indent="-285750" eaLnBrk="0" hangingPunct="0">
              <a:defRPr kumimoji="1">
                <a:solidFill>
                  <a:schemeClr val="tx1"/>
                </a:solidFill>
                <a:latin typeface="Calibri" pitchFamily="34" charset="0"/>
                <a:ea typeface="굴림" pitchFamily="50" charset="-127"/>
              </a:defRPr>
            </a:lvl2pPr>
            <a:lvl3pPr marL="1143000" indent="-228600" eaLnBrk="0" hangingPunct="0">
              <a:defRPr kumimoji="1">
                <a:solidFill>
                  <a:schemeClr val="tx1"/>
                </a:solidFill>
                <a:latin typeface="Calibri" pitchFamily="34" charset="0"/>
                <a:ea typeface="굴림" pitchFamily="50" charset="-127"/>
              </a:defRPr>
            </a:lvl3pPr>
            <a:lvl4pPr marL="1600200" indent="-228600" eaLnBrk="0" hangingPunct="0">
              <a:defRPr kumimoji="1">
                <a:solidFill>
                  <a:schemeClr val="tx1"/>
                </a:solidFill>
                <a:latin typeface="Calibri" pitchFamily="34" charset="0"/>
                <a:ea typeface="굴림" pitchFamily="50" charset="-127"/>
              </a:defRPr>
            </a:lvl4pPr>
            <a:lvl5pPr marL="2057400" indent="-228600" eaLnBrk="0" hangingPunct="0">
              <a:defRPr kumimoji="1">
                <a:solidFill>
                  <a:schemeClr val="tx1"/>
                </a:solidFill>
                <a:latin typeface="Calibri" pitchFamily="34" charset="0"/>
                <a:ea typeface="굴림" pitchFamily="50" charset="-127"/>
              </a:defRPr>
            </a:lvl5pPr>
            <a:lvl6pPr marL="2514600" indent="-228600" eaLnBrk="0" fontAlgn="base" hangingPunct="0">
              <a:spcBef>
                <a:spcPct val="0"/>
              </a:spcBef>
              <a:spcAft>
                <a:spcPct val="0"/>
              </a:spcAft>
              <a:defRPr kumimoji="1">
                <a:solidFill>
                  <a:schemeClr val="tx1"/>
                </a:solidFill>
                <a:latin typeface="Calibri" pitchFamily="34" charset="0"/>
                <a:ea typeface="굴림" pitchFamily="50" charset="-127"/>
              </a:defRPr>
            </a:lvl6pPr>
            <a:lvl7pPr marL="2971800" indent="-228600" eaLnBrk="0" fontAlgn="base" hangingPunct="0">
              <a:spcBef>
                <a:spcPct val="0"/>
              </a:spcBef>
              <a:spcAft>
                <a:spcPct val="0"/>
              </a:spcAft>
              <a:defRPr kumimoji="1">
                <a:solidFill>
                  <a:schemeClr val="tx1"/>
                </a:solidFill>
                <a:latin typeface="Calibri" pitchFamily="34" charset="0"/>
                <a:ea typeface="굴림" pitchFamily="50" charset="-127"/>
              </a:defRPr>
            </a:lvl7pPr>
            <a:lvl8pPr marL="3429000" indent="-228600" eaLnBrk="0" fontAlgn="base" hangingPunct="0">
              <a:spcBef>
                <a:spcPct val="0"/>
              </a:spcBef>
              <a:spcAft>
                <a:spcPct val="0"/>
              </a:spcAft>
              <a:defRPr kumimoji="1">
                <a:solidFill>
                  <a:schemeClr val="tx1"/>
                </a:solidFill>
                <a:latin typeface="Calibri" pitchFamily="34" charset="0"/>
                <a:ea typeface="굴림" pitchFamily="50" charset="-127"/>
              </a:defRPr>
            </a:lvl8pPr>
            <a:lvl9pPr marL="3886200" indent="-228600" eaLnBrk="0" fontAlgn="base" hangingPunct="0">
              <a:spcBef>
                <a:spcPct val="0"/>
              </a:spcBef>
              <a:spcAft>
                <a:spcPct val="0"/>
              </a:spcAft>
              <a:defRPr kumimoji="1">
                <a:solidFill>
                  <a:schemeClr val="tx1"/>
                </a:solidFill>
                <a:latin typeface="Calibri" pitchFamily="34" charset="0"/>
                <a:ea typeface="굴림" pitchFamily="50" charset="-127"/>
              </a:defRPr>
            </a:lvl9pP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ko-KR" altLang="en-US" sz="1600" b="0" i="0" u="none" strike="noStrike" kern="1200" cap="none" spc="0" normalizeH="0" baseline="0" noProof="0">
              <a:ln>
                <a:noFill/>
              </a:ln>
              <a:solidFill>
                <a:srgbClr val="000000"/>
              </a:solidFill>
              <a:effectLst/>
              <a:uLnTx/>
              <a:uFillTx/>
              <a:latin typeface="맑은 고딕" pitchFamily="50" charset="-127"/>
              <a:ea typeface="맑은 고딕" pitchFamily="50" charset="-127"/>
              <a:cs typeface="+mn-cs"/>
            </a:endParaRPr>
          </a:p>
        </p:txBody>
      </p:sp>
      <p:sp>
        <p:nvSpPr>
          <p:cNvPr id="4" name="제목 2">
            <a:extLst>
              <a:ext uri="{FF2B5EF4-FFF2-40B4-BE49-F238E27FC236}">
                <a16:creationId xmlns:a16="http://schemas.microsoft.com/office/drawing/2014/main" id="{977BC27A-4DF8-4F80-94DF-F638619A873C}"/>
              </a:ext>
            </a:extLst>
          </p:cNvPr>
          <p:cNvSpPr txBox="1">
            <a:spLocks/>
          </p:cNvSpPr>
          <p:nvPr/>
        </p:nvSpPr>
        <p:spPr bwMode="auto">
          <a:xfrm>
            <a:off x="495300" y="2180432"/>
            <a:ext cx="8229600" cy="249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latinLnBrk="0" hangingPunct="0">
              <a:spcBef>
                <a:spcPct val="0"/>
              </a:spcBef>
              <a:spcAft>
                <a:spcPct val="0"/>
              </a:spcAft>
              <a:defRPr sz="3600" b="1" kern="1200">
                <a:solidFill>
                  <a:srgbClr val="4C1B12"/>
                </a:solidFill>
                <a:latin typeface="+mn-lt"/>
                <a:ea typeface="+mn-ea"/>
                <a:cs typeface="+mj-cs"/>
              </a:defRPr>
            </a:lvl1pPr>
            <a:lvl2pPr algn="l" rtl="0" eaLnBrk="0" fontAlgn="base" hangingPunct="0">
              <a:spcBef>
                <a:spcPct val="0"/>
              </a:spcBef>
              <a:spcAft>
                <a:spcPct val="0"/>
              </a:spcAft>
              <a:defRPr sz="2800" b="1">
                <a:solidFill>
                  <a:schemeClr val="bg1"/>
                </a:solidFill>
                <a:latin typeface="Calibri" pitchFamily="34" charset="0"/>
                <a:ea typeface="맑은 고딕" pitchFamily="50" charset="-127"/>
              </a:defRPr>
            </a:lvl2pPr>
            <a:lvl3pPr algn="l" rtl="0" eaLnBrk="0" fontAlgn="base" hangingPunct="0">
              <a:spcBef>
                <a:spcPct val="0"/>
              </a:spcBef>
              <a:spcAft>
                <a:spcPct val="0"/>
              </a:spcAft>
              <a:defRPr sz="2800" b="1">
                <a:solidFill>
                  <a:schemeClr val="bg1"/>
                </a:solidFill>
                <a:latin typeface="Calibri" pitchFamily="34" charset="0"/>
                <a:ea typeface="맑은 고딕" pitchFamily="50" charset="-127"/>
              </a:defRPr>
            </a:lvl3pPr>
            <a:lvl4pPr algn="l" rtl="0" eaLnBrk="0" fontAlgn="base" hangingPunct="0">
              <a:spcBef>
                <a:spcPct val="0"/>
              </a:spcBef>
              <a:spcAft>
                <a:spcPct val="0"/>
              </a:spcAft>
              <a:defRPr sz="2800" b="1">
                <a:solidFill>
                  <a:schemeClr val="bg1"/>
                </a:solidFill>
                <a:latin typeface="Calibri" pitchFamily="34" charset="0"/>
                <a:ea typeface="맑은 고딕" pitchFamily="50" charset="-127"/>
              </a:defRPr>
            </a:lvl4pPr>
            <a:lvl5pPr algn="l" rtl="0" eaLnBrk="0" fontAlgn="base" hangingPunct="0">
              <a:spcBef>
                <a:spcPct val="0"/>
              </a:spcBef>
              <a:spcAft>
                <a:spcPct val="0"/>
              </a:spcAft>
              <a:defRPr sz="2800" b="1">
                <a:solidFill>
                  <a:schemeClr val="bg1"/>
                </a:solidFill>
                <a:latin typeface="Calibri" pitchFamily="34" charset="0"/>
                <a:ea typeface="맑은 고딕" pitchFamily="50" charset="-127"/>
              </a:defRPr>
            </a:lvl5pPr>
            <a:lvl6pPr marL="457200" algn="l" rtl="0" fontAlgn="base" latinLnBrk="1">
              <a:spcBef>
                <a:spcPct val="0"/>
              </a:spcBef>
              <a:spcAft>
                <a:spcPct val="0"/>
              </a:spcAft>
              <a:defRPr sz="2800" b="1">
                <a:solidFill>
                  <a:schemeClr val="bg1"/>
                </a:solidFill>
                <a:latin typeface="Calibri" pitchFamily="34" charset="0"/>
                <a:ea typeface="맑은 고딕" pitchFamily="50" charset="-127"/>
              </a:defRPr>
            </a:lvl6pPr>
            <a:lvl7pPr marL="914400" algn="l" rtl="0" fontAlgn="base" latinLnBrk="1">
              <a:spcBef>
                <a:spcPct val="0"/>
              </a:spcBef>
              <a:spcAft>
                <a:spcPct val="0"/>
              </a:spcAft>
              <a:defRPr sz="2800" b="1">
                <a:solidFill>
                  <a:schemeClr val="bg1"/>
                </a:solidFill>
                <a:latin typeface="Calibri" pitchFamily="34" charset="0"/>
                <a:ea typeface="맑은 고딕" pitchFamily="50" charset="-127"/>
              </a:defRPr>
            </a:lvl7pPr>
            <a:lvl8pPr marL="1371600" algn="l" rtl="0" fontAlgn="base" latinLnBrk="1">
              <a:spcBef>
                <a:spcPct val="0"/>
              </a:spcBef>
              <a:spcAft>
                <a:spcPct val="0"/>
              </a:spcAft>
              <a:defRPr sz="2800" b="1">
                <a:solidFill>
                  <a:schemeClr val="bg1"/>
                </a:solidFill>
                <a:latin typeface="Calibri" pitchFamily="34" charset="0"/>
                <a:ea typeface="맑은 고딕" pitchFamily="50" charset="-127"/>
              </a:defRPr>
            </a:lvl8pPr>
            <a:lvl9pPr marL="1828800" algn="l" rtl="0" fontAlgn="base" latinLnBrk="1">
              <a:spcBef>
                <a:spcPct val="0"/>
              </a:spcBef>
              <a:spcAft>
                <a:spcPct val="0"/>
              </a:spcAft>
              <a:defRPr sz="2800" b="1">
                <a:solidFill>
                  <a:schemeClr val="bg1"/>
                </a:solidFill>
                <a:latin typeface="Calibri" pitchFamily="34" charset="0"/>
                <a:ea typeface="맑은 고딕" pitchFamily="50" charset="-127"/>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ko-KR" altLang="en-US" sz="3600" b="1" i="0" u="none" strike="noStrike" kern="1200" cap="none" spc="0" normalizeH="0" baseline="0" noProof="0" dirty="0">
                <a:ln>
                  <a:noFill/>
                </a:ln>
                <a:solidFill>
                  <a:srgbClr val="FFFFFF"/>
                </a:solidFill>
                <a:effectLst/>
                <a:uLnTx/>
                <a:uFillTx/>
                <a:latin typeface="Calibri"/>
                <a:ea typeface="맑은 고딕" panose="020B0503020000020004" pitchFamily="50" charset="-127"/>
                <a:cs typeface="+mj-cs"/>
              </a:rPr>
              <a:t>상생채권신탁보수 기금 출연 </a:t>
            </a:r>
          </a:p>
        </p:txBody>
      </p:sp>
    </p:spTree>
    <p:extLst>
      <p:ext uri="{BB962C8B-B14F-4D97-AF65-F5344CB8AC3E}">
        <p14:creationId xmlns:p14="http://schemas.microsoft.com/office/powerpoint/2010/main" val="8552084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6617934"/>
            <a:ext cx="9143999" cy="240066"/>
          </a:xfrm>
          <a:prstGeom prst="rect">
            <a:avLst/>
          </a:prstGeom>
          <a:noFill/>
        </p:spPr>
        <p:txBody>
          <a:bodyPr wrap="square" rtlCol="0">
            <a:spAutoFit/>
          </a:bodyPr>
          <a:lstStyle/>
          <a:p>
            <a:pPr marL="0" marR="0" lvl="0" indent="0" algn="ctr" defTabSz="914400" rtl="0" eaLnBrk="1" fontAlgn="auto" latinLnBrk="1" hangingPunct="1">
              <a:lnSpc>
                <a:spcPct val="120000"/>
              </a:lnSpc>
              <a:spcBef>
                <a:spcPts val="0"/>
              </a:spcBef>
              <a:spcAft>
                <a:spcPts val="0"/>
              </a:spcAft>
              <a:buClrTx/>
              <a:buSzTx/>
              <a:buFontTx/>
              <a:buNone/>
              <a:tabLst/>
              <a:defRPr/>
            </a:pPr>
            <a:r>
              <a:rPr kumimoji="0" lang="en-US" altLang="ko-KR" sz="800" b="1" i="0" u="none" strike="noStrike" kern="1200" cap="none" spc="-30" normalizeH="0" baseline="0" noProof="0" dirty="0">
                <a:ln>
                  <a:noFill/>
                </a:ln>
                <a:solidFill>
                  <a:srgbClr val="000000">
                    <a:lumMod val="65000"/>
                    <a:lumOff val="35000"/>
                  </a:srgbClr>
                </a:solidFill>
                <a:effectLst/>
                <a:uLnTx/>
                <a:uFillTx/>
                <a:latin typeface="맑은 고딕" panose="020B0503020000020004" pitchFamily="50" charset="-127"/>
                <a:ea typeface="맑은 고딕" panose="020B0503020000020004" pitchFamily="50" charset="-127"/>
                <a:cs typeface="+mn-cs"/>
              </a:rPr>
              <a:t>9</a:t>
            </a:r>
          </a:p>
        </p:txBody>
      </p:sp>
      <p:sp>
        <p:nvSpPr>
          <p:cNvPr id="6" name="TextBox 5"/>
          <p:cNvSpPr txBox="1"/>
          <p:nvPr/>
        </p:nvSpPr>
        <p:spPr>
          <a:xfrm>
            <a:off x="0" y="397846"/>
            <a:ext cx="9144000" cy="461665"/>
          </a:xfrm>
          <a:prstGeom prst="rect">
            <a:avLst/>
          </a:prstGeom>
          <a:noFill/>
        </p:spPr>
        <p:txBody>
          <a:bodyPr wrap="square" rtlCol="0">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ko-KR" altLang="en-US" sz="2400" b="1" i="0" u="none" strike="noStrike" kern="1200" cap="none" spc="0" normalizeH="0" baseline="0" noProof="0" dirty="0">
                <a:ln>
                  <a:noFill/>
                </a:ln>
                <a:solidFill>
                  <a:srgbClr val="FFFFFF"/>
                </a:solidFill>
                <a:effectLst/>
                <a:uLnTx/>
                <a:uFillTx/>
                <a:latin typeface="맑은 고딕" panose="020B0503020000020004" pitchFamily="50" charset="-127"/>
                <a:ea typeface="맑은 고딕" panose="020B0503020000020004" pitchFamily="50" charset="-127"/>
                <a:cs typeface="+mn-cs"/>
              </a:rPr>
              <a:t>    </a:t>
            </a:r>
            <a:r>
              <a:rPr kumimoji="0" lang="en-US" altLang="ko-KR" sz="2400" b="1" i="0" u="none" strike="noStrike" kern="1200" cap="none" spc="0" normalizeH="0" baseline="0" noProof="0" dirty="0">
                <a:ln>
                  <a:noFill/>
                </a:ln>
                <a:solidFill>
                  <a:srgbClr val="FFFFFF"/>
                </a:solidFill>
                <a:effectLst/>
                <a:uLnTx/>
                <a:uFillTx/>
                <a:latin typeface="맑은 고딕" panose="020B0503020000020004" pitchFamily="50" charset="-127"/>
                <a:ea typeface="맑은 고딕" panose="020B0503020000020004" pitchFamily="50" charset="-127"/>
                <a:cs typeface="+mn-cs"/>
              </a:rPr>
              <a:t>III. </a:t>
            </a:r>
            <a:r>
              <a:rPr kumimoji="0" lang="ko-KR" altLang="en-US" sz="2400" b="1" i="0" u="none" strike="noStrike" kern="1200" cap="none" spc="0" normalizeH="0" baseline="0" noProof="0">
                <a:ln>
                  <a:noFill/>
                </a:ln>
                <a:solidFill>
                  <a:srgbClr val="FFFFFF"/>
                </a:solidFill>
                <a:effectLst/>
                <a:uLnTx/>
                <a:uFillTx/>
                <a:latin typeface="맑은 고딕" panose="020B0503020000020004" pitchFamily="50" charset="-127"/>
                <a:ea typeface="맑은 고딕" panose="020B0503020000020004" pitchFamily="50" charset="-127"/>
                <a:cs typeface="+mn-cs"/>
              </a:rPr>
              <a:t>참고자료</a:t>
            </a:r>
            <a:r>
              <a:rPr kumimoji="0" lang="en-US" altLang="ko-KR" sz="2400" b="1" i="0" u="none" strike="noStrike" kern="1200" cap="none" spc="0" normalizeH="0" baseline="0" noProof="0" dirty="0">
                <a:ln>
                  <a:noFill/>
                </a:ln>
                <a:solidFill>
                  <a:srgbClr val="FFFFFF"/>
                </a:solidFill>
                <a:effectLst/>
                <a:uLnTx/>
                <a:uFillTx/>
                <a:latin typeface="맑은 고딕" panose="020B0503020000020004" pitchFamily="50" charset="-127"/>
                <a:ea typeface="맑은 고딕" panose="020B0503020000020004" pitchFamily="50" charset="-127"/>
                <a:cs typeface="+mn-cs"/>
              </a:rPr>
              <a:t> </a:t>
            </a:r>
            <a:endParaRPr kumimoji="0" lang="ko-KR" altLang="en-US" sz="2400" b="1" i="0" u="none" strike="noStrike" kern="1200" cap="none" spc="0" normalizeH="0" baseline="0" noProof="0" dirty="0">
              <a:ln>
                <a:noFill/>
              </a:ln>
              <a:solidFill>
                <a:srgbClr val="FFFFFF"/>
              </a:solidFill>
              <a:effectLst/>
              <a:uLnTx/>
              <a:uFillTx/>
              <a:latin typeface="맑은 고딕" panose="020B0503020000020004" pitchFamily="50" charset="-127"/>
              <a:ea typeface="맑은 고딕" panose="020B0503020000020004" pitchFamily="50" charset="-127"/>
              <a:cs typeface="+mn-cs"/>
            </a:endParaRPr>
          </a:p>
        </p:txBody>
      </p:sp>
      <p:sp>
        <p:nvSpPr>
          <p:cNvPr id="7" name="텍스트 개체 틀 7"/>
          <p:cNvSpPr txBox="1">
            <a:spLocks/>
          </p:cNvSpPr>
          <p:nvPr/>
        </p:nvSpPr>
        <p:spPr>
          <a:xfrm>
            <a:off x="428597" y="927414"/>
            <a:ext cx="8715401" cy="1426920"/>
          </a:xfrm>
          <a:prstGeom prst="rect">
            <a:avLst/>
          </a:prstGeom>
        </p:spPr>
        <p:txBody>
          <a:bodyPr wrap="square" lIns="36000" tIns="36000" rIns="36000" bIns="36000">
            <a:spAutoFit/>
          </a:bodyPr>
          <a:lstStyle>
            <a:defPPr>
              <a:defRPr lang="ko-KR"/>
            </a:defPPr>
            <a:lvl1pPr marL="133350" indent="-133350" latinLnBrk="0">
              <a:spcBef>
                <a:spcPts val="600"/>
              </a:spcBef>
              <a:buSzPct val="70000"/>
              <a:buFont typeface="Wingdings" pitchFamily="2" charset="2"/>
              <a:buChar char="n"/>
              <a:defRPr kumimoji="1" sz="1200">
                <a:latin typeface="맑은 고딕" pitchFamily="50" charset="-127"/>
                <a:ea typeface="맑은 고딕" pitchFamily="50" charset="-127"/>
              </a:defRPr>
            </a:lvl1pPr>
            <a:lvl2pPr marL="376238" lvl="1" indent="-107950" latinLnBrk="0">
              <a:spcBef>
                <a:spcPts val="300"/>
              </a:spcBef>
              <a:buFont typeface="맑은 고딕" pitchFamily="50" charset="-127"/>
              <a:buChar char="–"/>
              <a:defRPr kumimoji="1" sz="1100">
                <a:latin typeface="맑은 고딕" pitchFamily="50" charset="-127"/>
                <a:ea typeface="맑은 고딕" pitchFamily="50" charset="-127"/>
              </a:defRPr>
            </a:lvl2pPr>
            <a:lvl3pPr marL="623888" lvl="2" indent="-85725" latinLnBrk="0">
              <a:spcBef>
                <a:spcPts val="300"/>
              </a:spcBef>
              <a:buFont typeface="Arial" pitchFamily="34" charset="0"/>
              <a:buChar char="•"/>
              <a:defRPr kumimoji="1" sz="1000">
                <a:latin typeface="맑은 고딕" pitchFamily="50" charset="-127"/>
                <a:ea typeface="맑은 고딕" pitchFamily="50" charset="-127"/>
              </a:defRPr>
            </a:lvl3pPr>
            <a:lvl4pPr marL="668338" indent="-133350">
              <a:spcBef>
                <a:spcPts val="300"/>
              </a:spcBef>
              <a:buFont typeface="Times New Roman" pitchFamily="18" charset="0"/>
              <a:buChar char="»"/>
              <a:defRPr kumimoji="1" sz="900">
                <a:latin typeface="맑은 고딕" pitchFamily="50" charset="-127"/>
                <a:ea typeface="맑은 고딕" pitchFamily="50" charset="-127"/>
              </a:defRPr>
            </a:lvl4pPr>
            <a:lvl5pPr marL="2057400" indent="-228600">
              <a:spcBef>
                <a:spcPct val="20000"/>
              </a:spcBef>
              <a:buFont typeface="Arial" pitchFamily="34" charset="0"/>
              <a:buChar char="»"/>
              <a:defRPr kumimoji="1" sz="1400">
                <a:ea typeface="돋움" pitchFamily="50" charset="-127"/>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133350" marR="0" lvl="0" indent="-133350" algn="l" defTabSz="914400" rtl="0" eaLnBrk="1" fontAlgn="auto" latinLnBrk="0" hangingPunct="1">
              <a:lnSpc>
                <a:spcPct val="100000"/>
              </a:lnSpc>
              <a:spcBef>
                <a:spcPts val="0"/>
              </a:spcBef>
              <a:spcAft>
                <a:spcPts val="0"/>
              </a:spcAft>
              <a:buClrTx/>
              <a:buSzPct val="70000"/>
              <a:buFont typeface="Wingdings" pitchFamily="2" charset="2"/>
              <a:buChar char="n"/>
              <a:tabLst/>
              <a:defRPr/>
            </a:pPr>
            <a:r>
              <a:rPr kumimoji="1" lang="ko-KR" altLang="en-US" sz="11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협약기관</a:t>
            </a:r>
            <a:endParaRPr kumimoji="1" lang="en-US" altLang="ko-KR" sz="11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endParaRPr>
          </a:p>
          <a:p>
            <a:pPr marL="376238" marR="0" lvl="1" indent="-107950" algn="l" defTabSz="914400" rtl="0" eaLnBrk="1" fontAlgn="auto" latinLnBrk="0" hangingPunct="1">
              <a:lnSpc>
                <a:spcPct val="100000"/>
              </a:lnSpc>
              <a:spcBef>
                <a:spcPts val="0"/>
              </a:spcBef>
              <a:spcAft>
                <a:spcPts val="0"/>
              </a:spcAft>
              <a:buClrTx/>
              <a:buSzTx/>
              <a:buFont typeface="맑은 고딕" pitchFamily="50" charset="-127"/>
              <a:buChar char="–"/>
              <a:tabLst/>
              <a:defRPr/>
            </a:pPr>
            <a:r>
              <a:rPr kumimoji="1" lang="ko-KR" altLang="en-US" sz="10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대</a:t>
            </a:r>
            <a:r>
              <a:rPr kumimoji="1" lang="en-US" altLang="ko-KR" sz="10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a:t>
            </a:r>
            <a:r>
              <a:rPr kumimoji="1" lang="ko-KR" altLang="en-US" sz="10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중소기업</a:t>
            </a:r>
            <a:r>
              <a:rPr kumimoji="1" lang="en-US" altLang="ko-KR" sz="10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a:t>
            </a:r>
            <a:r>
              <a:rPr kumimoji="1" lang="ko-KR" altLang="en-US" sz="1000" b="0" i="0" u="none" strike="noStrike" kern="0" cap="none" spc="0" normalizeH="0" baseline="0" noProof="0" dirty="0" err="1">
                <a:ln>
                  <a:noFill/>
                </a:ln>
                <a:solidFill>
                  <a:srgbClr val="000000"/>
                </a:solidFill>
                <a:effectLst/>
                <a:uLnTx/>
                <a:uFillTx/>
                <a:latin typeface="맑은 고딕" pitchFamily="50" charset="-127"/>
                <a:ea typeface="맑은 고딕" pitchFamily="50" charset="-127"/>
                <a:cs typeface="+mn-cs"/>
              </a:rPr>
              <a:t>농어업</a:t>
            </a:r>
            <a:r>
              <a:rPr kumimoji="1" lang="ko-KR" altLang="en-US" sz="10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 </a:t>
            </a:r>
            <a:r>
              <a:rPr kumimoji="1" lang="ko-KR" altLang="en-US" sz="1000" b="0" i="0" u="none" strike="noStrike" kern="0" cap="none" spc="0" normalizeH="0" baseline="0" noProof="0" dirty="0" err="1">
                <a:ln>
                  <a:noFill/>
                </a:ln>
                <a:solidFill>
                  <a:srgbClr val="000000"/>
                </a:solidFill>
                <a:effectLst/>
                <a:uLnTx/>
                <a:uFillTx/>
                <a:latin typeface="맑은 고딕" pitchFamily="50" charset="-127"/>
                <a:ea typeface="맑은 고딕" pitchFamily="50" charset="-127"/>
                <a:cs typeface="+mn-cs"/>
              </a:rPr>
              <a:t>협력재단</a:t>
            </a:r>
            <a:r>
              <a:rPr kumimoji="1" lang="ko-KR" altLang="en-US" sz="10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 </a:t>
            </a:r>
            <a:endParaRPr kumimoji="1" lang="en-US" altLang="ko-KR" sz="10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endParaRPr>
          </a:p>
          <a:p>
            <a:pPr marL="133350" marR="0" lvl="0" indent="-133350" algn="l" defTabSz="914400" rtl="0" eaLnBrk="1" fontAlgn="auto" latinLnBrk="0" hangingPunct="1">
              <a:lnSpc>
                <a:spcPct val="100000"/>
              </a:lnSpc>
              <a:spcBef>
                <a:spcPts val="0"/>
              </a:spcBef>
              <a:spcAft>
                <a:spcPts val="0"/>
              </a:spcAft>
              <a:buClrTx/>
              <a:buSzPct val="70000"/>
              <a:buFont typeface="Wingdings" pitchFamily="2" charset="2"/>
              <a:buChar char="n"/>
              <a:tabLst/>
              <a:defRPr/>
            </a:pPr>
            <a:r>
              <a:rPr kumimoji="1" lang="ko-KR" altLang="en-US" sz="11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협약목적</a:t>
            </a:r>
            <a:endParaRPr kumimoji="1" lang="en-US" altLang="ko-KR" sz="11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endParaRPr>
          </a:p>
          <a:p>
            <a:pPr marL="376238" marR="0" lvl="1" indent="-107950" algn="l" defTabSz="914400" rtl="0" eaLnBrk="1" fontAlgn="auto" latinLnBrk="0" hangingPunct="1">
              <a:lnSpc>
                <a:spcPct val="100000"/>
              </a:lnSpc>
              <a:spcBef>
                <a:spcPts val="0"/>
              </a:spcBef>
              <a:spcAft>
                <a:spcPts val="0"/>
              </a:spcAft>
              <a:buClrTx/>
              <a:buSzTx/>
              <a:buFont typeface="맑은 고딕" pitchFamily="50" charset="-127"/>
              <a:buChar char="–"/>
              <a:tabLst/>
              <a:defRPr/>
            </a:pPr>
            <a:r>
              <a:rPr kumimoji="1" lang="ko-KR" altLang="en-US" sz="10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정부 동반성장 추진정책 동참</a:t>
            </a:r>
            <a:r>
              <a:rPr kumimoji="1" lang="en-US" altLang="ko-KR" sz="10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  </a:t>
            </a:r>
            <a:r>
              <a:rPr kumimoji="1" lang="ko-KR" altLang="en-US" sz="10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및 </a:t>
            </a:r>
            <a:r>
              <a:rPr kumimoji="1" lang="ko-KR" altLang="en-US" sz="1000" b="0" i="0" u="none" strike="noStrike" kern="0" cap="none" spc="0" normalizeH="0" baseline="0" noProof="0" dirty="0" err="1">
                <a:ln>
                  <a:noFill/>
                </a:ln>
                <a:solidFill>
                  <a:srgbClr val="000000"/>
                </a:solidFill>
                <a:effectLst/>
                <a:uLnTx/>
                <a:uFillTx/>
                <a:latin typeface="맑은 고딕" pitchFamily="50" charset="-127"/>
                <a:ea typeface="맑은 고딕" pitchFamily="50" charset="-127"/>
                <a:cs typeface="+mn-cs"/>
              </a:rPr>
              <a:t>협력사와</a:t>
            </a:r>
            <a:r>
              <a:rPr kumimoji="1" lang="ko-KR" altLang="en-US" sz="10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 동반성장을 위한 직접적 금전지원으로 회사이미지 제고</a:t>
            </a:r>
          </a:p>
          <a:p>
            <a:pPr marL="133350" marR="0" lvl="0" indent="-133350" algn="l" defTabSz="914400" rtl="0" eaLnBrk="1" fontAlgn="auto" latinLnBrk="0" hangingPunct="1">
              <a:lnSpc>
                <a:spcPct val="100000"/>
              </a:lnSpc>
              <a:spcBef>
                <a:spcPts val="0"/>
              </a:spcBef>
              <a:spcAft>
                <a:spcPts val="0"/>
              </a:spcAft>
              <a:buClrTx/>
              <a:buSzPct val="70000"/>
              <a:buFont typeface="Wingdings" pitchFamily="2" charset="2"/>
              <a:buChar char="n"/>
              <a:tabLst/>
              <a:defRPr/>
            </a:pPr>
            <a:r>
              <a:rPr kumimoji="1" lang="ko-KR" altLang="en-US" sz="11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동반성장 투자재원</a:t>
            </a:r>
            <a:endParaRPr kumimoji="1" lang="en-US" altLang="ko-KR" sz="11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endParaRPr>
          </a:p>
          <a:p>
            <a:pPr marL="376238" marR="0" lvl="1" indent="-107950" algn="l" defTabSz="914400" rtl="0" eaLnBrk="1" fontAlgn="auto" latinLnBrk="0" hangingPunct="1">
              <a:lnSpc>
                <a:spcPct val="100000"/>
              </a:lnSpc>
              <a:spcBef>
                <a:spcPts val="0"/>
              </a:spcBef>
              <a:spcAft>
                <a:spcPts val="0"/>
              </a:spcAft>
              <a:buClrTx/>
              <a:buSzTx/>
              <a:buFont typeface="맑은 고딕" pitchFamily="50" charset="-127"/>
              <a:buChar char="–"/>
              <a:tabLst/>
              <a:defRPr/>
            </a:pPr>
            <a:r>
              <a:rPr kumimoji="1" lang="ko-KR" altLang="en-US" sz="10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내국법인이 협력 </a:t>
            </a:r>
            <a:r>
              <a:rPr kumimoji="1" lang="ko-KR" altLang="en-US" sz="1100" b="1"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중소기업</a:t>
            </a:r>
            <a:r>
              <a:rPr kumimoji="1" lang="ko-KR" altLang="en-US" sz="10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과의 </a:t>
            </a:r>
            <a:r>
              <a:rPr kumimoji="1" lang="ko-KR" altLang="en-US" sz="1100" b="1"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상생협력</a:t>
            </a:r>
            <a:r>
              <a:rPr kumimoji="1" lang="ko-KR" altLang="en-US" sz="10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을 위하여 출연하는 </a:t>
            </a:r>
            <a:r>
              <a:rPr kumimoji="1" lang="ko-KR" altLang="en-US" sz="1000" b="1"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민간기금</a:t>
            </a:r>
            <a:r>
              <a:rPr kumimoji="1" lang="ko-KR" altLang="en-US" sz="10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으로 대중소기업 간 상생협력을 위한 모든 활동 지원</a:t>
            </a:r>
            <a:endParaRPr kumimoji="1" lang="en-US" altLang="ko-KR" sz="10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endParaRPr>
          </a:p>
          <a:p>
            <a:pPr marL="268288" marR="0" lvl="1" indent="0" algn="l" defTabSz="914400" rtl="0" eaLnBrk="1" fontAlgn="auto" latinLnBrk="0" hangingPunct="1">
              <a:lnSpc>
                <a:spcPct val="150000"/>
              </a:lnSpc>
              <a:spcBef>
                <a:spcPts val="0"/>
              </a:spcBef>
              <a:spcAft>
                <a:spcPts val="0"/>
              </a:spcAft>
              <a:buClrTx/>
              <a:buSzTx/>
              <a:buFont typeface="맑은 고딕" pitchFamily="50" charset="-127"/>
              <a:buNone/>
              <a:tabLst/>
              <a:defRPr/>
            </a:pPr>
            <a:r>
              <a:rPr kumimoji="1" lang="en-US" altLang="ko-KR" sz="10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 </a:t>
            </a:r>
            <a:r>
              <a:rPr kumimoji="1" lang="en-US" altLang="ko-KR" sz="9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a:t>
            </a:r>
            <a:r>
              <a:rPr kumimoji="1" lang="ko-KR" altLang="en-US" sz="900" b="0" i="0" u="none" strike="noStrike" kern="0" cap="none" spc="0" normalizeH="0" baseline="0" noProof="0" dirty="0" err="1">
                <a:ln>
                  <a:noFill/>
                </a:ln>
                <a:solidFill>
                  <a:srgbClr val="000000"/>
                </a:solidFill>
                <a:effectLst/>
                <a:uLnTx/>
                <a:uFillTx/>
                <a:latin typeface="맑은 고딕" pitchFamily="50" charset="-127"/>
                <a:ea typeface="맑은 고딕" pitchFamily="50" charset="-127"/>
                <a:cs typeface="+mn-cs"/>
              </a:rPr>
              <a:t>상생협력법</a:t>
            </a:r>
            <a:r>
              <a:rPr kumimoji="1" lang="ko-KR" altLang="en-US" sz="9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 제</a:t>
            </a:r>
            <a:r>
              <a:rPr kumimoji="1" lang="en-US" altLang="ko-KR" sz="9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20</a:t>
            </a:r>
            <a:r>
              <a:rPr kumimoji="1" lang="ko-KR" altLang="en-US" sz="9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조의</a:t>
            </a:r>
            <a:r>
              <a:rPr kumimoji="1" lang="en-US" altLang="ko-KR" sz="9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5 </a:t>
            </a:r>
            <a:r>
              <a:rPr kumimoji="1" lang="ko-KR" altLang="en-US" sz="9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및 동법 시행령 제</a:t>
            </a:r>
            <a:r>
              <a:rPr kumimoji="1" lang="en-US" altLang="ko-KR" sz="9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13</a:t>
            </a:r>
            <a:r>
              <a:rPr kumimoji="1" lang="ko-KR" altLang="en-US" sz="9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조의</a:t>
            </a:r>
            <a:r>
              <a:rPr kumimoji="1" lang="en-US" altLang="ko-KR" sz="9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4)</a:t>
            </a:r>
          </a:p>
          <a:p>
            <a:pPr marL="623888" marR="0" lvl="2" indent="-85725" algn="l" defTabSz="914400" rtl="0" eaLnBrk="1" fontAlgn="auto" latinLnBrk="0" hangingPunct="1">
              <a:lnSpc>
                <a:spcPct val="100000"/>
              </a:lnSpc>
              <a:spcBef>
                <a:spcPts val="0"/>
              </a:spcBef>
              <a:spcAft>
                <a:spcPts val="0"/>
              </a:spcAft>
              <a:buClrTx/>
              <a:buSzTx/>
              <a:buFont typeface="Arial" pitchFamily="34" charset="0"/>
              <a:buChar char="•"/>
              <a:tabLst/>
              <a:defRPr/>
            </a:pPr>
            <a:r>
              <a:rPr kumimoji="1" lang="ko-KR" altLang="en-US" sz="9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상생채권신탁 보수 지원</a:t>
            </a:r>
            <a:r>
              <a:rPr kumimoji="1" lang="en-US" altLang="ko-KR" sz="9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 </a:t>
            </a:r>
            <a:r>
              <a:rPr kumimoji="1" lang="ko-KR" altLang="en-US" sz="900" b="0" i="0" u="none" strike="noStrike" kern="0" cap="none" spc="0" normalizeH="0" baseline="0" noProof="0" dirty="0" err="1">
                <a:ln>
                  <a:noFill/>
                </a:ln>
                <a:solidFill>
                  <a:srgbClr val="000000"/>
                </a:solidFill>
                <a:effectLst/>
                <a:uLnTx/>
                <a:uFillTx/>
                <a:latin typeface="맑은 고딕" pitchFamily="50" charset="-127"/>
                <a:ea typeface="맑은 고딕" pitchFamily="50" charset="-127"/>
                <a:cs typeface="+mn-cs"/>
              </a:rPr>
              <a:t>노무비닷컴</a:t>
            </a:r>
            <a:r>
              <a:rPr kumimoji="1" lang="ko-KR" altLang="en-US" sz="9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 이체수수료 지원</a:t>
            </a:r>
            <a:r>
              <a:rPr kumimoji="1" lang="en-US" altLang="ko-KR" sz="9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 </a:t>
            </a:r>
            <a:r>
              <a:rPr kumimoji="1" lang="ko-KR" altLang="en-US" sz="9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현장노조 </a:t>
            </a:r>
            <a:r>
              <a:rPr kumimoji="1" lang="ko-KR" altLang="en-US" sz="900" b="0" i="0" u="none" strike="noStrike" kern="0" cap="none" spc="0" normalizeH="0" baseline="0" noProof="0" dirty="0" err="1">
                <a:ln>
                  <a:noFill/>
                </a:ln>
                <a:solidFill>
                  <a:srgbClr val="000000"/>
                </a:solidFill>
                <a:effectLst/>
                <a:uLnTx/>
                <a:uFillTx/>
                <a:latin typeface="맑은 고딕" pitchFamily="50" charset="-127"/>
                <a:ea typeface="맑은 고딕" pitchFamily="50" charset="-127"/>
                <a:cs typeface="+mn-cs"/>
              </a:rPr>
              <a:t>증액비</a:t>
            </a:r>
            <a:r>
              <a:rPr kumimoji="1" lang="en-US" altLang="ko-KR" sz="9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 </a:t>
            </a:r>
            <a:r>
              <a:rPr kumimoji="1" lang="ko-KR" altLang="en-US" sz="9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협력사 공동 연구개발</a:t>
            </a:r>
            <a:r>
              <a:rPr kumimoji="1" lang="en-US" altLang="ko-KR" sz="9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 </a:t>
            </a:r>
            <a:r>
              <a:rPr kumimoji="1" lang="ko-KR" altLang="en-US" sz="900" b="0" i="0" u="none" strike="noStrike" kern="0" cap="none" spc="0" normalizeH="0" baseline="0" noProof="0" dirty="0" err="1">
                <a:ln>
                  <a:noFill/>
                </a:ln>
                <a:solidFill>
                  <a:srgbClr val="000000"/>
                </a:solidFill>
                <a:effectLst/>
                <a:uLnTx/>
                <a:uFillTx/>
                <a:latin typeface="맑은 고딕" pitchFamily="50" charset="-127"/>
                <a:ea typeface="맑은 고딕" pitchFamily="50" charset="-127"/>
                <a:cs typeface="+mn-cs"/>
              </a:rPr>
              <a:t>협력사</a:t>
            </a:r>
            <a:r>
              <a:rPr kumimoji="1" lang="ko-KR" altLang="en-US" sz="9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 직원 직무교육</a:t>
            </a:r>
            <a:r>
              <a:rPr kumimoji="1" lang="en-US" altLang="ko-KR" sz="9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a:t>
            </a:r>
            <a:r>
              <a:rPr kumimoji="1" lang="ko-KR" altLang="en-US" sz="9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안전교육</a:t>
            </a:r>
            <a:r>
              <a:rPr kumimoji="1" lang="en-US" altLang="ko-KR" sz="9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 </a:t>
            </a:r>
            <a:r>
              <a:rPr kumimoji="1" lang="ko-KR" altLang="en-US" sz="900" b="0" i="0" u="none" strike="noStrike" kern="0" cap="none" spc="0" normalizeH="0" baseline="0" noProof="0" dirty="0" err="1">
                <a:ln>
                  <a:noFill/>
                </a:ln>
                <a:solidFill>
                  <a:srgbClr val="000000"/>
                </a:solidFill>
                <a:effectLst/>
                <a:uLnTx/>
                <a:uFillTx/>
                <a:latin typeface="맑은 고딕" pitchFamily="50" charset="-127"/>
                <a:ea typeface="맑은 고딕" pitchFamily="50" charset="-127"/>
                <a:cs typeface="+mn-cs"/>
              </a:rPr>
              <a:t>협력사</a:t>
            </a:r>
            <a:r>
              <a:rPr kumimoji="1" lang="ko-KR" altLang="en-US" sz="9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 </a:t>
            </a:r>
            <a:r>
              <a:rPr kumimoji="1" lang="ko-KR" altLang="en-US" sz="900" b="0" i="0" u="none" strike="noStrike" kern="0" cap="none" spc="0" normalizeH="0" baseline="0" noProof="0" dirty="0" err="1">
                <a:ln>
                  <a:noFill/>
                </a:ln>
                <a:solidFill>
                  <a:srgbClr val="000000"/>
                </a:solidFill>
                <a:effectLst/>
                <a:uLnTx/>
                <a:uFillTx/>
                <a:latin typeface="맑은 고딕" pitchFamily="50" charset="-127"/>
                <a:ea typeface="맑은 고딕" pitchFamily="50" charset="-127"/>
                <a:cs typeface="+mn-cs"/>
              </a:rPr>
              <a:t>재무컨설팅</a:t>
            </a:r>
            <a:r>
              <a:rPr kumimoji="1" lang="ko-KR" altLang="en-US" sz="9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 등</a:t>
            </a:r>
            <a:endParaRPr kumimoji="1" lang="en-US" altLang="ko-KR" sz="9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endParaRPr>
          </a:p>
        </p:txBody>
      </p:sp>
      <p:sp>
        <p:nvSpPr>
          <p:cNvPr id="8" name="텍스트 개체 틀 7"/>
          <p:cNvSpPr txBox="1">
            <a:spLocks/>
          </p:cNvSpPr>
          <p:nvPr/>
        </p:nvSpPr>
        <p:spPr>
          <a:xfrm>
            <a:off x="351532" y="3015699"/>
            <a:ext cx="4320000" cy="434341"/>
          </a:xfrm>
          <a:prstGeom prst="rect">
            <a:avLst/>
          </a:prstGeom>
        </p:spPr>
        <p:txBody>
          <a:bodyPr wrap="square" lIns="36000" tIns="36000" rIns="36000" bIns="36000">
            <a:spAutoFit/>
          </a:bodyPr>
          <a:lstStyle>
            <a:defPPr>
              <a:defRPr lang="ko-KR"/>
            </a:defPPr>
            <a:lvl1pPr marL="133350" indent="-133350" latinLnBrk="0">
              <a:spcBef>
                <a:spcPts val="600"/>
              </a:spcBef>
              <a:buSzPct val="70000"/>
              <a:buFont typeface="Wingdings" pitchFamily="2" charset="2"/>
              <a:buChar char="n"/>
              <a:defRPr kumimoji="1" sz="1200">
                <a:latin typeface="맑은 고딕" pitchFamily="50" charset="-127"/>
                <a:ea typeface="맑은 고딕" pitchFamily="50" charset="-127"/>
              </a:defRPr>
            </a:lvl1pPr>
            <a:lvl2pPr marL="376238" lvl="1" indent="-107950" latinLnBrk="0">
              <a:spcBef>
                <a:spcPts val="300"/>
              </a:spcBef>
              <a:buFont typeface="맑은 고딕" pitchFamily="50" charset="-127"/>
              <a:buChar char="–"/>
              <a:defRPr kumimoji="1" sz="1100">
                <a:latin typeface="맑은 고딕" pitchFamily="50" charset="-127"/>
                <a:ea typeface="맑은 고딕" pitchFamily="50" charset="-127"/>
              </a:defRPr>
            </a:lvl2pPr>
            <a:lvl3pPr marL="623888" lvl="2" indent="-85725" latinLnBrk="0">
              <a:spcBef>
                <a:spcPts val="300"/>
              </a:spcBef>
              <a:buFont typeface="Arial" pitchFamily="34" charset="0"/>
              <a:buChar char="•"/>
              <a:defRPr kumimoji="1" sz="1000">
                <a:latin typeface="맑은 고딕" pitchFamily="50" charset="-127"/>
                <a:ea typeface="맑은 고딕" pitchFamily="50" charset="-127"/>
              </a:defRPr>
            </a:lvl3pPr>
            <a:lvl4pPr marL="668338" indent="-133350">
              <a:spcBef>
                <a:spcPts val="300"/>
              </a:spcBef>
              <a:buFont typeface="Times New Roman" pitchFamily="18" charset="0"/>
              <a:buChar char="»"/>
              <a:defRPr kumimoji="1" sz="900">
                <a:latin typeface="맑은 고딕" pitchFamily="50" charset="-127"/>
                <a:ea typeface="맑은 고딕" pitchFamily="50" charset="-127"/>
              </a:defRPr>
            </a:lvl4pPr>
            <a:lvl5pPr marL="2057400" indent="-228600">
              <a:spcBef>
                <a:spcPct val="20000"/>
              </a:spcBef>
              <a:buFont typeface="Arial" pitchFamily="34" charset="0"/>
              <a:buChar char="»"/>
              <a:defRPr kumimoji="1" sz="1400">
                <a:ea typeface="돋움" pitchFamily="50" charset="-127"/>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133350" marR="0" lvl="0" indent="-133350" algn="l" defTabSz="914400" rtl="0" eaLnBrk="1" fontAlgn="auto" latinLnBrk="0" hangingPunct="1">
              <a:lnSpc>
                <a:spcPct val="100000"/>
              </a:lnSpc>
              <a:spcBef>
                <a:spcPts val="600"/>
              </a:spcBef>
              <a:spcAft>
                <a:spcPts val="0"/>
              </a:spcAft>
              <a:buClrTx/>
              <a:buSzPct val="70000"/>
              <a:buFont typeface="Wingdings" pitchFamily="2" charset="2"/>
              <a:buChar char="n"/>
              <a:tabLst/>
              <a:defRPr/>
            </a:pPr>
            <a:r>
              <a:rPr kumimoji="1" lang="ko-KR" altLang="en-US" sz="11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세제혜택</a:t>
            </a:r>
            <a:r>
              <a:rPr kumimoji="1" lang="en-US" altLang="ko-KR" sz="11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 </a:t>
            </a:r>
            <a:r>
              <a:rPr kumimoji="1" lang="ko-KR" altLang="en-US" sz="11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출연금의 </a:t>
            </a:r>
            <a:r>
              <a:rPr kumimoji="1" lang="en-US" altLang="ko-KR" sz="1100" b="1" i="0" u="none" strike="noStrike" kern="0" cap="none" spc="0" normalizeH="0" baseline="0" noProof="0" dirty="0">
                <a:ln>
                  <a:noFill/>
                </a:ln>
                <a:solidFill>
                  <a:srgbClr val="0000FF"/>
                </a:solidFill>
                <a:effectLst/>
                <a:uLnTx/>
                <a:uFillTx/>
                <a:latin typeface="맑은 고딕" pitchFamily="50" charset="-127"/>
                <a:ea typeface="맑은 고딕" pitchFamily="50" charset="-127"/>
                <a:cs typeface="+mn-cs"/>
              </a:rPr>
              <a:t>103.5% </a:t>
            </a:r>
            <a:r>
              <a:rPr kumimoji="1" lang="ko-KR" altLang="en-US" sz="1100" b="1" i="0" u="none" strike="noStrike" kern="0" cap="none" spc="0" normalizeH="0" baseline="0" noProof="0" dirty="0">
                <a:ln>
                  <a:noFill/>
                </a:ln>
                <a:solidFill>
                  <a:srgbClr val="0000FF"/>
                </a:solidFill>
                <a:effectLst/>
                <a:uLnTx/>
                <a:uFillTx/>
                <a:latin typeface="맑은 고딕" pitchFamily="50" charset="-127"/>
                <a:ea typeface="맑은 고딕" pitchFamily="50" charset="-127"/>
                <a:cs typeface="+mn-cs"/>
              </a:rPr>
              <a:t>환급</a:t>
            </a:r>
            <a:r>
              <a:rPr kumimoji="1" lang="ko-KR" altLang="en-US" sz="11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 가능</a:t>
            </a:r>
            <a:endParaRPr kumimoji="1" lang="en-US" altLang="ko-KR" sz="10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endParaRPr>
          </a:p>
          <a:p>
            <a:pPr marL="376238" marR="0" lvl="1" indent="-107950" algn="l" defTabSz="914400" rtl="0" eaLnBrk="1" fontAlgn="auto" latinLnBrk="0" hangingPunct="1">
              <a:lnSpc>
                <a:spcPct val="100000"/>
              </a:lnSpc>
              <a:spcBef>
                <a:spcPts val="300"/>
              </a:spcBef>
              <a:spcAft>
                <a:spcPts val="0"/>
              </a:spcAft>
              <a:buClrTx/>
              <a:buSzTx/>
              <a:buFont typeface="맑은 고딕" pitchFamily="50" charset="-127"/>
              <a:buChar char="–"/>
              <a:tabLst/>
              <a:defRPr/>
            </a:pPr>
            <a:r>
              <a:rPr kumimoji="1" lang="ko-KR" altLang="en-US" sz="10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투자∙상생협력촉진세제 신설 등으로 세제혜택 확대</a:t>
            </a:r>
            <a:endParaRPr kumimoji="1" lang="en-US" altLang="ko-KR" sz="10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endParaRPr>
          </a:p>
        </p:txBody>
      </p:sp>
      <p:graphicFrame>
        <p:nvGraphicFramePr>
          <p:cNvPr id="9" name="내용 개체 틀 2"/>
          <p:cNvGraphicFramePr>
            <a:graphicFrameLocks/>
          </p:cNvGraphicFramePr>
          <p:nvPr/>
        </p:nvGraphicFramePr>
        <p:xfrm>
          <a:off x="531530" y="3451840"/>
          <a:ext cx="8050495" cy="1417320"/>
        </p:xfrm>
        <a:graphic>
          <a:graphicData uri="http://schemas.openxmlformats.org/drawingml/2006/table">
            <a:tbl>
              <a:tblPr firstRow="1" bandRow="1"/>
              <a:tblGrid>
                <a:gridCol w="5088220">
                  <a:extLst>
                    <a:ext uri="{9D8B030D-6E8A-4147-A177-3AD203B41FA5}">
                      <a16:colId xmlns:a16="http://schemas.microsoft.com/office/drawing/2014/main" val="20000"/>
                    </a:ext>
                  </a:extLst>
                </a:gridCol>
                <a:gridCol w="2962275">
                  <a:extLst>
                    <a:ext uri="{9D8B030D-6E8A-4147-A177-3AD203B41FA5}">
                      <a16:colId xmlns:a16="http://schemas.microsoft.com/office/drawing/2014/main" val="20001"/>
                    </a:ext>
                  </a:extLst>
                </a:gridCol>
              </a:tblGrid>
              <a:tr h="223805">
                <a:tc>
                  <a:txBody>
                    <a:bodyPr/>
                    <a:lstStyle>
                      <a:lvl1pPr marL="0" algn="l" defTabSz="914400" rtl="0" eaLnBrk="1" latinLnBrk="1" hangingPunct="1">
                        <a:defRPr sz="1800" b="1" kern="1200">
                          <a:solidFill>
                            <a:schemeClr val="lt1"/>
                          </a:solidFill>
                          <a:latin typeface="맑은 고딕"/>
                        </a:defRPr>
                      </a:lvl1pPr>
                      <a:lvl2pPr marL="457200" algn="l" defTabSz="914400" rtl="0" eaLnBrk="1" latinLnBrk="1" hangingPunct="1">
                        <a:defRPr sz="1800" b="1" kern="1200">
                          <a:solidFill>
                            <a:schemeClr val="lt1"/>
                          </a:solidFill>
                          <a:latin typeface="맑은 고딕"/>
                        </a:defRPr>
                      </a:lvl2pPr>
                      <a:lvl3pPr marL="914400" algn="l" defTabSz="914400" rtl="0" eaLnBrk="1" latinLnBrk="1" hangingPunct="1">
                        <a:defRPr sz="1800" b="1" kern="1200">
                          <a:solidFill>
                            <a:schemeClr val="lt1"/>
                          </a:solidFill>
                          <a:latin typeface="맑은 고딕"/>
                        </a:defRPr>
                      </a:lvl3pPr>
                      <a:lvl4pPr marL="1371600" algn="l" defTabSz="914400" rtl="0" eaLnBrk="1" latinLnBrk="1" hangingPunct="1">
                        <a:defRPr sz="1800" b="1" kern="1200">
                          <a:solidFill>
                            <a:schemeClr val="lt1"/>
                          </a:solidFill>
                          <a:latin typeface="맑은 고딕"/>
                        </a:defRPr>
                      </a:lvl4pPr>
                      <a:lvl5pPr marL="1828800" algn="l" defTabSz="914400" rtl="0" eaLnBrk="1" latinLnBrk="1" hangingPunct="1">
                        <a:defRPr sz="1800" b="1" kern="1200">
                          <a:solidFill>
                            <a:schemeClr val="lt1"/>
                          </a:solidFill>
                          <a:latin typeface="맑은 고딕"/>
                        </a:defRPr>
                      </a:lvl5pPr>
                      <a:lvl6pPr marL="2286000" algn="l" defTabSz="914400" rtl="0" eaLnBrk="1" latinLnBrk="1" hangingPunct="1">
                        <a:defRPr sz="1800" b="1" kern="1200">
                          <a:solidFill>
                            <a:schemeClr val="lt1"/>
                          </a:solidFill>
                          <a:latin typeface="맑은 고딕"/>
                        </a:defRPr>
                      </a:lvl6pPr>
                      <a:lvl7pPr marL="2743200" algn="l" defTabSz="914400" rtl="0" eaLnBrk="1" latinLnBrk="1" hangingPunct="1">
                        <a:defRPr sz="1800" b="1" kern="1200">
                          <a:solidFill>
                            <a:schemeClr val="lt1"/>
                          </a:solidFill>
                          <a:latin typeface="맑은 고딕"/>
                        </a:defRPr>
                      </a:lvl7pPr>
                      <a:lvl8pPr marL="3200400" algn="l" defTabSz="914400" rtl="0" eaLnBrk="1" latinLnBrk="1" hangingPunct="1">
                        <a:defRPr sz="1800" b="1" kern="1200">
                          <a:solidFill>
                            <a:schemeClr val="lt1"/>
                          </a:solidFill>
                          <a:latin typeface="맑은 고딕"/>
                        </a:defRPr>
                      </a:lvl8pPr>
                      <a:lvl9pPr marL="3657600" algn="l" defTabSz="914400" rtl="0" eaLnBrk="1" latinLnBrk="1" hangingPunct="1">
                        <a:defRPr sz="1800" b="1" kern="1200">
                          <a:solidFill>
                            <a:schemeClr val="lt1"/>
                          </a:solidFill>
                          <a:latin typeface="맑은 고딕"/>
                        </a:defRPr>
                      </a:lvl9pPr>
                    </a:lstStyle>
                    <a:p>
                      <a:pPr algn="ctr" latinLnBrk="1"/>
                      <a:r>
                        <a:rPr lang="ko-KR" altLang="en-US" sz="1050" b="1" dirty="0">
                          <a:solidFill>
                            <a:schemeClr val="tx1"/>
                          </a:solidFill>
                          <a:latin typeface="맑은 고딕" panose="020B0503020000020004" pitchFamily="50" charset="-127"/>
                          <a:ea typeface="맑은 고딕" panose="020B0503020000020004" pitchFamily="50" charset="-127"/>
                        </a:rPr>
                        <a:t>구 분</a:t>
                      </a:r>
                    </a:p>
                  </a:txBody>
                  <a:tcPr anchor="ctr">
                    <a:lnL w="12700" cap="flat" cmpd="sng" algn="ctr">
                      <a:no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1" hangingPunct="1">
                        <a:defRPr sz="1800" b="1" kern="1200">
                          <a:solidFill>
                            <a:schemeClr val="lt1"/>
                          </a:solidFill>
                          <a:latin typeface="맑은 고딕"/>
                        </a:defRPr>
                      </a:lvl1pPr>
                      <a:lvl2pPr marL="457200" algn="l" defTabSz="914400" rtl="0" eaLnBrk="1" latinLnBrk="1" hangingPunct="1">
                        <a:defRPr sz="1800" b="1" kern="1200">
                          <a:solidFill>
                            <a:schemeClr val="lt1"/>
                          </a:solidFill>
                          <a:latin typeface="맑은 고딕"/>
                        </a:defRPr>
                      </a:lvl2pPr>
                      <a:lvl3pPr marL="914400" algn="l" defTabSz="914400" rtl="0" eaLnBrk="1" latinLnBrk="1" hangingPunct="1">
                        <a:defRPr sz="1800" b="1" kern="1200">
                          <a:solidFill>
                            <a:schemeClr val="lt1"/>
                          </a:solidFill>
                          <a:latin typeface="맑은 고딕"/>
                        </a:defRPr>
                      </a:lvl3pPr>
                      <a:lvl4pPr marL="1371600" algn="l" defTabSz="914400" rtl="0" eaLnBrk="1" latinLnBrk="1" hangingPunct="1">
                        <a:defRPr sz="1800" b="1" kern="1200">
                          <a:solidFill>
                            <a:schemeClr val="lt1"/>
                          </a:solidFill>
                          <a:latin typeface="맑은 고딕"/>
                        </a:defRPr>
                      </a:lvl4pPr>
                      <a:lvl5pPr marL="1828800" algn="l" defTabSz="914400" rtl="0" eaLnBrk="1" latinLnBrk="1" hangingPunct="1">
                        <a:defRPr sz="1800" b="1" kern="1200">
                          <a:solidFill>
                            <a:schemeClr val="lt1"/>
                          </a:solidFill>
                          <a:latin typeface="맑은 고딕"/>
                        </a:defRPr>
                      </a:lvl5pPr>
                      <a:lvl6pPr marL="2286000" algn="l" defTabSz="914400" rtl="0" eaLnBrk="1" latinLnBrk="1" hangingPunct="1">
                        <a:defRPr sz="1800" b="1" kern="1200">
                          <a:solidFill>
                            <a:schemeClr val="lt1"/>
                          </a:solidFill>
                          <a:latin typeface="맑은 고딕"/>
                        </a:defRPr>
                      </a:lvl6pPr>
                      <a:lvl7pPr marL="2743200" algn="l" defTabSz="914400" rtl="0" eaLnBrk="1" latinLnBrk="1" hangingPunct="1">
                        <a:defRPr sz="1800" b="1" kern="1200">
                          <a:solidFill>
                            <a:schemeClr val="lt1"/>
                          </a:solidFill>
                          <a:latin typeface="맑은 고딕"/>
                        </a:defRPr>
                      </a:lvl7pPr>
                      <a:lvl8pPr marL="3200400" algn="l" defTabSz="914400" rtl="0" eaLnBrk="1" latinLnBrk="1" hangingPunct="1">
                        <a:defRPr sz="1800" b="1" kern="1200">
                          <a:solidFill>
                            <a:schemeClr val="lt1"/>
                          </a:solidFill>
                          <a:latin typeface="맑은 고딕"/>
                        </a:defRPr>
                      </a:lvl8pPr>
                      <a:lvl9pPr marL="3657600" algn="l" defTabSz="914400" rtl="0" eaLnBrk="1" latinLnBrk="1" hangingPunct="1">
                        <a:defRPr sz="1800" b="1" kern="1200">
                          <a:solidFill>
                            <a:schemeClr val="lt1"/>
                          </a:solidFill>
                          <a:latin typeface="맑은 고딕"/>
                        </a:defRPr>
                      </a:lvl9pPr>
                    </a:lstStyle>
                    <a:p>
                      <a:pPr algn="ctr" latinLnBrk="1"/>
                      <a:r>
                        <a:rPr lang="ko-KR" altLang="en-US" sz="1050" b="1" dirty="0">
                          <a:solidFill>
                            <a:schemeClr val="tx1"/>
                          </a:solidFill>
                          <a:latin typeface="맑은 고딕" panose="020B0503020000020004" pitchFamily="50" charset="-127"/>
                          <a:ea typeface="맑은 고딕" panose="020B0503020000020004" pitchFamily="50" charset="-127"/>
                        </a:rPr>
                        <a:t>혜택 내용</a:t>
                      </a:r>
                    </a:p>
                  </a:txBody>
                  <a:tcPr anchor="ctr">
                    <a:lnL w="3175"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extLst>
                  <a:ext uri="{0D108BD9-81ED-4DB2-BD59-A6C34878D82A}">
                    <a16:rowId xmlns:a16="http://schemas.microsoft.com/office/drawing/2014/main" val="10000"/>
                  </a:ext>
                </a:extLst>
              </a:tr>
              <a:tr h="370840">
                <a:tc>
                  <a:txBody>
                    <a:bodyPr/>
                    <a:lstStyle>
                      <a:lvl1pPr marL="0" algn="l" defTabSz="914400" rtl="0" eaLnBrk="1" latinLnBrk="1" hangingPunct="1">
                        <a:defRPr sz="1800" kern="1200">
                          <a:solidFill>
                            <a:schemeClr val="dk1"/>
                          </a:solidFill>
                          <a:latin typeface="맑은 고딕"/>
                        </a:defRPr>
                      </a:lvl1pPr>
                      <a:lvl2pPr marL="457200" algn="l" defTabSz="914400" rtl="0" eaLnBrk="1" latinLnBrk="1" hangingPunct="1">
                        <a:defRPr sz="1800" kern="1200">
                          <a:solidFill>
                            <a:schemeClr val="dk1"/>
                          </a:solidFill>
                          <a:latin typeface="맑은 고딕"/>
                        </a:defRPr>
                      </a:lvl2pPr>
                      <a:lvl3pPr marL="914400" algn="l" defTabSz="914400" rtl="0" eaLnBrk="1" latinLnBrk="1" hangingPunct="1">
                        <a:defRPr sz="1800" kern="1200">
                          <a:solidFill>
                            <a:schemeClr val="dk1"/>
                          </a:solidFill>
                          <a:latin typeface="맑은 고딕"/>
                        </a:defRPr>
                      </a:lvl3pPr>
                      <a:lvl4pPr marL="1371600" algn="l" defTabSz="914400" rtl="0" eaLnBrk="1" latinLnBrk="1" hangingPunct="1">
                        <a:defRPr sz="1800" kern="1200">
                          <a:solidFill>
                            <a:schemeClr val="dk1"/>
                          </a:solidFill>
                          <a:latin typeface="맑은 고딕"/>
                        </a:defRPr>
                      </a:lvl4pPr>
                      <a:lvl5pPr marL="1828800" algn="l" defTabSz="914400" rtl="0" eaLnBrk="1" latinLnBrk="1" hangingPunct="1">
                        <a:defRPr sz="1800" kern="1200">
                          <a:solidFill>
                            <a:schemeClr val="dk1"/>
                          </a:solidFill>
                          <a:latin typeface="맑은 고딕"/>
                        </a:defRPr>
                      </a:lvl5pPr>
                      <a:lvl6pPr marL="2286000" algn="l" defTabSz="914400" rtl="0" eaLnBrk="1" latinLnBrk="1" hangingPunct="1">
                        <a:defRPr sz="1800" kern="1200">
                          <a:solidFill>
                            <a:schemeClr val="dk1"/>
                          </a:solidFill>
                          <a:latin typeface="맑은 고딕"/>
                        </a:defRPr>
                      </a:lvl6pPr>
                      <a:lvl7pPr marL="2743200" algn="l" defTabSz="914400" rtl="0" eaLnBrk="1" latinLnBrk="1" hangingPunct="1">
                        <a:defRPr sz="1800" kern="1200">
                          <a:solidFill>
                            <a:schemeClr val="dk1"/>
                          </a:solidFill>
                          <a:latin typeface="맑은 고딕"/>
                        </a:defRPr>
                      </a:lvl7pPr>
                      <a:lvl8pPr marL="3200400" algn="l" defTabSz="914400" rtl="0" eaLnBrk="1" latinLnBrk="1" hangingPunct="1">
                        <a:defRPr sz="1800" kern="1200">
                          <a:solidFill>
                            <a:schemeClr val="dk1"/>
                          </a:solidFill>
                          <a:latin typeface="맑은 고딕"/>
                        </a:defRPr>
                      </a:lvl8pPr>
                      <a:lvl9pPr marL="3657600" algn="l" defTabSz="914400" rtl="0" eaLnBrk="1" latinLnBrk="1" hangingPunct="1">
                        <a:defRPr sz="1800" kern="1200">
                          <a:solidFill>
                            <a:schemeClr val="dk1"/>
                          </a:solidFill>
                          <a:latin typeface="맑은 고딕"/>
                        </a:defRPr>
                      </a:lvl9pPr>
                    </a:lstStyle>
                    <a:p>
                      <a:pPr latinLnBrk="1"/>
                      <a:r>
                        <a:rPr lang="ko-KR" altLang="en-US" sz="1000" b="0" dirty="0">
                          <a:latin typeface="맑은 고딕" panose="020B0503020000020004" pitchFamily="50" charset="-127"/>
                          <a:ea typeface="맑은 고딕" panose="020B0503020000020004" pitchFamily="50" charset="-127"/>
                        </a:rPr>
                        <a:t>① 지정기부금 </a:t>
                      </a:r>
                      <a:r>
                        <a:rPr lang="ko-KR" altLang="en-US" sz="1000" b="0" dirty="0" err="1">
                          <a:latin typeface="맑은 고딕" panose="020B0503020000020004" pitchFamily="50" charset="-127"/>
                          <a:ea typeface="맑은 고딕" panose="020B0503020000020004" pitchFamily="50" charset="-127"/>
                        </a:rPr>
                        <a:t>손금인정</a:t>
                      </a:r>
                      <a:endParaRPr lang="en-US" altLang="ko-KR" sz="1000" b="0" dirty="0">
                        <a:latin typeface="맑은 고딕" panose="020B0503020000020004" pitchFamily="50" charset="-127"/>
                        <a:ea typeface="맑은 고딕" panose="020B0503020000020004" pitchFamily="50" charset="-127"/>
                      </a:endParaRPr>
                    </a:p>
                    <a:p>
                      <a:pPr latinLnBrk="1"/>
                      <a:r>
                        <a:rPr lang="en-US" altLang="ko-KR" sz="900" b="0" dirty="0">
                          <a:latin typeface="맑은 고딕" panose="020B0503020000020004" pitchFamily="50" charset="-127"/>
                          <a:ea typeface="맑은 고딕" panose="020B0503020000020004" pitchFamily="50" charset="-127"/>
                        </a:rPr>
                        <a:t>    (</a:t>
                      </a:r>
                      <a:r>
                        <a:rPr lang="ko-KR" altLang="en-US" sz="900" b="0" dirty="0">
                          <a:latin typeface="맑은 고딕" panose="020B0503020000020004" pitchFamily="50" charset="-127"/>
                          <a:ea typeface="맑은 고딕" panose="020B0503020000020004" pitchFamily="50" charset="-127"/>
                        </a:rPr>
                        <a:t>법인세법 제</a:t>
                      </a:r>
                      <a:r>
                        <a:rPr lang="en-US" altLang="ko-KR" sz="900" b="0" dirty="0">
                          <a:latin typeface="맑은 고딕" panose="020B0503020000020004" pitchFamily="50" charset="-127"/>
                          <a:ea typeface="맑은 고딕" panose="020B0503020000020004" pitchFamily="50" charset="-127"/>
                        </a:rPr>
                        <a:t>24</a:t>
                      </a:r>
                      <a:r>
                        <a:rPr lang="ko-KR" altLang="en-US" sz="900" b="0" dirty="0">
                          <a:latin typeface="맑은 고딕" panose="020B0503020000020004" pitchFamily="50" charset="-127"/>
                          <a:ea typeface="맑은 고딕" panose="020B0503020000020004" pitchFamily="50" charset="-127"/>
                        </a:rPr>
                        <a:t>조에 따른 </a:t>
                      </a:r>
                      <a:r>
                        <a:rPr lang="en-US" altLang="ko-KR" sz="900" b="0" dirty="0">
                          <a:latin typeface="맑은 고딕" panose="020B0503020000020004" pitchFamily="50" charset="-127"/>
                          <a:ea typeface="맑은 고딕" panose="020B0503020000020004" pitchFamily="50" charset="-127"/>
                        </a:rPr>
                        <a:t>‘</a:t>
                      </a:r>
                      <a:r>
                        <a:rPr lang="ko-KR" altLang="en-US" sz="900" b="0" dirty="0">
                          <a:latin typeface="맑은 고딕" panose="020B0503020000020004" pitchFamily="50" charset="-127"/>
                          <a:ea typeface="맑은 고딕" panose="020B0503020000020004" pitchFamily="50" charset="-127"/>
                        </a:rPr>
                        <a:t>지정기부금</a:t>
                      </a:r>
                      <a:r>
                        <a:rPr lang="en-US" altLang="ko-KR" sz="900" b="0" dirty="0">
                          <a:latin typeface="맑은 고딕" panose="020B0503020000020004" pitchFamily="50" charset="-127"/>
                          <a:ea typeface="맑은 고딕" panose="020B0503020000020004" pitchFamily="50" charset="-127"/>
                        </a:rPr>
                        <a:t>‘ </a:t>
                      </a:r>
                      <a:r>
                        <a:rPr lang="ko-KR" altLang="en-US" sz="900" b="0" dirty="0">
                          <a:latin typeface="맑은 고딕" panose="020B0503020000020004" pitchFamily="50" charset="-127"/>
                          <a:ea typeface="맑은 고딕" panose="020B0503020000020004" pitchFamily="50" charset="-127"/>
                        </a:rPr>
                        <a:t>인정</a:t>
                      </a:r>
                      <a:r>
                        <a:rPr lang="en-US" altLang="ko-KR" sz="900" b="0" dirty="0">
                          <a:latin typeface="맑은 고딕" panose="020B0503020000020004" pitchFamily="50" charset="-127"/>
                          <a:ea typeface="맑은 고딕" panose="020B0503020000020004" pitchFamily="50" charset="-127"/>
                        </a:rPr>
                        <a:t>)</a:t>
                      </a:r>
                      <a:endParaRPr lang="ko-KR" altLang="en-US" sz="900" b="0" dirty="0">
                        <a:latin typeface="맑은 고딕" panose="020B0503020000020004" pitchFamily="50" charset="-127"/>
                        <a:ea typeface="맑은 고딕" panose="020B0503020000020004" pitchFamily="50" charset="-127"/>
                      </a:endParaRPr>
                    </a:p>
                  </a:txBody>
                  <a:tcPr anchor="ctr">
                    <a:lnL w="12700" cap="flat" cmpd="sng" algn="ctr">
                      <a:no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a:defRPr>
                      </a:lvl1pPr>
                      <a:lvl2pPr marL="457200" algn="l" defTabSz="914400" rtl="0" eaLnBrk="1" latinLnBrk="1" hangingPunct="1">
                        <a:defRPr sz="1800" kern="1200">
                          <a:solidFill>
                            <a:schemeClr val="dk1"/>
                          </a:solidFill>
                          <a:latin typeface="맑은 고딕"/>
                        </a:defRPr>
                      </a:lvl2pPr>
                      <a:lvl3pPr marL="914400" algn="l" defTabSz="914400" rtl="0" eaLnBrk="1" latinLnBrk="1" hangingPunct="1">
                        <a:defRPr sz="1800" kern="1200">
                          <a:solidFill>
                            <a:schemeClr val="dk1"/>
                          </a:solidFill>
                          <a:latin typeface="맑은 고딕"/>
                        </a:defRPr>
                      </a:lvl3pPr>
                      <a:lvl4pPr marL="1371600" algn="l" defTabSz="914400" rtl="0" eaLnBrk="1" latinLnBrk="1" hangingPunct="1">
                        <a:defRPr sz="1800" kern="1200">
                          <a:solidFill>
                            <a:schemeClr val="dk1"/>
                          </a:solidFill>
                          <a:latin typeface="맑은 고딕"/>
                        </a:defRPr>
                      </a:lvl4pPr>
                      <a:lvl5pPr marL="1828800" algn="l" defTabSz="914400" rtl="0" eaLnBrk="1" latinLnBrk="1" hangingPunct="1">
                        <a:defRPr sz="1800" kern="1200">
                          <a:solidFill>
                            <a:schemeClr val="dk1"/>
                          </a:solidFill>
                          <a:latin typeface="맑은 고딕"/>
                        </a:defRPr>
                      </a:lvl5pPr>
                      <a:lvl6pPr marL="2286000" algn="l" defTabSz="914400" rtl="0" eaLnBrk="1" latinLnBrk="1" hangingPunct="1">
                        <a:defRPr sz="1800" kern="1200">
                          <a:solidFill>
                            <a:schemeClr val="dk1"/>
                          </a:solidFill>
                          <a:latin typeface="맑은 고딕"/>
                        </a:defRPr>
                      </a:lvl6pPr>
                      <a:lvl7pPr marL="2743200" algn="l" defTabSz="914400" rtl="0" eaLnBrk="1" latinLnBrk="1" hangingPunct="1">
                        <a:defRPr sz="1800" kern="1200">
                          <a:solidFill>
                            <a:schemeClr val="dk1"/>
                          </a:solidFill>
                          <a:latin typeface="맑은 고딕"/>
                        </a:defRPr>
                      </a:lvl7pPr>
                      <a:lvl8pPr marL="3200400" algn="l" defTabSz="914400" rtl="0" eaLnBrk="1" latinLnBrk="1" hangingPunct="1">
                        <a:defRPr sz="1800" kern="1200">
                          <a:solidFill>
                            <a:schemeClr val="dk1"/>
                          </a:solidFill>
                          <a:latin typeface="맑은 고딕"/>
                        </a:defRPr>
                      </a:lvl8pPr>
                      <a:lvl9pPr marL="3657600" algn="l" defTabSz="914400" rtl="0" eaLnBrk="1" latinLnBrk="1" hangingPunct="1">
                        <a:defRPr sz="1800" kern="1200">
                          <a:solidFill>
                            <a:schemeClr val="dk1"/>
                          </a:solidFill>
                          <a:latin typeface="맑은 고딕"/>
                        </a:defRPr>
                      </a:lvl9pPr>
                    </a:lstStyle>
                    <a:p>
                      <a:pPr algn="ctr" latinLnBrk="1"/>
                      <a:r>
                        <a:rPr lang="ko-KR" altLang="en-US" sz="1000" dirty="0">
                          <a:latin typeface="맑은 고딕" panose="020B0503020000020004" pitchFamily="50" charset="-127"/>
                          <a:ea typeface="맑은 고딕" panose="020B0503020000020004" pitchFamily="50" charset="-127"/>
                        </a:rPr>
                        <a:t>출연금 </a:t>
                      </a:r>
                      <a:r>
                        <a:rPr lang="en-US" altLang="ko-KR" sz="1000" dirty="0">
                          <a:latin typeface="맑은 고딕" panose="020B0503020000020004" pitchFamily="50" charset="-127"/>
                          <a:ea typeface="맑은 고딕" panose="020B0503020000020004" pitchFamily="50" charset="-127"/>
                        </a:rPr>
                        <a:t>x </a:t>
                      </a:r>
                      <a:r>
                        <a:rPr lang="en-US" altLang="ko-KR" sz="1000" b="1" dirty="0">
                          <a:solidFill>
                            <a:srgbClr val="0000FF"/>
                          </a:solidFill>
                          <a:latin typeface="맑은 고딕" panose="020B0503020000020004" pitchFamily="50" charset="-127"/>
                          <a:ea typeface="맑은 고딕" panose="020B0503020000020004" pitchFamily="50" charset="-127"/>
                        </a:rPr>
                        <a:t>27.5%</a:t>
                      </a:r>
                      <a:br>
                        <a:rPr lang="en-US" altLang="ko-KR" sz="1050" dirty="0">
                          <a:latin typeface="맑은 고딕" panose="020B0503020000020004" pitchFamily="50" charset="-127"/>
                          <a:ea typeface="맑은 고딕" panose="020B0503020000020004" pitchFamily="50" charset="-127"/>
                        </a:rPr>
                      </a:br>
                      <a:r>
                        <a:rPr lang="en-US" altLang="ko-KR" sz="800" dirty="0">
                          <a:latin typeface="맑은 고딕" panose="020B0503020000020004" pitchFamily="50" charset="-127"/>
                          <a:ea typeface="맑은 고딕" panose="020B0503020000020004" pitchFamily="50" charset="-127"/>
                        </a:rPr>
                        <a:t>(</a:t>
                      </a:r>
                      <a:r>
                        <a:rPr lang="ko-KR" altLang="en-US" sz="800">
                          <a:latin typeface="맑은 고딕" panose="020B0503020000020004" pitchFamily="50" charset="-127"/>
                          <a:ea typeface="맑은 고딕" panose="020B0503020000020004" pitchFamily="50" charset="-127"/>
                        </a:rPr>
                        <a:t>지방세 포함</a:t>
                      </a:r>
                      <a:r>
                        <a:rPr lang="en-US" altLang="ko-KR" sz="800" dirty="0">
                          <a:latin typeface="맑은 고딕" panose="020B0503020000020004" pitchFamily="50" charset="-127"/>
                          <a:ea typeface="맑은 고딕" panose="020B0503020000020004" pitchFamily="50" charset="-127"/>
                        </a:rPr>
                        <a:t>)</a:t>
                      </a:r>
                      <a:endParaRPr lang="en-US" altLang="ko-KR" sz="1050" dirty="0">
                        <a:latin typeface="맑은 고딕" panose="020B0503020000020004" pitchFamily="50" charset="-127"/>
                        <a:ea typeface="맑은 고딕" panose="020B0503020000020004" pitchFamily="50" charset="-127"/>
                      </a:endParaRPr>
                    </a:p>
                  </a:txBody>
                  <a:tcPr anchor="ctr">
                    <a:lnL w="3175"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a:txBody>
                    <a:bodyPr/>
                    <a:lstStyle>
                      <a:lvl1pPr marL="0" algn="l" defTabSz="914400" rtl="0" eaLnBrk="1" latinLnBrk="1" hangingPunct="1">
                        <a:defRPr sz="1800" kern="1200">
                          <a:solidFill>
                            <a:schemeClr val="dk1"/>
                          </a:solidFill>
                          <a:latin typeface="맑은 고딕"/>
                        </a:defRPr>
                      </a:lvl1pPr>
                      <a:lvl2pPr marL="457200" algn="l" defTabSz="914400" rtl="0" eaLnBrk="1" latinLnBrk="1" hangingPunct="1">
                        <a:defRPr sz="1800" kern="1200">
                          <a:solidFill>
                            <a:schemeClr val="dk1"/>
                          </a:solidFill>
                          <a:latin typeface="맑은 고딕"/>
                        </a:defRPr>
                      </a:lvl2pPr>
                      <a:lvl3pPr marL="914400" algn="l" defTabSz="914400" rtl="0" eaLnBrk="1" latinLnBrk="1" hangingPunct="1">
                        <a:defRPr sz="1800" kern="1200">
                          <a:solidFill>
                            <a:schemeClr val="dk1"/>
                          </a:solidFill>
                          <a:latin typeface="맑은 고딕"/>
                        </a:defRPr>
                      </a:lvl3pPr>
                      <a:lvl4pPr marL="1371600" algn="l" defTabSz="914400" rtl="0" eaLnBrk="1" latinLnBrk="1" hangingPunct="1">
                        <a:defRPr sz="1800" kern="1200">
                          <a:solidFill>
                            <a:schemeClr val="dk1"/>
                          </a:solidFill>
                          <a:latin typeface="맑은 고딕"/>
                        </a:defRPr>
                      </a:lvl4pPr>
                      <a:lvl5pPr marL="1828800" algn="l" defTabSz="914400" rtl="0" eaLnBrk="1" latinLnBrk="1" hangingPunct="1">
                        <a:defRPr sz="1800" kern="1200">
                          <a:solidFill>
                            <a:schemeClr val="dk1"/>
                          </a:solidFill>
                          <a:latin typeface="맑은 고딕"/>
                        </a:defRPr>
                      </a:lvl5pPr>
                      <a:lvl6pPr marL="2286000" algn="l" defTabSz="914400" rtl="0" eaLnBrk="1" latinLnBrk="1" hangingPunct="1">
                        <a:defRPr sz="1800" kern="1200">
                          <a:solidFill>
                            <a:schemeClr val="dk1"/>
                          </a:solidFill>
                          <a:latin typeface="맑은 고딕"/>
                        </a:defRPr>
                      </a:lvl6pPr>
                      <a:lvl7pPr marL="2743200" algn="l" defTabSz="914400" rtl="0" eaLnBrk="1" latinLnBrk="1" hangingPunct="1">
                        <a:defRPr sz="1800" kern="1200">
                          <a:solidFill>
                            <a:schemeClr val="dk1"/>
                          </a:solidFill>
                          <a:latin typeface="맑은 고딕"/>
                        </a:defRPr>
                      </a:lvl7pPr>
                      <a:lvl8pPr marL="3200400" algn="l" defTabSz="914400" rtl="0" eaLnBrk="1" latinLnBrk="1" hangingPunct="1">
                        <a:defRPr sz="1800" kern="1200">
                          <a:solidFill>
                            <a:schemeClr val="dk1"/>
                          </a:solidFill>
                          <a:latin typeface="맑은 고딕"/>
                        </a:defRPr>
                      </a:lvl8pPr>
                      <a:lvl9pPr marL="3657600" algn="l" defTabSz="914400" rtl="0" eaLnBrk="1" latinLnBrk="1" hangingPunct="1">
                        <a:defRPr sz="1800" kern="1200">
                          <a:solidFill>
                            <a:schemeClr val="dk1"/>
                          </a:solidFill>
                          <a:latin typeface="맑은 고딕"/>
                        </a:defRPr>
                      </a:lvl9pPr>
                    </a:lstStyle>
                    <a:p>
                      <a:pPr latinLnBrk="1"/>
                      <a:r>
                        <a:rPr lang="ko-KR" altLang="en-US" sz="1000" b="0" dirty="0">
                          <a:latin typeface="맑은 고딕" panose="020B0503020000020004" pitchFamily="50" charset="-127"/>
                          <a:ea typeface="맑은 고딕" panose="020B0503020000020004" pitchFamily="50" charset="-127"/>
                        </a:rPr>
                        <a:t>② 법인세 공제</a:t>
                      </a:r>
                      <a:br>
                        <a:rPr lang="en-US" altLang="ko-KR" sz="1000" b="0" dirty="0">
                          <a:latin typeface="맑은 고딕" panose="020B0503020000020004" pitchFamily="50" charset="-127"/>
                          <a:ea typeface="맑은 고딕" panose="020B0503020000020004" pitchFamily="50" charset="-127"/>
                        </a:rPr>
                      </a:br>
                      <a:r>
                        <a:rPr lang="en-US" altLang="ko-KR" sz="1050" b="0" dirty="0">
                          <a:latin typeface="맑은 고딕" panose="020B0503020000020004" pitchFamily="50" charset="-127"/>
                          <a:ea typeface="맑은 고딕" panose="020B0503020000020004" pitchFamily="50" charset="-127"/>
                        </a:rPr>
                        <a:t>    </a:t>
                      </a:r>
                      <a:r>
                        <a:rPr lang="en-US" altLang="ko-KR" sz="900" b="0" dirty="0">
                          <a:latin typeface="맑은 고딕" panose="020B0503020000020004" pitchFamily="50" charset="-127"/>
                          <a:ea typeface="맑은 고딕" panose="020B0503020000020004" pitchFamily="50" charset="-127"/>
                        </a:rPr>
                        <a:t>(</a:t>
                      </a:r>
                      <a:r>
                        <a:rPr lang="ko-KR" altLang="en-US" sz="900" b="0" dirty="0">
                          <a:latin typeface="맑은 고딕" panose="020B0503020000020004" pitchFamily="50" charset="-127"/>
                          <a:ea typeface="맑은 고딕" panose="020B0503020000020004" pitchFamily="50" charset="-127"/>
                        </a:rPr>
                        <a:t>조세특례제한법 제</a:t>
                      </a:r>
                      <a:r>
                        <a:rPr lang="en-US" altLang="ko-KR" sz="900" b="0" dirty="0">
                          <a:latin typeface="맑은 고딕" panose="020B0503020000020004" pitchFamily="50" charset="-127"/>
                          <a:ea typeface="맑은 고딕" panose="020B0503020000020004" pitchFamily="50" charset="-127"/>
                        </a:rPr>
                        <a:t>8</a:t>
                      </a:r>
                      <a:r>
                        <a:rPr lang="ko-KR" altLang="en-US" sz="900" b="0" dirty="0">
                          <a:latin typeface="맑은 고딕" panose="020B0503020000020004" pitchFamily="50" charset="-127"/>
                          <a:ea typeface="맑은 고딕" panose="020B0503020000020004" pitchFamily="50" charset="-127"/>
                        </a:rPr>
                        <a:t>의</a:t>
                      </a:r>
                      <a:r>
                        <a:rPr lang="en-US" altLang="ko-KR" sz="900" b="0" dirty="0">
                          <a:latin typeface="맑은 고딕" panose="020B0503020000020004" pitchFamily="50" charset="-127"/>
                          <a:ea typeface="맑은 고딕" panose="020B0503020000020004" pitchFamily="50" charset="-127"/>
                        </a:rPr>
                        <a:t>3</a:t>
                      </a:r>
                      <a:r>
                        <a:rPr lang="ko-KR" altLang="en-US" sz="900" b="0" dirty="0">
                          <a:latin typeface="맑은 고딕" panose="020B0503020000020004" pitchFamily="50" charset="-127"/>
                          <a:ea typeface="맑은 고딕" panose="020B0503020000020004" pitchFamily="50" charset="-127"/>
                        </a:rPr>
                        <a:t>에 따른 </a:t>
                      </a:r>
                      <a:r>
                        <a:rPr lang="en-US" altLang="ko-KR" sz="900" b="0" dirty="0">
                          <a:latin typeface="맑은 고딕" panose="020B0503020000020004" pitchFamily="50" charset="-127"/>
                          <a:ea typeface="맑은 고딕" panose="020B0503020000020004" pitchFamily="50" charset="-127"/>
                        </a:rPr>
                        <a:t>‘</a:t>
                      </a:r>
                      <a:r>
                        <a:rPr lang="ko-KR" altLang="en-US" sz="900" b="0" dirty="0">
                          <a:latin typeface="맑은 고딕" panose="020B0503020000020004" pitchFamily="50" charset="-127"/>
                          <a:ea typeface="맑은 고딕" panose="020B0503020000020004" pitchFamily="50" charset="-127"/>
                        </a:rPr>
                        <a:t>출연 금액의 </a:t>
                      </a:r>
                      <a:r>
                        <a:rPr lang="en-US" altLang="ko-KR" sz="900" b="0" dirty="0">
                          <a:latin typeface="맑은 고딕" panose="020B0503020000020004" pitchFamily="50" charset="-127"/>
                          <a:ea typeface="맑은 고딕" panose="020B0503020000020004" pitchFamily="50" charset="-127"/>
                        </a:rPr>
                        <a:t>10% </a:t>
                      </a:r>
                      <a:r>
                        <a:rPr lang="ko-KR" altLang="en-US" sz="900" b="0" dirty="0">
                          <a:latin typeface="맑은 고딕" panose="020B0503020000020004" pitchFamily="50" charset="-127"/>
                          <a:ea typeface="맑은 고딕" panose="020B0503020000020004" pitchFamily="50" charset="-127"/>
                        </a:rPr>
                        <a:t>상당 세액 공제</a:t>
                      </a:r>
                      <a:r>
                        <a:rPr lang="en-US" altLang="ko-KR" sz="900" b="0" dirty="0">
                          <a:latin typeface="맑은 고딕" panose="020B0503020000020004" pitchFamily="50" charset="-127"/>
                          <a:ea typeface="맑은 고딕" panose="020B0503020000020004" pitchFamily="50" charset="-127"/>
                        </a:rPr>
                        <a:t>’)</a:t>
                      </a:r>
                      <a:endParaRPr lang="ko-KR" altLang="en-US" sz="1050" b="0" dirty="0">
                        <a:latin typeface="맑은 고딕" panose="020B0503020000020004" pitchFamily="50" charset="-127"/>
                        <a:ea typeface="맑은 고딕" panose="020B0503020000020004" pitchFamily="50" charset="-127"/>
                      </a:endParaRPr>
                    </a:p>
                  </a:txBody>
                  <a:tcPr anchor="ctr">
                    <a:lnL w="12700" cap="flat" cmpd="sng" algn="ctr">
                      <a:no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a:defRPr>
                      </a:lvl1pPr>
                      <a:lvl2pPr marL="457200" algn="l" defTabSz="914400" rtl="0" eaLnBrk="1" latinLnBrk="1" hangingPunct="1">
                        <a:defRPr sz="1800" kern="1200">
                          <a:solidFill>
                            <a:schemeClr val="dk1"/>
                          </a:solidFill>
                          <a:latin typeface="맑은 고딕"/>
                        </a:defRPr>
                      </a:lvl2pPr>
                      <a:lvl3pPr marL="914400" algn="l" defTabSz="914400" rtl="0" eaLnBrk="1" latinLnBrk="1" hangingPunct="1">
                        <a:defRPr sz="1800" kern="1200">
                          <a:solidFill>
                            <a:schemeClr val="dk1"/>
                          </a:solidFill>
                          <a:latin typeface="맑은 고딕"/>
                        </a:defRPr>
                      </a:lvl3pPr>
                      <a:lvl4pPr marL="1371600" algn="l" defTabSz="914400" rtl="0" eaLnBrk="1" latinLnBrk="1" hangingPunct="1">
                        <a:defRPr sz="1800" kern="1200">
                          <a:solidFill>
                            <a:schemeClr val="dk1"/>
                          </a:solidFill>
                          <a:latin typeface="맑은 고딕"/>
                        </a:defRPr>
                      </a:lvl4pPr>
                      <a:lvl5pPr marL="1828800" algn="l" defTabSz="914400" rtl="0" eaLnBrk="1" latinLnBrk="1" hangingPunct="1">
                        <a:defRPr sz="1800" kern="1200">
                          <a:solidFill>
                            <a:schemeClr val="dk1"/>
                          </a:solidFill>
                          <a:latin typeface="맑은 고딕"/>
                        </a:defRPr>
                      </a:lvl5pPr>
                      <a:lvl6pPr marL="2286000" algn="l" defTabSz="914400" rtl="0" eaLnBrk="1" latinLnBrk="1" hangingPunct="1">
                        <a:defRPr sz="1800" kern="1200">
                          <a:solidFill>
                            <a:schemeClr val="dk1"/>
                          </a:solidFill>
                          <a:latin typeface="맑은 고딕"/>
                        </a:defRPr>
                      </a:lvl6pPr>
                      <a:lvl7pPr marL="2743200" algn="l" defTabSz="914400" rtl="0" eaLnBrk="1" latinLnBrk="1" hangingPunct="1">
                        <a:defRPr sz="1800" kern="1200">
                          <a:solidFill>
                            <a:schemeClr val="dk1"/>
                          </a:solidFill>
                          <a:latin typeface="맑은 고딕"/>
                        </a:defRPr>
                      </a:lvl7pPr>
                      <a:lvl8pPr marL="3200400" algn="l" defTabSz="914400" rtl="0" eaLnBrk="1" latinLnBrk="1" hangingPunct="1">
                        <a:defRPr sz="1800" kern="1200">
                          <a:solidFill>
                            <a:schemeClr val="dk1"/>
                          </a:solidFill>
                          <a:latin typeface="맑은 고딕"/>
                        </a:defRPr>
                      </a:lvl8pPr>
                      <a:lvl9pPr marL="3657600" algn="l" defTabSz="914400" rtl="0" eaLnBrk="1" latinLnBrk="1" hangingPunct="1">
                        <a:defRPr sz="1800" kern="1200">
                          <a:solidFill>
                            <a:schemeClr val="dk1"/>
                          </a:solidFill>
                          <a:latin typeface="맑은 고딕"/>
                        </a:defRPr>
                      </a:lvl9pPr>
                    </a:lstStyle>
                    <a:p>
                      <a:pPr algn="ctr" latinLnBrk="1"/>
                      <a:r>
                        <a:rPr lang="ko-KR" altLang="en-US" sz="1000" dirty="0">
                          <a:latin typeface="맑은 고딕" panose="020B0503020000020004" pitchFamily="50" charset="-127"/>
                          <a:ea typeface="맑은 고딕" panose="020B0503020000020004" pitchFamily="50" charset="-127"/>
                        </a:rPr>
                        <a:t>출연금 </a:t>
                      </a:r>
                      <a:r>
                        <a:rPr lang="en-US" altLang="ko-KR" sz="1000" dirty="0">
                          <a:latin typeface="맑은 고딕" panose="020B0503020000020004" pitchFamily="50" charset="-127"/>
                          <a:ea typeface="맑은 고딕" panose="020B0503020000020004" pitchFamily="50" charset="-127"/>
                        </a:rPr>
                        <a:t>x </a:t>
                      </a:r>
                      <a:r>
                        <a:rPr lang="en-US" altLang="ko-KR" sz="1000" b="1" dirty="0">
                          <a:solidFill>
                            <a:srgbClr val="0000FF"/>
                          </a:solidFill>
                          <a:latin typeface="맑은 고딕" panose="020B0503020000020004" pitchFamily="50" charset="-127"/>
                          <a:ea typeface="맑은 고딕" panose="020B0503020000020004" pitchFamily="50" charset="-127"/>
                        </a:rPr>
                        <a:t>10%</a:t>
                      </a:r>
                    </a:p>
                    <a:p>
                      <a:pPr algn="ctr" latinLnBrk="1"/>
                      <a:r>
                        <a:rPr lang="en-US" altLang="ko-KR" sz="800" dirty="0">
                          <a:latin typeface="맑은 고딕" panose="020B0503020000020004" pitchFamily="50" charset="-127"/>
                          <a:ea typeface="맑은 고딕" panose="020B0503020000020004" pitchFamily="50" charset="-127"/>
                        </a:rPr>
                        <a:t>(</a:t>
                      </a:r>
                      <a:r>
                        <a:rPr lang="ko-KR" altLang="en-US" sz="800" dirty="0" err="1">
                          <a:latin typeface="맑은 고딕" panose="020B0503020000020004" pitchFamily="50" charset="-127"/>
                          <a:ea typeface="맑은 고딕" panose="020B0503020000020004" pitchFamily="50" charset="-127"/>
                        </a:rPr>
                        <a:t>농특세</a:t>
                      </a:r>
                      <a:r>
                        <a:rPr lang="ko-KR" altLang="en-US" sz="800" dirty="0">
                          <a:latin typeface="맑은 고딕" panose="020B0503020000020004" pitchFamily="50" charset="-127"/>
                          <a:ea typeface="맑은 고딕" panose="020B0503020000020004" pitchFamily="50" charset="-127"/>
                        </a:rPr>
                        <a:t> 고려</a:t>
                      </a:r>
                      <a:r>
                        <a:rPr lang="en-US" altLang="ko-KR" sz="800" dirty="0">
                          <a:latin typeface="맑은 고딕" panose="020B0503020000020004" pitchFamily="50" charset="-127"/>
                          <a:ea typeface="맑은 고딕" panose="020B0503020000020004" pitchFamily="50" charset="-127"/>
                        </a:rPr>
                        <a:t>)</a:t>
                      </a:r>
                      <a:endParaRPr lang="ko-KR" altLang="en-US" sz="1050" dirty="0">
                        <a:latin typeface="맑은 고딕" panose="020B0503020000020004" pitchFamily="50" charset="-127"/>
                        <a:ea typeface="맑은 고딕" panose="020B0503020000020004" pitchFamily="50" charset="-127"/>
                      </a:endParaRPr>
                    </a:p>
                  </a:txBody>
                  <a:tcPr anchor="ctr">
                    <a:lnL w="3175"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0840">
                <a:tc>
                  <a:txBody>
                    <a:bodyPr/>
                    <a:lstStyle>
                      <a:lvl1pPr marL="0" algn="l" defTabSz="914400" rtl="0" eaLnBrk="1" latinLnBrk="1" hangingPunct="1">
                        <a:defRPr sz="1800" kern="1200">
                          <a:solidFill>
                            <a:schemeClr val="dk1"/>
                          </a:solidFill>
                          <a:latin typeface="맑은 고딕"/>
                        </a:defRPr>
                      </a:lvl1pPr>
                      <a:lvl2pPr marL="457200" algn="l" defTabSz="914400" rtl="0" eaLnBrk="1" latinLnBrk="1" hangingPunct="1">
                        <a:defRPr sz="1800" kern="1200">
                          <a:solidFill>
                            <a:schemeClr val="dk1"/>
                          </a:solidFill>
                          <a:latin typeface="맑은 고딕"/>
                        </a:defRPr>
                      </a:lvl2pPr>
                      <a:lvl3pPr marL="914400" algn="l" defTabSz="914400" rtl="0" eaLnBrk="1" latinLnBrk="1" hangingPunct="1">
                        <a:defRPr sz="1800" kern="1200">
                          <a:solidFill>
                            <a:schemeClr val="dk1"/>
                          </a:solidFill>
                          <a:latin typeface="맑은 고딕"/>
                        </a:defRPr>
                      </a:lvl3pPr>
                      <a:lvl4pPr marL="1371600" algn="l" defTabSz="914400" rtl="0" eaLnBrk="1" latinLnBrk="1" hangingPunct="1">
                        <a:defRPr sz="1800" kern="1200">
                          <a:solidFill>
                            <a:schemeClr val="dk1"/>
                          </a:solidFill>
                          <a:latin typeface="맑은 고딕"/>
                        </a:defRPr>
                      </a:lvl4pPr>
                      <a:lvl5pPr marL="1828800" algn="l" defTabSz="914400" rtl="0" eaLnBrk="1" latinLnBrk="1" hangingPunct="1">
                        <a:defRPr sz="1800" kern="1200">
                          <a:solidFill>
                            <a:schemeClr val="dk1"/>
                          </a:solidFill>
                          <a:latin typeface="맑은 고딕"/>
                        </a:defRPr>
                      </a:lvl5pPr>
                      <a:lvl6pPr marL="2286000" algn="l" defTabSz="914400" rtl="0" eaLnBrk="1" latinLnBrk="1" hangingPunct="1">
                        <a:defRPr sz="1800" kern="1200">
                          <a:solidFill>
                            <a:schemeClr val="dk1"/>
                          </a:solidFill>
                          <a:latin typeface="맑은 고딕"/>
                        </a:defRPr>
                      </a:lvl6pPr>
                      <a:lvl7pPr marL="2743200" algn="l" defTabSz="914400" rtl="0" eaLnBrk="1" latinLnBrk="1" hangingPunct="1">
                        <a:defRPr sz="1800" kern="1200">
                          <a:solidFill>
                            <a:schemeClr val="dk1"/>
                          </a:solidFill>
                          <a:latin typeface="맑은 고딕"/>
                        </a:defRPr>
                      </a:lvl7pPr>
                      <a:lvl8pPr marL="3200400" algn="l" defTabSz="914400" rtl="0" eaLnBrk="1" latinLnBrk="1" hangingPunct="1">
                        <a:defRPr sz="1800" kern="1200">
                          <a:solidFill>
                            <a:schemeClr val="dk1"/>
                          </a:solidFill>
                          <a:latin typeface="맑은 고딕"/>
                        </a:defRPr>
                      </a:lvl8pPr>
                      <a:lvl9pPr marL="3657600" algn="l" defTabSz="914400" rtl="0" eaLnBrk="1" latinLnBrk="1" hangingPunct="1">
                        <a:defRPr sz="1800" kern="1200">
                          <a:solidFill>
                            <a:schemeClr val="dk1"/>
                          </a:solidFill>
                          <a:latin typeface="맑은 고딕"/>
                        </a:defRPr>
                      </a:lvl9pPr>
                    </a:lstStyle>
                    <a:p>
                      <a:pPr latinLnBrk="1"/>
                      <a:r>
                        <a:rPr lang="ko-KR" altLang="en-US" sz="1000" b="1" dirty="0">
                          <a:latin typeface="맑은 고딕" panose="020B0503020000020004" pitchFamily="50" charset="-127"/>
                          <a:ea typeface="맑은 고딕" panose="020B0503020000020004" pitchFamily="50" charset="-127"/>
                        </a:rPr>
                        <a:t>③ </a:t>
                      </a:r>
                      <a:r>
                        <a:rPr lang="ko-KR" altLang="en-US" sz="1000" b="1" dirty="0" err="1">
                          <a:latin typeface="맑은 고딕" panose="020B0503020000020004" pitchFamily="50" charset="-127"/>
                          <a:ea typeface="맑은 고딕" panose="020B0503020000020004" pitchFamily="50" charset="-127"/>
                        </a:rPr>
                        <a:t>투자∙상생협력</a:t>
                      </a:r>
                      <a:r>
                        <a:rPr lang="ko-KR" altLang="en-US" sz="1000" b="1" dirty="0">
                          <a:latin typeface="맑은 고딕" panose="020B0503020000020004" pitchFamily="50" charset="-127"/>
                          <a:ea typeface="맑은 고딕" panose="020B0503020000020004" pitchFamily="50" charset="-127"/>
                        </a:rPr>
                        <a:t> </a:t>
                      </a:r>
                      <a:r>
                        <a:rPr lang="ko-KR" altLang="en-US" sz="1000" b="1" dirty="0" err="1">
                          <a:latin typeface="맑은 고딕" panose="020B0503020000020004" pitchFamily="50" charset="-127"/>
                          <a:ea typeface="맑은 고딕" panose="020B0503020000020004" pitchFamily="50" charset="-127"/>
                        </a:rPr>
                        <a:t>촉진세제</a:t>
                      </a:r>
                      <a:endParaRPr lang="en-US" altLang="ko-KR" sz="1000" b="1" dirty="0">
                        <a:latin typeface="맑은 고딕" panose="020B0503020000020004" pitchFamily="50" charset="-127"/>
                        <a:ea typeface="맑은 고딕" panose="020B0503020000020004" pitchFamily="50" charset="-127"/>
                      </a:endParaRPr>
                    </a:p>
                    <a:p>
                      <a:pPr latinLnBrk="1"/>
                      <a:r>
                        <a:rPr lang="en-US" altLang="ko-KR" sz="900" dirty="0">
                          <a:latin typeface="맑은 고딕" panose="020B0503020000020004" pitchFamily="50" charset="-127"/>
                          <a:ea typeface="맑은 고딕" panose="020B0503020000020004" pitchFamily="50" charset="-127"/>
                        </a:rPr>
                        <a:t>    (</a:t>
                      </a:r>
                      <a:r>
                        <a:rPr lang="ko-KR" altLang="en-US" sz="900" dirty="0">
                          <a:latin typeface="맑은 고딕" panose="020B0503020000020004" pitchFamily="50" charset="-127"/>
                          <a:ea typeface="맑은 고딕" panose="020B0503020000020004" pitchFamily="50" charset="-127"/>
                        </a:rPr>
                        <a:t>조세특례제한법 제</a:t>
                      </a:r>
                      <a:r>
                        <a:rPr lang="en-US" altLang="ko-KR" sz="900" dirty="0">
                          <a:latin typeface="맑은 고딕" panose="020B0503020000020004" pitchFamily="50" charset="-127"/>
                          <a:ea typeface="맑은 고딕" panose="020B0503020000020004" pitchFamily="50" charset="-127"/>
                        </a:rPr>
                        <a:t>100</a:t>
                      </a:r>
                      <a:r>
                        <a:rPr lang="ko-KR" altLang="en-US" sz="900" dirty="0">
                          <a:latin typeface="맑은 고딕" panose="020B0503020000020004" pitchFamily="50" charset="-127"/>
                          <a:ea typeface="맑은 고딕" panose="020B0503020000020004" pitchFamily="50" charset="-127"/>
                        </a:rPr>
                        <a:t>조의</a:t>
                      </a:r>
                      <a:r>
                        <a:rPr lang="en-US" altLang="ko-KR" sz="900" dirty="0">
                          <a:latin typeface="맑은 고딕" panose="020B0503020000020004" pitchFamily="50" charset="-127"/>
                          <a:ea typeface="맑은 고딕" panose="020B0503020000020004" pitchFamily="50" charset="-127"/>
                        </a:rPr>
                        <a:t>32 ‘</a:t>
                      </a:r>
                      <a:r>
                        <a:rPr lang="ko-KR" altLang="en-US" sz="900" dirty="0" err="1">
                          <a:latin typeface="맑은 고딕" panose="020B0503020000020004" pitchFamily="50" charset="-127"/>
                          <a:ea typeface="맑은 고딕" panose="020B0503020000020004" pitchFamily="50" charset="-127"/>
                        </a:rPr>
                        <a:t>투자〮상생협력</a:t>
                      </a:r>
                      <a:r>
                        <a:rPr lang="ko-KR" altLang="en-US" sz="900" dirty="0">
                          <a:latin typeface="맑은 고딕" panose="020B0503020000020004" pitchFamily="50" charset="-127"/>
                          <a:ea typeface="맑은 고딕" panose="020B0503020000020004" pitchFamily="50" charset="-127"/>
                        </a:rPr>
                        <a:t> 촉진을 위한 과세특례</a:t>
                      </a:r>
                      <a:r>
                        <a:rPr lang="en-US" altLang="ko-KR" sz="900" dirty="0">
                          <a:latin typeface="맑은 고딕" panose="020B0503020000020004" pitchFamily="50" charset="-127"/>
                          <a:ea typeface="맑은 고딕" panose="020B0503020000020004" pitchFamily="50" charset="-127"/>
                        </a:rPr>
                        <a:t>＇</a:t>
                      </a:r>
                      <a:r>
                        <a:rPr lang="ko-KR" altLang="en-US" sz="900" dirty="0">
                          <a:latin typeface="맑은 고딕" panose="020B0503020000020004" pitchFamily="50" charset="-127"/>
                          <a:ea typeface="맑은 고딕" panose="020B0503020000020004" pitchFamily="50" charset="-127"/>
                        </a:rPr>
                        <a:t>에 따른 </a:t>
                      </a:r>
                      <a:r>
                        <a:rPr lang="ko-KR" altLang="en-US" sz="900" dirty="0" err="1">
                          <a:latin typeface="맑은 고딕" panose="020B0503020000020004" pitchFamily="50" charset="-127"/>
                          <a:ea typeface="맑은 고딕" panose="020B0503020000020004" pitchFamily="50" charset="-127"/>
                        </a:rPr>
                        <a:t>절세효과</a:t>
                      </a:r>
                      <a:r>
                        <a:rPr lang="en-US" altLang="ko-KR" sz="900" dirty="0">
                          <a:latin typeface="맑은 고딕" panose="020B0503020000020004" pitchFamily="50" charset="-127"/>
                          <a:ea typeface="맑은 고딕" panose="020B0503020000020004" pitchFamily="50" charset="-127"/>
                        </a:rPr>
                        <a:t>)</a:t>
                      </a:r>
                      <a:endParaRPr lang="ko-KR" altLang="en-US" sz="900" dirty="0">
                        <a:latin typeface="맑은 고딕" panose="020B0503020000020004" pitchFamily="50" charset="-127"/>
                        <a:ea typeface="맑은 고딕" panose="020B0503020000020004" pitchFamily="50" charset="-127"/>
                      </a:endParaRPr>
                    </a:p>
                  </a:txBody>
                  <a:tcPr anchor="ctr">
                    <a:lnL w="12700" cap="flat" cmpd="sng" algn="ctr">
                      <a:no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a:defRPr>
                      </a:lvl1pPr>
                      <a:lvl2pPr marL="457200" algn="l" defTabSz="914400" rtl="0" eaLnBrk="1" latinLnBrk="1" hangingPunct="1">
                        <a:defRPr sz="1800" kern="1200">
                          <a:solidFill>
                            <a:schemeClr val="dk1"/>
                          </a:solidFill>
                          <a:latin typeface="맑은 고딕"/>
                        </a:defRPr>
                      </a:lvl2pPr>
                      <a:lvl3pPr marL="914400" algn="l" defTabSz="914400" rtl="0" eaLnBrk="1" latinLnBrk="1" hangingPunct="1">
                        <a:defRPr sz="1800" kern="1200">
                          <a:solidFill>
                            <a:schemeClr val="dk1"/>
                          </a:solidFill>
                          <a:latin typeface="맑은 고딕"/>
                        </a:defRPr>
                      </a:lvl3pPr>
                      <a:lvl4pPr marL="1371600" algn="l" defTabSz="914400" rtl="0" eaLnBrk="1" latinLnBrk="1" hangingPunct="1">
                        <a:defRPr sz="1800" kern="1200">
                          <a:solidFill>
                            <a:schemeClr val="dk1"/>
                          </a:solidFill>
                          <a:latin typeface="맑은 고딕"/>
                        </a:defRPr>
                      </a:lvl4pPr>
                      <a:lvl5pPr marL="1828800" algn="l" defTabSz="914400" rtl="0" eaLnBrk="1" latinLnBrk="1" hangingPunct="1">
                        <a:defRPr sz="1800" kern="1200">
                          <a:solidFill>
                            <a:schemeClr val="dk1"/>
                          </a:solidFill>
                          <a:latin typeface="맑은 고딕"/>
                        </a:defRPr>
                      </a:lvl5pPr>
                      <a:lvl6pPr marL="2286000" algn="l" defTabSz="914400" rtl="0" eaLnBrk="1" latinLnBrk="1" hangingPunct="1">
                        <a:defRPr sz="1800" kern="1200">
                          <a:solidFill>
                            <a:schemeClr val="dk1"/>
                          </a:solidFill>
                          <a:latin typeface="맑은 고딕"/>
                        </a:defRPr>
                      </a:lvl6pPr>
                      <a:lvl7pPr marL="2743200" algn="l" defTabSz="914400" rtl="0" eaLnBrk="1" latinLnBrk="1" hangingPunct="1">
                        <a:defRPr sz="1800" kern="1200">
                          <a:solidFill>
                            <a:schemeClr val="dk1"/>
                          </a:solidFill>
                          <a:latin typeface="맑은 고딕"/>
                        </a:defRPr>
                      </a:lvl7pPr>
                      <a:lvl8pPr marL="3200400" algn="l" defTabSz="914400" rtl="0" eaLnBrk="1" latinLnBrk="1" hangingPunct="1">
                        <a:defRPr sz="1800" kern="1200">
                          <a:solidFill>
                            <a:schemeClr val="dk1"/>
                          </a:solidFill>
                          <a:latin typeface="맑은 고딕"/>
                        </a:defRPr>
                      </a:lvl8pPr>
                      <a:lvl9pPr marL="3657600" algn="l" defTabSz="914400" rtl="0" eaLnBrk="1" latinLnBrk="1" hangingPunct="1">
                        <a:defRPr sz="1800" kern="1200">
                          <a:solidFill>
                            <a:schemeClr val="dk1"/>
                          </a:solidFill>
                          <a:latin typeface="맑은 고딕"/>
                        </a:defRPr>
                      </a:lvl9pPr>
                    </a:lstStyle>
                    <a:p>
                      <a:pPr algn="ctr" latinLnBrk="1"/>
                      <a:r>
                        <a:rPr lang="ko-KR" altLang="en-US" sz="1000" dirty="0">
                          <a:latin typeface="맑은 고딕" panose="020B0503020000020004" pitchFamily="50" charset="-127"/>
                          <a:ea typeface="맑은 고딕" panose="020B0503020000020004" pitchFamily="50" charset="-127"/>
                        </a:rPr>
                        <a:t>출연금 </a:t>
                      </a:r>
                      <a:r>
                        <a:rPr lang="en-US" altLang="ko-KR" sz="1000" b="1" dirty="0">
                          <a:solidFill>
                            <a:srgbClr val="FF0000"/>
                          </a:solidFill>
                          <a:latin typeface="맑은 고딕" panose="020B0503020000020004" pitchFamily="50" charset="-127"/>
                          <a:ea typeface="맑은 고딕" panose="020B0503020000020004" pitchFamily="50" charset="-127"/>
                        </a:rPr>
                        <a:t>x</a:t>
                      </a:r>
                      <a:r>
                        <a:rPr lang="en-US" altLang="ko-KR" sz="1000" dirty="0">
                          <a:latin typeface="맑은 고딕" panose="020B0503020000020004" pitchFamily="50" charset="-127"/>
                          <a:ea typeface="맑은 고딕" panose="020B0503020000020004" pitchFamily="50" charset="-127"/>
                        </a:rPr>
                        <a:t> </a:t>
                      </a:r>
                      <a:r>
                        <a:rPr lang="en-US" altLang="ko-KR" sz="1000" b="1" dirty="0">
                          <a:solidFill>
                            <a:srgbClr val="FF0000"/>
                          </a:solidFill>
                          <a:latin typeface="맑은 고딕" panose="020B0503020000020004" pitchFamily="50" charset="-127"/>
                          <a:ea typeface="맑은 고딕" panose="020B0503020000020004" pitchFamily="50" charset="-127"/>
                        </a:rPr>
                        <a:t>3</a:t>
                      </a:r>
                      <a:r>
                        <a:rPr lang="en-US" altLang="ko-KR" sz="1000" b="1" dirty="0">
                          <a:solidFill>
                            <a:srgbClr val="0000FF"/>
                          </a:solidFill>
                          <a:latin typeface="맑은 고딕" panose="020B0503020000020004" pitchFamily="50" charset="-127"/>
                          <a:ea typeface="맑은 고딕" panose="020B0503020000020004" pitchFamily="50" charset="-127"/>
                        </a:rPr>
                        <a:t> x 22%</a:t>
                      </a:r>
                    </a:p>
                    <a:p>
                      <a:pPr algn="ctr" latinLnBrk="1"/>
                      <a:r>
                        <a:rPr lang="en-US" altLang="ko-KR" sz="800" dirty="0">
                          <a:latin typeface="맑은 고딕" panose="020B0503020000020004" pitchFamily="50" charset="-127"/>
                          <a:ea typeface="맑은 고딕" panose="020B0503020000020004" pitchFamily="50" charset="-127"/>
                        </a:rPr>
                        <a:t>(</a:t>
                      </a:r>
                      <a:r>
                        <a:rPr lang="ko-KR" altLang="en-US" sz="800" dirty="0">
                          <a:latin typeface="맑은 고딕" panose="020B0503020000020004" pitchFamily="50" charset="-127"/>
                          <a:ea typeface="맑은 고딕" panose="020B0503020000020004" pitchFamily="50" charset="-127"/>
                        </a:rPr>
                        <a:t>지방세 포함</a:t>
                      </a:r>
                      <a:r>
                        <a:rPr lang="en-US" altLang="ko-KR" sz="800" dirty="0">
                          <a:latin typeface="맑은 고딕" panose="020B0503020000020004" pitchFamily="50" charset="-127"/>
                          <a:ea typeface="맑은 고딕" panose="020B0503020000020004" pitchFamily="50" charset="-127"/>
                        </a:rPr>
                        <a:t>)</a:t>
                      </a:r>
                      <a:endParaRPr lang="ko-KR" altLang="en-US" sz="1050" dirty="0">
                        <a:latin typeface="맑은 고딕" panose="020B0503020000020004" pitchFamily="50" charset="-127"/>
                        <a:ea typeface="맑은 고딕" panose="020B0503020000020004" pitchFamily="50" charset="-127"/>
                      </a:endParaRPr>
                    </a:p>
                  </a:txBody>
                  <a:tcPr anchor="ctr">
                    <a:lnL w="3175"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10" name="Rectangle 6"/>
          <p:cNvSpPr>
            <a:spLocks noChangeAspect="1" noChangeArrowheads="1"/>
          </p:cNvSpPr>
          <p:nvPr/>
        </p:nvSpPr>
        <p:spPr bwMode="auto">
          <a:xfrm>
            <a:off x="225995" y="620688"/>
            <a:ext cx="2485047" cy="245492"/>
          </a:xfrm>
          <a:prstGeom prst="rect">
            <a:avLst/>
          </a:prstGeom>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ln>
            <a:noFill/>
          </a:ln>
          <a:effectLst>
            <a:outerShdw dist="25400" dir="5400000" algn="ctr" rotWithShape="0">
              <a:srgbClr val="553E19"/>
            </a:outerShdw>
          </a:effectLst>
        </p:spPr>
        <p:txBody>
          <a:bodyPr wrap="none" anchor="ctr"/>
          <a:lstStyle/>
          <a:p>
            <a:pPr marL="0" marR="0" lvl="0" indent="0" algn="ctr" defTabSz="914400" rtl="0" eaLnBrk="1" fontAlgn="auto" latinLnBrk="1" hangingPunct="1">
              <a:lnSpc>
                <a:spcPct val="100000"/>
              </a:lnSpc>
              <a:spcBef>
                <a:spcPct val="50000"/>
              </a:spcBef>
              <a:spcAft>
                <a:spcPts val="0"/>
              </a:spcAft>
              <a:buClrTx/>
              <a:buSzTx/>
              <a:buFontTx/>
              <a:buNone/>
              <a:tabLst/>
              <a:defRPr/>
            </a:pPr>
            <a:r>
              <a:rPr kumimoji="0" lang="ko-KR" altLang="en-US" sz="1400" b="1" i="0" u="none" strike="noStrike" kern="1200" cap="none" spc="0" normalizeH="0" baseline="0" noProof="0" dirty="0">
                <a:ln>
                  <a:noFill/>
                </a:ln>
                <a:solidFill>
                  <a:srgbClr val="972929"/>
                </a:solidFill>
                <a:effectLst>
                  <a:outerShdw blurRad="50800" dist="38100" dir="2700000" algn="tl" rotWithShape="0">
                    <a:prstClr val="black">
                      <a:alpha val="40000"/>
                    </a:prstClr>
                  </a:outerShdw>
                </a:effectLst>
                <a:uLnTx/>
                <a:uFillTx/>
                <a:latin typeface="맑은 고딕" panose="020B0503020000020004" pitchFamily="50" charset="-127"/>
                <a:ea typeface="맑은 고딕" panose="020B0503020000020004" pitchFamily="50" charset="-127"/>
                <a:cs typeface="+mn-cs"/>
              </a:rPr>
              <a:t>개 요</a:t>
            </a:r>
            <a:endParaRPr kumimoji="0" lang="en-US" altLang="ko-KR" sz="1400" b="1" i="0" u="none" strike="noStrike" kern="1200" cap="none" spc="0" normalizeH="0" baseline="0" noProof="0" dirty="0">
              <a:ln>
                <a:noFill/>
              </a:ln>
              <a:solidFill>
                <a:srgbClr val="972929"/>
              </a:solidFill>
              <a:effectLst>
                <a:outerShdw blurRad="50800" dist="38100" dir="2700000" algn="tl" rotWithShape="0">
                  <a:prstClr val="black">
                    <a:alpha val="40000"/>
                  </a:prstClr>
                </a:outerShdw>
              </a:effectLst>
              <a:uLnTx/>
              <a:uFillTx/>
              <a:latin typeface="맑은 고딕" panose="020B0503020000020004" pitchFamily="50" charset="-127"/>
              <a:ea typeface="맑은 고딕" panose="020B0503020000020004" pitchFamily="50" charset="-127"/>
              <a:cs typeface="+mn-cs"/>
            </a:endParaRPr>
          </a:p>
        </p:txBody>
      </p:sp>
      <p:sp>
        <p:nvSpPr>
          <p:cNvPr id="11" name="Rectangle 6"/>
          <p:cNvSpPr>
            <a:spLocks noChangeAspect="1" noChangeArrowheads="1"/>
          </p:cNvSpPr>
          <p:nvPr/>
        </p:nvSpPr>
        <p:spPr bwMode="auto">
          <a:xfrm>
            <a:off x="206946" y="2720831"/>
            <a:ext cx="2485047" cy="245492"/>
          </a:xfrm>
          <a:prstGeom prst="rect">
            <a:avLst/>
          </a:prstGeom>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ln>
            <a:noFill/>
          </a:ln>
          <a:effectLst>
            <a:outerShdw dist="25400" dir="5400000" algn="ctr" rotWithShape="0">
              <a:srgbClr val="553E19"/>
            </a:outerShdw>
          </a:effectLst>
        </p:spPr>
        <p:txBody>
          <a:bodyPr wrap="none" anchor="ctr"/>
          <a:lstStyle/>
          <a:p>
            <a:pPr marL="0" marR="0" lvl="0" indent="0" algn="ctr" defTabSz="914400" rtl="0" eaLnBrk="1" fontAlgn="auto" latinLnBrk="1" hangingPunct="1">
              <a:lnSpc>
                <a:spcPct val="100000"/>
              </a:lnSpc>
              <a:spcBef>
                <a:spcPct val="50000"/>
              </a:spcBef>
              <a:spcAft>
                <a:spcPts val="0"/>
              </a:spcAft>
              <a:buClrTx/>
              <a:buSzTx/>
              <a:buFontTx/>
              <a:buNone/>
              <a:tabLst/>
              <a:defRPr/>
            </a:pPr>
            <a:r>
              <a:rPr kumimoji="0" lang="ko-KR" altLang="en-US" sz="1400" b="1" i="0" u="none" strike="noStrike" kern="1200" cap="none" spc="0" normalizeH="0" baseline="0" noProof="0" dirty="0">
                <a:ln>
                  <a:noFill/>
                </a:ln>
                <a:solidFill>
                  <a:srgbClr val="9F2B2B"/>
                </a:solidFill>
                <a:effectLst>
                  <a:outerShdw blurRad="50800" dist="38100" dir="2700000" algn="tl" rotWithShape="0">
                    <a:prstClr val="black">
                      <a:alpha val="40000"/>
                    </a:prstClr>
                  </a:outerShdw>
                </a:effectLst>
                <a:uLnTx/>
                <a:uFillTx/>
                <a:latin typeface="맑은 고딕" panose="020B0503020000020004" pitchFamily="50" charset="-127"/>
                <a:ea typeface="맑은 고딕" panose="020B0503020000020004" pitchFamily="50" charset="-127"/>
                <a:cs typeface="+mn-cs"/>
              </a:rPr>
              <a:t>출연 세제 혜택</a:t>
            </a:r>
            <a:endParaRPr kumimoji="0" lang="en-US" altLang="ko-KR" sz="1400" b="1" i="0" u="none" strike="noStrike" kern="1200" cap="none" spc="0" normalizeH="0" baseline="0" noProof="0" dirty="0">
              <a:ln>
                <a:noFill/>
              </a:ln>
              <a:solidFill>
                <a:srgbClr val="9F2B2B"/>
              </a:solidFill>
              <a:effectLst>
                <a:outerShdw blurRad="50800" dist="38100" dir="2700000" algn="tl" rotWithShape="0">
                  <a:prstClr val="black">
                    <a:alpha val="40000"/>
                  </a:prstClr>
                </a:outerShdw>
              </a:effectLst>
              <a:uLnTx/>
              <a:uFillTx/>
              <a:latin typeface="맑은 고딕" panose="020B0503020000020004" pitchFamily="50" charset="-127"/>
              <a:ea typeface="맑은 고딕" panose="020B0503020000020004" pitchFamily="50" charset="-127"/>
              <a:cs typeface="+mn-cs"/>
            </a:endParaRPr>
          </a:p>
        </p:txBody>
      </p:sp>
      <p:sp>
        <p:nvSpPr>
          <p:cNvPr id="12" name="텍스트 개체 틀 7"/>
          <p:cNvSpPr txBox="1">
            <a:spLocks/>
          </p:cNvSpPr>
          <p:nvPr/>
        </p:nvSpPr>
        <p:spPr>
          <a:xfrm>
            <a:off x="322957" y="5796584"/>
            <a:ext cx="8928992" cy="672867"/>
          </a:xfrm>
          <a:prstGeom prst="rect">
            <a:avLst/>
          </a:prstGeom>
        </p:spPr>
        <p:txBody>
          <a:bodyPr wrap="square" lIns="36000" tIns="36000" rIns="36000" bIns="36000">
            <a:spAutoFit/>
          </a:bodyPr>
          <a:lstStyle>
            <a:defPPr>
              <a:defRPr lang="ko-KR"/>
            </a:defPPr>
            <a:lvl1pPr marL="133350" indent="-133350" latinLnBrk="0">
              <a:spcBef>
                <a:spcPts val="600"/>
              </a:spcBef>
              <a:buSzPct val="70000"/>
              <a:buFont typeface="Wingdings" pitchFamily="2" charset="2"/>
              <a:buChar char="n"/>
              <a:defRPr kumimoji="1" sz="1200">
                <a:latin typeface="맑은 고딕" pitchFamily="50" charset="-127"/>
                <a:ea typeface="맑은 고딕" pitchFamily="50" charset="-127"/>
              </a:defRPr>
            </a:lvl1pPr>
            <a:lvl2pPr marL="376238" lvl="1" indent="-107950" latinLnBrk="0">
              <a:spcBef>
                <a:spcPts val="300"/>
              </a:spcBef>
              <a:buFont typeface="맑은 고딕" pitchFamily="50" charset="-127"/>
              <a:buChar char="–"/>
              <a:defRPr kumimoji="1" sz="1100">
                <a:latin typeface="맑은 고딕" pitchFamily="50" charset="-127"/>
                <a:ea typeface="맑은 고딕" pitchFamily="50" charset="-127"/>
              </a:defRPr>
            </a:lvl2pPr>
            <a:lvl3pPr marL="623888" lvl="2" indent="-85725" latinLnBrk="0">
              <a:spcBef>
                <a:spcPts val="300"/>
              </a:spcBef>
              <a:buFont typeface="Arial" pitchFamily="34" charset="0"/>
              <a:buChar char="•"/>
              <a:defRPr kumimoji="1" sz="1000">
                <a:latin typeface="맑은 고딕" pitchFamily="50" charset="-127"/>
                <a:ea typeface="맑은 고딕" pitchFamily="50" charset="-127"/>
              </a:defRPr>
            </a:lvl3pPr>
            <a:lvl4pPr marL="668338" indent="-133350">
              <a:spcBef>
                <a:spcPts val="300"/>
              </a:spcBef>
              <a:buFont typeface="Times New Roman" pitchFamily="18" charset="0"/>
              <a:buChar char="»"/>
              <a:defRPr kumimoji="1" sz="900">
                <a:latin typeface="맑은 고딕" pitchFamily="50" charset="-127"/>
                <a:ea typeface="맑은 고딕" pitchFamily="50" charset="-127"/>
              </a:defRPr>
            </a:lvl4pPr>
            <a:lvl5pPr marL="2057400" indent="-228600">
              <a:spcBef>
                <a:spcPct val="20000"/>
              </a:spcBef>
              <a:buFont typeface="Arial" pitchFamily="34" charset="0"/>
              <a:buChar char="»"/>
              <a:defRPr kumimoji="1" sz="1400">
                <a:ea typeface="돋움" pitchFamily="50" charset="-127"/>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133350" marR="0" lvl="0" indent="-133350" algn="l" defTabSz="914400" rtl="0" eaLnBrk="1" fontAlgn="auto" latinLnBrk="0" hangingPunct="1">
              <a:lnSpc>
                <a:spcPct val="100000"/>
              </a:lnSpc>
              <a:spcBef>
                <a:spcPts val="600"/>
              </a:spcBef>
              <a:spcAft>
                <a:spcPts val="0"/>
              </a:spcAft>
              <a:buClrTx/>
              <a:buSzPct val="70000"/>
              <a:buFont typeface="Wingdings" pitchFamily="2" charset="2"/>
              <a:buChar char="n"/>
              <a:tabLst/>
              <a:defRPr/>
            </a:pPr>
            <a:r>
              <a:rPr kumimoji="1" lang="ko-KR" altLang="en-US" sz="10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동반성장지수 </a:t>
            </a:r>
            <a:r>
              <a:rPr kumimoji="1" lang="en-US" altLang="ko-KR" sz="10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 ‘</a:t>
            </a:r>
            <a:r>
              <a:rPr kumimoji="1" lang="ko-KR" altLang="en-US" sz="10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동반성장지수</a:t>
            </a:r>
            <a:r>
              <a:rPr kumimoji="1" lang="en-US" altLang="ko-KR" sz="10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 </a:t>
            </a:r>
            <a:r>
              <a:rPr kumimoji="1" lang="ko-KR" altLang="en-US" sz="10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산정 시 가점 부여</a:t>
            </a:r>
            <a:endParaRPr kumimoji="1" lang="en-US" altLang="ko-KR" sz="10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endParaRPr>
          </a:p>
          <a:p>
            <a:pPr marL="133350" marR="0" lvl="0" indent="-133350" algn="l" defTabSz="914400" rtl="0" eaLnBrk="1" fontAlgn="auto" latinLnBrk="0" hangingPunct="1">
              <a:lnSpc>
                <a:spcPct val="100000"/>
              </a:lnSpc>
              <a:spcBef>
                <a:spcPts val="600"/>
              </a:spcBef>
              <a:spcAft>
                <a:spcPts val="0"/>
              </a:spcAft>
              <a:buClrTx/>
              <a:buSzPct val="70000"/>
              <a:buFont typeface="Wingdings" pitchFamily="2" charset="2"/>
              <a:buChar char="n"/>
              <a:tabLst/>
              <a:defRPr/>
            </a:pPr>
            <a:r>
              <a:rPr kumimoji="1" lang="ko-KR" altLang="en-US" sz="10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공정거래협약 </a:t>
            </a:r>
            <a:r>
              <a:rPr kumimoji="1" lang="ko-KR" altLang="en-US" sz="1000" b="0" i="0" u="none" strike="noStrike" kern="0" cap="none" spc="0" normalizeH="0" baseline="0" noProof="0" dirty="0" err="1">
                <a:ln>
                  <a:noFill/>
                </a:ln>
                <a:solidFill>
                  <a:srgbClr val="000000"/>
                </a:solidFill>
                <a:effectLst/>
                <a:uLnTx/>
                <a:uFillTx/>
                <a:latin typeface="맑은 고딕" pitchFamily="50" charset="-127"/>
                <a:ea typeface="맑은 고딕" pitchFamily="50" charset="-127"/>
                <a:cs typeface="+mn-cs"/>
              </a:rPr>
              <a:t>이행평가</a:t>
            </a:r>
            <a:r>
              <a:rPr kumimoji="1" lang="ko-KR" altLang="en-US" sz="10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 </a:t>
            </a:r>
            <a:r>
              <a:rPr kumimoji="1" lang="en-US" altLang="ko-KR" sz="10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 </a:t>
            </a:r>
            <a:r>
              <a:rPr kumimoji="1" lang="ko-KR" altLang="en-US" sz="10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공정거래위원회 </a:t>
            </a:r>
            <a:r>
              <a:rPr kumimoji="1" lang="en-US" altLang="ko-KR" sz="10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a:t>
            </a:r>
            <a:r>
              <a:rPr kumimoji="1" lang="ko-KR" altLang="en-US" sz="10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공정거래 및 동반성장협약</a:t>
            </a:r>
            <a:r>
              <a:rPr kumimoji="1" lang="en-US" altLang="ko-KR" sz="10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 </a:t>
            </a:r>
            <a:r>
              <a:rPr kumimoji="1" lang="ko-KR" altLang="en-US" sz="10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자금지원 중 </a:t>
            </a:r>
            <a:r>
              <a:rPr kumimoji="1" lang="en-US" altLang="ko-KR" sz="10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a:t>
            </a:r>
            <a:r>
              <a:rPr kumimoji="1" lang="ko-KR" altLang="en-US" sz="10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특별지원</a:t>
            </a:r>
            <a:r>
              <a:rPr kumimoji="1" lang="en-US" altLang="ko-KR" sz="10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 </a:t>
            </a:r>
            <a:r>
              <a:rPr kumimoji="1" lang="ko-KR" altLang="en-US" sz="10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해당</a:t>
            </a:r>
            <a:endParaRPr kumimoji="1" lang="en-US" altLang="ko-KR" sz="10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endParaRPr>
          </a:p>
          <a:p>
            <a:pPr marL="0" marR="0" lvl="0" indent="0" algn="l" defTabSz="914400" rtl="0" eaLnBrk="1" fontAlgn="auto" latinLnBrk="0" hangingPunct="1">
              <a:lnSpc>
                <a:spcPct val="100000"/>
              </a:lnSpc>
              <a:spcBef>
                <a:spcPts val="600"/>
              </a:spcBef>
              <a:spcAft>
                <a:spcPts val="0"/>
              </a:spcAft>
              <a:buClrTx/>
              <a:buSzPct val="70000"/>
              <a:buFont typeface="Wingdings" pitchFamily="2" charset="2"/>
              <a:buNone/>
              <a:tabLst/>
              <a:defRPr/>
            </a:pPr>
            <a:r>
              <a:rPr kumimoji="1" lang="en-US" altLang="ko-KR" sz="9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 </a:t>
            </a:r>
            <a:r>
              <a:rPr kumimoji="1" lang="ko-KR" altLang="en-US" sz="9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공공기관 평가 </a:t>
            </a:r>
            <a:r>
              <a:rPr kumimoji="1" lang="en-US" altLang="ko-KR" sz="9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 ‘</a:t>
            </a:r>
            <a:r>
              <a:rPr kumimoji="1" lang="ko-KR" altLang="en-US" sz="9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공공기관 중소기업 지원계획 및 추진실적</a:t>
            </a:r>
            <a:r>
              <a:rPr kumimoji="1" lang="en-US" altLang="ko-KR" sz="9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 </a:t>
            </a:r>
            <a:r>
              <a:rPr kumimoji="1" lang="ko-KR" altLang="en-US" sz="900" b="0" i="0" u="none" strike="noStrike" kern="0" cap="none" spc="0" normalizeH="0" baseline="0" noProof="0" dirty="0" err="1">
                <a:ln>
                  <a:noFill/>
                </a:ln>
                <a:solidFill>
                  <a:srgbClr val="000000"/>
                </a:solidFill>
                <a:effectLst/>
                <a:uLnTx/>
                <a:uFillTx/>
                <a:latin typeface="맑은 고딕" pitchFamily="50" charset="-127"/>
                <a:ea typeface="맑은 고딕" pitchFamily="50" charset="-127"/>
                <a:cs typeface="+mn-cs"/>
              </a:rPr>
              <a:t>평가시</a:t>
            </a:r>
            <a:r>
              <a:rPr kumimoji="1" lang="ko-KR" altLang="en-US" sz="9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rPr>
              <a:t> 가점 부여</a:t>
            </a:r>
            <a:endParaRPr kumimoji="1" lang="en-US" altLang="ko-KR" sz="900" b="0" i="0" u="none" strike="noStrike" kern="0" cap="none" spc="0" normalizeH="0" baseline="0" noProof="0" dirty="0">
              <a:ln>
                <a:noFill/>
              </a:ln>
              <a:solidFill>
                <a:srgbClr val="000000"/>
              </a:solidFill>
              <a:effectLst/>
              <a:uLnTx/>
              <a:uFillTx/>
              <a:latin typeface="맑은 고딕" pitchFamily="50" charset="-127"/>
              <a:ea typeface="맑은 고딕" pitchFamily="50" charset="-127"/>
              <a:cs typeface="+mn-cs"/>
            </a:endParaRPr>
          </a:p>
        </p:txBody>
      </p:sp>
      <p:sp>
        <p:nvSpPr>
          <p:cNvPr id="13" name="Rectangle 6"/>
          <p:cNvSpPr>
            <a:spLocks noChangeAspect="1" noChangeArrowheads="1"/>
          </p:cNvSpPr>
          <p:nvPr/>
        </p:nvSpPr>
        <p:spPr bwMode="auto">
          <a:xfrm>
            <a:off x="178371" y="5478289"/>
            <a:ext cx="2485047" cy="245492"/>
          </a:xfrm>
          <a:prstGeom prst="rect">
            <a:avLst/>
          </a:prstGeom>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ln>
            <a:noFill/>
          </a:ln>
          <a:effectLst>
            <a:outerShdw dist="25400" dir="5400000" algn="ctr" rotWithShape="0">
              <a:srgbClr val="553E19"/>
            </a:outerShdw>
          </a:effectLst>
        </p:spPr>
        <p:txBody>
          <a:bodyPr wrap="none" anchor="ctr"/>
          <a:lstStyle/>
          <a:p>
            <a:pPr marL="0" marR="0" lvl="0" indent="0" algn="ctr" defTabSz="914400" rtl="0" eaLnBrk="1" fontAlgn="auto" latinLnBrk="1" hangingPunct="1">
              <a:lnSpc>
                <a:spcPct val="100000"/>
              </a:lnSpc>
              <a:spcBef>
                <a:spcPct val="50000"/>
              </a:spcBef>
              <a:spcAft>
                <a:spcPts val="0"/>
              </a:spcAft>
              <a:buClrTx/>
              <a:buSzTx/>
              <a:buFontTx/>
              <a:buNone/>
              <a:tabLst/>
              <a:defRPr/>
            </a:pPr>
            <a:r>
              <a:rPr kumimoji="0" lang="en-US" altLang="ko-KR" sz="1400" b="1" i="0" u="none" strike="noStrike" kern="1200" cap="none" spc="0" normalizeH="0" baseline="0" noProof="0" dirty="0">
                <a:ln>
                  <a:noFill/>
                </a:ln>
                <a:solidFill>
                  <a:srgbClr val="9C2424"/>
                </a:solidFill>
                <a:effectLst>
                  <a:outerShdw blurRad="50800" dist="38100" dir="2700000" algn="tl" rotWithShape="0">
                    <a:prstClr val="black">
                      <a:alpha val="40000"/>
                    </a:prstClr>
                  </a:outerShdw>
                </a:effectLst>
                <a:uLnTx/>
                <a:uFillTx/>
                <a:latin typeface="맑은 고딕" panose="020B0503020000020004" pitchFamily="50" charset="-127"/>
                <a:ea typeface="맑은 고딕" panose="020B0503020000020004" pitchFamily="50" charset="-127"/>
                <a:cs typeface="+mn-cs"/>
              </a:rPr>
              <a:t>PQ</a:t>
            </a:r>
            <a:r>
              <a:rPr kumimoji="0" lang="ko-KR" altLang="en-US" sz="1400" b="1" i="0" u="none" strike="noStrike" kern="1200" cap="none" spc="0" normalizeH="0" baseline="0" noProof="0">
                <a:ln>
                  <a:noFill/>
                </a:ln>
                <a:solidFill>
                  <a:srgbClr val="9C2424"/>
                </a:solidFill>
                <a:effectLst>
                  <a:outerShdw blurRad="50800" dist="38100" dir="2700000" algn="tl" rotWithShape="0">
                    <a:prstClr val="black">
                      <a:alpha val="40000"/>
                    </a:prstClr>
                  </a:outerShdw>
                </a:effectLst>
                <a:uLnTx/>
                <a:uFillTx/>
                <a:latin typeface="맑은 고딕" panose="020B0503020000020004" pitchFamily="50" charset="-127"/>
                <a:ea typeface="맑은 고딕" panose="020B0503020000020004" pitchFamily="50" charset="-127"/>
                <a:cs typeface="+mn-cs"/>
              </a:rPr>
              <a:t>심사시 가점</a:t>
            </a:r>
            <a:endParaRPr kumimoji="0" lang="en-US" altLang="ko-KR" sz="1400" b="1" i="0" u="none" strike="noStrike" kern="1200" cap="none" spc="0" normalizeH="0" baseline="0" noProof="0" dirty="0">
              <a:ln>
                <a:noFill/>
              </a:ln>
              <a:solidFill>
                <a:srgbClr val="9C2424"/>
              </a:solidFill>
              <a:effectLst>
                <a:outerShdw blurRad="50800" dist="38100" dir="2700000" algn="tl" rotWithShape="0">
                  <a:prstClr val="black">
                    <a:alpha val="40000"/>
                  </a:prstClr>
                </a:outerShdw>
              </a:effectLst>
              <a:uLnTx/>
              <a:uFillTx/>
              <a:latin typeface="맑은 고딕" panose="020B0503020000020004" pitchFamily="50" charset="-127"/>
              <a:ea typeface="맑은 고딕" panose="020B0503020000020004" pitchFamily="50" charset="-127"/>
              <a:cs typeface="+mn-cs"/>
            </a:endParaRPr>
          </a:p>
        </p:txBody>
      </p:sp>
      <p:sp>
        <p:nvSpPr>
          <p:cNvPr id="14" name="제목 3">
            <a:extLst>
              <a:ext uri="{FF2B5EF4-FFF2-40B4-BE49-F238E27FC236}">
                <a16:creationId xmlns:a16="http://schemas.microsoft.com/office/drawing/2014/main" id="{688FD88F-7504-455D-940F-E5469EC8FF45}"/>
              </a:ext>
            </a:extLst>
          </p:cNvPr>
          <p:cNvSpPr txBox="1">
            <a:spLocks/>
          </p:cNvSpPr>
          <p:nvPr/>
        </p:nvSpPr>
        <p:spPr>
          <a:xfrm>
            <a:off x="252000" y="66546"/>
            <a:ext cx="8496464" cy="300009"/>
          </a:xfrm>
          <a:prstGeom prst="rect">
            <a:avLst/>
          </a:prstGeom>
        </p:spPr>
        <p:txBody>
          <a:bodyPr/>
          <a:lstStyle>
            <a:lvl1pPr algn="ctr" defTabSz="844083" rtl="0" eaLnBrk="1" latinLnBrk="1" hangingPunct="1">
              <a:spcBef>
                <a:spcPct val="0"/>
              </a:spcBef>
              <a:buNone/>
              <a:defRPr kumimoji="1" lang="ko-KR" altLang="en-US" sz="1477" b="1" kern="1200" baseline="0">
                <a:solidFill>
                  <a:schemeClr val="tx1"/>
                </a:solidFill>
                <a:latin typeface="Arial" pitchFamily="34" charset="0"/>
                <a:ea typeface="HY헤드라인M" pitchFamily="18" charset="-127"/>
                <a:cs typeface="Arial" pitchFamily="34" charset="0"/>
              </a:defRPr>
            </a:lvl1pPr>
          </a:lstStyle>
          <a:p>
            <a:pPr marL="0" marR="0" lvl="0" indent="0" algn="l" defTabSz="844083" rtl="0" eaLnBrk="1" fontAlgn="auto" latinLnBrk="1" hangingPunct="1">
              <a:lnSpc>
                <a:spcPct val="100000"/>
              </a:lnSpc>
              <a:spcBef>
                <a:spcPct val="0"/>
              </a:spcBef>
              <a:spcAft>
                <a:spcPts val="0"/>
              </a:spcAft>
              <a:buClrTx/>
              <a:buSzTx/>
              <a:buFontTx/>
              <a:buNone/>
              <a:tabLst/>
              <a:defRPr/>
            </a:pPr>
            <a:r>
              <a:rPr kumimoji="1" lang="en-US" altLang="ko-KR" sz="1600" b="1" i="0" u="none" strike="noStrike" kern="1200" cap="none" spc="0" normalizeH="0" baseline="0" noProof="0" dirty="0">
                <a:ln>
                  <a:noFill/>
                </a:ln>
                <a:solidFill>
                  <a:srgbClr val="FFFFFF"/>
                </a:solidFill>
                <a:effectLst/>
                <a:uLnTx/>
                <a:uFillTx/>
                <a:latin typeface="Arial" pitchFamily="34" charset="0"/>
                <a:ea typeface="HY헤드라인M" pitchFamily="18" charset="-127"/>
                <a:cs typeface="Arial" pitchFamily="34" charset="0"/>
              </a:rPr>
              <a:t>1. </a:t>
            </a:r>
            <a:r>
              <a:rPr kumimoji="1" lang="ko-KR" altLang="en-US" sz="1600" b="1" i="0" u="none" strike="noStrike" kern="1200" cap="none" spc="0" normalizeH="0" baseline="0" noProof="0" dirty="0">
                <a:ln>
                  <a:noFill/>
                </a:ln>
                <a:solidFill>
                  <a:srgbClr val="FFFFFF"/>
                </a:solidFill>
                <a:effectLst/>
                <a:uLnTx/>
                <a:uFillTx/>
                <a:latin typeface="Arial" pitchFamily="34" charset="0"/>
                <a:ea typeface="HY헤드라인M" pitchFamily="18" charset="-127"/>
                <a:cs typeface="Arial" pitchFamily="34" charset="0"/>
              </a:rPr>
              <a:t>신탁보수 지원 혜택 </a:t>
            </a:r>
            <a:r>
              <a:rPr kumimoji="1" lang="en-US" altLang="ko-KR" sz="1400" b="1" i="0" u="none" strike="noStrike" kern="1200" cap="none" spc="0" normalizeH="0" baseline="0" noProof="0" dirty="0">
                <a:ln>
                  <a:noFill/>
                </a:ln>
                <a:solidFill>
                  <a:srgbClr val="FFFFFF"/>
                </a:solidFill>
                <a:effectLst/>
                <a:uLnTx/>
                <a:uFillTx/>
                <a:latin typeface="Arial" pitchFamily="34" charset="0"/>
                <a:ea typeface="HY헤드라인M" pitchFamily="18" charset="-127"/>
                <a:cs typeface="Arial" pitchFamily="34" charset="0"/>
              </a:rPr>
              <a:t>(</a:t>
            </a:r>
            <a:r>
              <a:rPr lang="ko-KR" altLang="en-US" sz="1400" dirty="0">
                <a:solidFill>
                  <a:srgbClr val="FFFFFF"/>
                </a:solidFill>
              </a:rPr>
              <a:t>첨부 </a:t>
            </a:r>
            <a:r>
              <a:rPr lang="en-US" altLang="ko-KR" sz="1400" dirty="0">
                <a:solidFill>
                  <a:srgbClr val="FFFFFF"/>
                </a:solidFill>
              </a:rPr>
              <a:t>2. </a:t>
            </a:r>
            <a:r>
              <a:rPr lang="ko-KR" altLang="en-US" sz="1400" dirty="0">
                <a:solidFill>
                  <a:srgbClr val="FFFFFF"/>
                </a:solidFill>
              </a:rPr>
              <a:t>상생협력기금 지원사업 승인 자문서 참조</a:t>
            </a:r>
            <a:r>
              <a:rPr lang="en-US" altLang="ko-KR" sz="1600" dirty="0">
                <a:solidFill>
                  <a:srgbClr val="FFFFFF"/>
                </a:solidFill>
              </a:rPr>
              <a:t>)</a:t>
            </a:r>
            <a:endParaRPr kumimoji="1" lang="ko-KR" altLang="en-US" sz="1600" b="1" i="0" u="none" strike="noStrike" kern="1200" cap="none" spc="0" normalizeH="0" baseline="0" noProof="0" dirty="0">
              <a:ln>
                <a:noFill/>
              </a:ln>
              <a:solidFill>
                <a:srgbClr val="FFFFFF"/>
              </a:solidFill>
              <a:effectLst/>
              <a:uLnTx/>
              <a:uFillTx/>
              <a:latin typeface="Arial" pitchFamily="34" charset="0"/>
              <a:ea typeface="HY헤드라인M" pitchFamily="18" charset="-127"/>
              <a:cs typeface="Arial" pitchFamily="34" charset="0"/>
            </a:endParaRPr>
          </a:p>
        </p:txBody>
      </p:sp>
      <p:sp>
        <p:nvSpPr>
          <p:cNvPr id="18" name="오각형 33">
            <a:extLst>
              <a:ext uri="{FF2B5EF4-FFF2-40B4-BE49-F238E27FC236}">
                <a16:creationId xmlns:a16="http://schemas.microsoft.com/office/drawing/2014/main" id="{320F85FA-040C-4491-ACCD-CDBD1D835CCF}"/>
              </a:ext>
            </a:extLst>
          </p:cNvPr>
          <p:cNvSpPr/>
          <p:nvPr/>
        </p:nvSpPr>
        <p:spPr>
          <a:xfrm>
            <a:off x="6588224" y="86841"/>
            <a:ext cx="740133" cy="296338"/>
          </a:xfrm>
          <a:prstGeom prst="homePlate">
            <a:avLst>
              <a:gd name="adj" fmla="val 27608"/>
            </a:avLst>
          </a:prstGeom>
          <a:noFill/>
          <a:ln w="9525"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0" i="0" u="none" strike="noStrike" kern="0" cap="none" spc="0" normalizeH="0" baseline="0" noProof="0" dirty="0">
                <a:ln>
                  <a:noFill/>
                </a:ln>
                <a:solidFill>
                  <a:prstClr val="white"/>
                </a:solidFill>
                <a:effectLst/>
                <a:uLnTx/>
                <a:uFillTx/>
                <a:latin typeface="맑은 고딕"/>
              </a:rPr>
              <a:t>Define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0" i="0" u="none" strike="noStrike" kern="0" cap="none" spc="0" normalizeH="0" baseline="0" noProof="0" dirty="0">
                <a:ln>
                  <a:noFill/>
                </a:ln>
                <a:solidFill>
                  <a:prstClr val="white"/>
                </a:solidFill>
                <a:effectLst/>
                <a:uLnTx/>
                <a:uFillTx/>
                <a:latin typeface="맑은 고딕"/>
              </a:rPr>
              <a:t>Measure</a:t>
            </a:r>
            <a:endParaRPr kumimoji="0" lang="ko-KR" altLang="en-US" sz="900" b="0" i="0" u="none" strike="noStrike" kern="0" cap="none" spc="0" normalizeH="0" baseline="0" noProof="0" dirty="0">
              <a:ln>
                <a:noFill/>
              </a:ln>
              <a:solidFill>
                <a:prstClr val="white"/>
              </a:solidFill>
              <a:effectLst/>
              <a:uLnTx/>
              <a:uFillTx/>
              <a:latin typeface="맑은 고딕"/>
            </a:endParaRPr>
          </a:p>
        </p:txBody>
      </p:sp>
      <p:sp>
        <p:nvSpPr>
          <p:cNvPr id="19" name="갈매기형 수장 39">
            <a:extLst>
              <a:ext uri="{FF2B5EF4-FFF2-40B4-BE49-F238E27FC236}">
                <a16:creationId xmlns:a16="http://schemas.microsoft.com/office/drawing/2014/main" id="{BB2B793C-0E67-4C01-B233-DBCDB1888E9C}"/>
              </a:ext>
            </a:extLst>
          </p:cNvPr>
          <p:cNvSpPr/>
          <p:nvPr/>
        </p:nvSpPr>
        <p:spPr>
          <a:xfrm>
            <a:off x="7308305" y="86841"/>
            <a:ext cx="752203" cy="296338"/>
          </a:xfrm>
          <a:prstGeom prst="chevron">
            <a:avLst>
              <a:gd name="adj" fmla="val 27608"/>
            </a:avLst>
          </a:prstGeom>
          <a:noFill/>
          <a:ln w="9525" cap="flat" cmpd="sng" algn="ctr">
            <a:solidFill>
              <a:sysClr val="window" lastClr="FFFFFF"/>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0" i="0" u="none" strike="noStrike" kern="0" cap="none" spc="0" normalizeH="0" baseline="0" noProof="0" dirty="0">
                <a:ln>
                  <a:noFill/>
                </a:ln>
                <a:solidFill>
                  <a:prstClr val="white"/>
                </a:solidFill>
                <a:effectLst/>
                <a:uLnTx/>
                <a:uFillTx/>
                <a:latin typeface="맑은 고딕"/>
              </a:rPr>
              <a:t>Analyze</a:t>
            </a:r>
            <a:endParaRPr kumimoji="0" lang="ko-KR" altLang="en-US" sz="900" b="0" i="0" u="none" strike="noStrike" kern="0" cap="none" spc="0" normalizeH="0" baseline="0" noProof="0" dirty="0">
              <a:ln>
                <a:noFill/>
              </a:ln>
              <a:solidFill>
                <a:prstClr val="white"/>
              </a:solidFill>
              <a:effectLst/>
              <a:uLnTx/>
              <a:uFillTx/>
              <a:latin typeface="맑은 고딕"/>
            </a:endParaRPr>
          </a:p>
        </p:txBody>
      </p:sp>
      <p:sp>
        <p:nvSpPr>
          <p:cNvPr id="20" name="갈매기형 수장 43">
            <a:extLst>
              <a:ext uri="{FF2B5EF4-FFF2-40B4-BE49-F238E27FC236}">
                <a16:creationId xmlns:a16="http://schemas.microsoft.com/office/drawing/2014/main" id="{A5D12B94-287F-48C3-B7CA-C29BC0B9DE62}"/>
              </a:ext>
            </a:extLst>
          </p:cNvPr>
          <p:cNvSpPr/>
          <p:nvPr/>
        </p:nvSpPr>
        <p:spPr>
          <a:xfrm>
            <a:off x="8047434" y="86841"/>
            <a:ext cx="752203" cy="296338"/>
          </a:xfrm>
          <a:prstGeom prst="chevron">
            <a:avLst>
              <a:gd name="adj" fmla="val 27608"/>
            </a:avLst>
          </a:prstGeom>
          <a:noFill/>
          <a:ln w="19050" cap="flat" cmpd="sng" algn="ctr">
            <a:solidFill>
              <a:srgbClr val="F79646"/>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rgbClr val="F79646"/>
                </a:solidFill>
                <a:effectLst/>
                <a:uLnTx/>
                <a:uFillTx/>
                <a:latin typeface="맑은 고딕"/>
              </a:rPr>
              <a:t>Improve</a:t>
            </a:r>
            <a:endParaRPr kumimoji="0" lang="ko-KR" altLang="en-US" sz="900" b="1" i="0" u="none" strike="noStrike" kern="0" cap="none" spc="0" normalizeH="0" baseline="0" noProof="0" dirty="0">
              <a:ln>
                <a:noFill/>
              </a:ln>
              <a:solidFill>
                <a:srgbClr val="F79646"/>
              </a:solidFill>
              <a:effectLst/>
              <a:uLnTx/>
              <a:uFillTx/>
              <a:latin typeface="맑은 고딕"/>
            </a:endParaRPr>
          </a:p>
        </p:txBody>
      </p:sp>
    </p:spTree>
    <p:extLst>
      <p:ext uri="{BB962C8B-B14F-4D97-AF65-F5344CB8AC3E}">
        <p14:creationId xmlns:p14="http://schemas.microsoft.com/office/powerpoint/2010/main" val="42031572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397846"/>
            <a:ext cx="9144000" cy="461665"/>
          </a:xfrm>
          <a:prstGeom prst="rect">
            <a:avLst/>
          </a:prstGeom>
          <a:noFill/>
        </p:spPr>
        <p:txBody>
          <a:bodyPr wrap="square" rtlCol="0">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ko-KR" altLang="en-US" sz="2400" b="1" i="0" u="none" strike="noStrike" kern="1200" cap="none" spc="0" normalizeH="0" baseline="0" noProof="0" dirty="0">
                <a:ln>
                  <a:noFill/>
                </a:ln>
                <a:solidFill>
                  <a:srgbClr val="FFFFFF"/>
                </a:solidFill>
                <a:effectLst/>
                <a:uLnTx/>
                <a:uFillTx/>
                <a:latin typeface="맑은 고딕" panose="020B0503020000020004" pitchFamily="50" charset="-127"/>
                <a:ea typeface="맑은 고딕" panose="020B0503020000020004" pitchFamily="50" charset="-127"/>
                <a:cs typeface="+mn-cs"/>
              </a:rPr>
              <a:t>    </a:t>
            </a:r>
            <a:r>
              <a:rPr kumimoji="0" lang="en-US" altLang="ko-KR" sz="2400" b="1" i="0" u="none" strike="noStrike" kern="1200" cap="none" spc="0" normalizeH="0" baseline="0" noProof="0" dirty="0">
                <a:ln>
                  <a:noFill/>
                </a:ln>
                <a:solidFill>
                  <a:srgbClr val="FFFFFF"/>
                </a:solidFill>
                <a:effectLst/>
                <a:uLnTx/>
                <a:uFillTx/>
                <a:latin typeface="맑은 고딕" panose="020B0503020000020004" pitchFamily="50" charset="-127"/>
                <a:ea typeface="맑은 고딕" panose="020B0503020000020004" pitchFamily="50" charset="-127"/>
                <a:cs typeface="+mn-cs"/>
              </a:rPr>
              <a:t>III. </a:t>
            </a:r>
            <a:r>
              <a:rPr kumimoji="0" lang="ko-KR" altLang="en-US" sz="2400" b="1" i="0" u="none" strike="noStrike" kern="1200" cap="none" spc="0" normalizeH="0" baseline="0" noProof="0">
                <a:ln>
                  <a:noFill/>
                </a:ln>
                <a:solidFill>
                  <a:srgbClr val="FFFFFF"/>
                </a:solidFill>
                <a:effectLst/>
                <a:uLnTx/>
                <a:uFillTx/>
                <a:latin typeface="맑은 고딕" panose="020B0503020000020004" pitchFamily="50" charset="-127"/>
                <a:ea typeface="맑은 고딕" panose="020B0503020000020004" pitchFamily="50" charset="-127"/>
                <a:cs typeface="+mn-cs"/>
              </a:rPr>
              <a:t>참고자료</a:t>
            </a:r>
            <a:r>
              <a:rPr kumimoji="0" lang="en-US" altLang="ko-KR" sz="2400" b="1" i="0" u="none" strike="noStrike" kern="1200" cap="none" spc="0" normalizeH="0" baseline="0" noProof="0" dirty="0">
                <a:ln>
                  <a:noFill/>
                </a:ln>
                <a:solidFill>
                  <a:srgbClr val="FFFFFF"/>
                </a:solidFill>
                <a:effectLst/>
                <a:uLnTx/>
                <a:uFillTx/>
                <a:latin typeface="맑은 고딕" panose="020B0503020000020004" pitchFamily="50" charset="-127"/>
                <a:ea typeface="맑은 고딕" panose="020B0503020000020004" pitchFamily="50" charset="-127"/>
                <a:cs typeface="+mn-cs"/>
              </a:rPr>
              <a:t> </a:t>
            </a:r>
            <a:endParaRPr kumimoji="0" lang="ko-KR" altLang="en-US" sz="2400" b="1" i="0" u="none" strike="noStrike" kern="1200" cap="none" spc="0" normalizeH="0" baseline="0" noProof="0" dirty="0">
              <a:ln>
                <a:noFill/>
              </a:ln>
              <a:solidFill>
                <a:srgbClr val="FFFFFF"/>
              </a:solidFill>
              <a:effectLst/>
              <a:uLnTx/>
              <a:uFillTx/>
              <a:latin typeface="맑은 고딕" panose="020B0503020000020004" pitchFamily="50" charset="-127"/>
              <a:ea typeface="맑은 고딕" panose="020B0503020000020004" pitchFamily="50" charset="-127"/>
              <a:cs typeface="+mn-cs"/>
            </a:endParaRPr>
          </a:p>
        </p:txBody>
      </p:sp>
      <p:sp>
        <p:nvSpPr>
          <p:cNvPr id="14" name="TextBox 13"/>
          <p:cNvSpPr txBox="1"/>
          <p:nvPr/>
        </p:nvSpPr>
        <p:spPr>
          <a:xfrm>
            <a:off x="0" y="6617934"/>
            <a:ext cx="9143999" cy="240066"/>
          </a:xfrm>
          <a:prstGeom prst="rect">
            <a:avLst/>
          </a:prstGeom>
          <a:noFill/>
        </p:spPr>
        <p:txBody>
          <a:bodyPr wrap="square" rtlCol="0">
            <a:spAutoFit/>
          </a:bodyPr>
          <a:lstStyle/>
          <a:p>
            <a:pPr marL="0" marR="0" lvl="0" indent="0" algn="ctr" defTabSz="914400" rtl="0" eaLnBrk="1" fontAlgn="auto" latinLnBrk="1" hangingPunct="1">
              <a:lnSpc>
                <a:spcPct val="120000"/>
              </a:lnSpc>
              <a:spcBef>
                <a:spcPts val="0"/>
              </a:spcBef>
              <a:spcAft>
                <a:spcPts val="0"/>
              </a:spcAft>
              <a:buClrTx/>
              <a:buSzTx/>
              <a:buFontTx/>
              <a:buNone/>
              <a:tabLst/>
              <a:defRPr/>
            </a:pPr>
            <a:r>
              <a:rPr kumimoji="0" lang="en-US" altLang="ko-KR" sz="800" b="1" i="0" u="none" strike="noStrike" kern="1200" cap="none" spc="-30" normalizeH="0" baseline="0" noProof="0" dirty="0">
                <a:ln>
                  <a:noFill/>
                </a:ln>
                <a:solidFill>
                  <a:srgbClr val="000000">
                    <a:lumMod val="65000"/>
                    <a:lumOff val="35000"/>
                  </a:srgbClr>
                </a:solidFill>
                <a:effectLst/>
                <a:uLnTx/>
                <a:uFillTx/>
                <a:latin typeface="맑은 고딕" panose="020B0503020000020004" pitchFamily="50" charset="-127"/>
                <a:ea typeface="맑은 고딕" panose="020B0503020000020004" pitchFamily="50" charset="-127"/>
                <a:cs typeface="+mn-cs"/>
              </a:rPr>
              <a:t>10</a:t>
            </a:r>
          </a:p>
        </p:txBody>
      </p:sp>
      <p:sp>
        <p:nvSpPr>
          <p:cNvPr id="16" name="Oval 24"/>
          <p:cNvSpPr>
            <a:spLocks noChangeArrowheads="1"/>
          </p:cNvSpPr>
          <p:nvPr/>
        </p:nvSpPr>
        <p:spPr bwMode="auto">
          <a:xfrm>
            <a:off x="350998" y="1145293"/>
            <a:ext cx="523429" cy="917557"/>
          </a:xfrm>
          <a:prstGeom prst="rect">
            <a:avLst/>
          </a:prstGeom>
          <a:solidFill>
            <a:schemeClr val="bg1"/>
          </a:solidFill>
          <a:ln w="9525" algn="ctr">
            <a:solidFill>
              <a:srgbClr val="000000"/>
            </a:solidFill>
            <a:round/>
            <a:headEnd/>
            <a:tailEnd/>
          </a:ln>
          <a:effectLst>
            <a:outerShdw blurRad="50800" dist="38100" dir="2700000" algn="tl" rotWithShape="0">
              <a:prstClr val="black">
                <a:alpha val="40000"/>
              </a:prstClr>
            </a:outerShdw>
          </a:effectLst>
        </p:spPr>
        <p:txBody>
          <a:bodyPr wrap="square" lIns="72000" tIns="36000" rIns="72000" bIns="36000" anchor="ctr"/>
          <a:lstStyle/>
          <a:p>
            <a:pPr marL="0" marR="0" lvl="0" indent="0" algn="ctr" defTabSz="914400" rtl="0" eaLnBrk="1" fontAlgn="base" latinLnBrk="0" hangingPunct="1">
              <a:lnSpc>
                <a:spcPct val="100000"/>
              </a:lnSpc>
              <a:spcBef>
                <a:spcPts val="300"/>
              </a:spcBef>
              <a:spcAft>
                <a:spcPts val="0"/>
              </a:spcAft>
              <a:buClrTx/>
              <a:buSzTx/>
              <a:buFontTx/>
              <a:buNone/>
              <a:tabLst/>
              <a:defRPr/>
            </a:pPr>
            <a:r>
              <a:rPr kumimoji="0" lang="ko-KR" altLang="en-US" sz="1200" b="1" i="0" u="none" strike="noStrike" kern="0" cap="none" spc="0" normalizeH="0" baseline="0" noProof="0" dirty="0">
                <a:ln>
                  <a:noFill/>
                </a:ln>
                <a:solidFill>
                  <a:srgbClr val="000000"/>
                </a:solidFill>
                <a:effectLst/>
                <a:uLnTx/>
                <a:uFillTx/>
                <a:latin typeface="맑은 고딕" pitchFamily="50" charset="-127"/>
                <a:ea typeface="맑은 고딕" panose="020B0503020000020004" pitchFamily="50" charset="-127"/>
                <a:cs typeface="+mn-cs"/>
              </a:rPr>
              <a:t>기 금</a:t>
            </a:r>
            <a:endParaRPr kumimoji="0" lang="en-US" altLang="ko-KR" sz="1200" b="1" i="0" u="none" strike="noStrike" kern="0" cap="none" spc="0" normalizeH="0" baseline="0" noProof="0" dirty="0">
              <a:ln>
                <a:noFill/>
              </a:ln>
              <a:solidFill>
                <a:srgbClr val="000000"/>
              </a:solidFill>
              <a:effectLst/>
              <a:uLnTx/>
              <a:uFillTx/>
              <a:latin typeface="맑은 고딕" pitchFamily="50" charset="-127"/>
              <a:ea typeface="맑은 고딕" panose="020B0503020000020004" pitchFamily="50" charset="-127"/>
              <a:cs typeface="+mn-cs"/>
            </a:endParaRPr>
          </a:p>
          <a:p>
            <a:pPr marL="0" marR="0" lvl="0" indent="0" algn="ctr" defTabSz="914400" rtl="0" eaLnBrk="1" fontAlgn="base" latinLnBrk="0" hangingPunct="1">
              <a:lnSpc>
                <a:spcPct val="100000"/>
              </a:lnSpc>
              <a:spcBef>
                <a:spcPts val="300"/>
              </a:spcBef>
              <a:spcAft>
                <a:spcPts val="0"/>
              </a:spcAft>
              <a:buClrTx/>
              <a:buSzTx/>
              <a:buFontTx/>
              <a:buNone/>
              <a:tabLst/>
              <a:defRPr/>
            </a:pPr>
            <a:r>
              <a:rPr kumimoji="0" lang="ko-KR" altLang="en-US" sz="1200" b="1" i="0" u="none" strike="noStrike" kern="0" cap="none" spc="0" normalizeH="0" baseline="0" noProof="0" dirty="0">
                <a:ln>
                  <a:noFill/>
                </a:ln>
                <a:solidFill>
                  <a:srgbClr val="000000"/>
                </a:solidFill>
                <a:effectLst/>
                <a:uLnTx/>
                <a:uFillTx/>
                <a:latin typeface="맑은 고딕" pitchFamily="50" charset="-127"/>
                <a:ea typeface="맑은 고딕" panose="020B0503020000020004" pitchFamily="50" charset="-127"/>
                <a:cs typeface="+mn-cs"/>
              </a:rPr>
              <a:t>신 청</a:t>
            </a:r>
            <a:endParaRPr kumimoji="0" lang="en-US" altLang="ko-KR" sz="1200" b="1" i="0" u="none" strike="noStrike" kern="0" cap="none" spc="0" normalizeH="0" baseline="0" noProof="0" dirty="0">
              <a:ln>
                <a:noFill/>
              </a:ln>
              <a:solidFill>
                <a:srgbClr val="000000"/>
              </a:solidFill>
              <a:effectLst/>
              <a:uLnTx/>
              <a:uFillTx/>
              <a:latin typeface="맑은 고딕" pitchFamily="50" charset="-127"/>
              <a:ea typeface="맑은 고딕" panose="020B0503020000020004" pitchFamily="50" charset="-127"/>
              <a:cs typeface="+mn-cs"/>
            </a:endParaRPr>
          </a:p>
        </p:txBody>
      </p:sp>
      <p:sp>
        <p:nvSpPr>
          <p:cNvPr id="17" name="모서리가 둥근 직사각형 16"/>
          <p:cNvSpPr/>
          <p:nvPr/>
        </p:nvSpPr>
        <p:spPr bwMode="auto">
          <a:xfrm>
            <a:off x="1086492" y="1194907"/>
            <a:ext cx="946951" cy="720000"/>
          </a:xfrm>
          <a:prstGeom prst="roundRect">
            <a:avLst/>
          </a:prstGeom>
          <a:gradFill rotWithShape="1">
            <a:gsLst>
              <a:gs pos="0">
                <a:srgbClr val="A1A1A1">
                  <a:tint val="50000"/>
                  <a:satMod val="300000"/>
                </a:srgbClr>
              </a:gs>
              <a:gs pos="35000">
                <a:srgbClr val="A1A1A1">
                  <a:tint val="37000"/>
                  <a:satMod val="300000"/>
                </a:srgbClr>
              </a:gs>
              <a:gs pos="100000">
                <a:srgbClr val="A1A1A1">
                  <a:tint val="15000"/>
                  <a:satMod val="350000"/>
                </a:srgbClr>
              </a:gs>
            </a:gsLst>
            <a:lin ang="16200000" scaled="1"/>
          </a:gra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ko-KR" altLang="en-US" sz="1100" b="1" i="0" u="none" strike="noStrike" kern="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사전 협의</a:t>
            </a:r>
          </a:p>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altLang="ko-KR" sz="800" b="1" i="0" u="none" strike="noStrike" kern="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a:t>
            </a:r>
            <a:r>
              <a:rPr kumimoji="0" lang="ko-KR" altLang="en-US" sz="800" b="1" i="0" u="none" strike="noStrike" kern="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재단 상생기금부</a:t>
            </a:r>
            <a:r>
              <a:rPr kumimoji="0" lang="en-US" altLang="ko-KR" sz="800" b="1" i="0" u="none" strike="noStrike" kern="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a:t>
            </a:r>
          </a:p>
        </p:txBody>
      </p:sp>
      <p:sp>
        <p:nvSpPr>
          <p:cNvPr id="19" name="모서리가 둥근 직사각형 18"/>
          <p:cNvSpPr/>
          <p:nvPr/>
        </p:nvSpPr>
        <p:spPr bwMode="auto">
          <a:xfrm>
            <a:off x="2220948" y="1203145"/>
            <a:ext cx="1025491" cy="720000"/>
          </a:xfrm>
          <a:prstGeom prst="roundRect">
            <a:avLst/>
          </a:prstGeom>
          <a:gradFill rotWithShape="1">
            <a:gsLst>
              <a:gs pos="0">
                <a:srgbClr val="A1A1A1">
                  <a:tint val="50000"/>
                  <a:satMod val="300000"/>
                </a:srgbClr>
              </a:gs>
              <a:gs pos="35000">
                <a:srgbClr val="A1A1A1">
                  <a:tint val="37000"/>
                  <a:satMod val="300000"/>
                </a:srgbClr>
              </a:gs>
              <a:gs pos="100000">
                <a:srgbClr val="A1A1A1">
                  <a:tint val="15000"/>
                  <a:satMod val="350000"/>
                </a:srgbClr>
              </a:gs>
            </a:gsLst>
            <a:lin ang="16200000" scaled="1"/>
          </a:gra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ko-KR" altLang="en-US" sz="1100" b="1" i="0" u="none" strike="noStrike" kern="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상생채권신탁</a:t>
            </a:r>
            <a:br>
              <a:rPr kumimoji="0" lang="en-US" altLang="ko-KR" sz="1100" b="1" i="0" u="none" strike="noStrike" kern="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br>
            <a:r>
              <a:rPr kumimoji="0" lang="ko-KR" altLang="en-US" sz="1100" b="1" i="0" u="none" strike="noStrike" kern="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수수료 협의</a:t>
            </a:r>
            <a:endParaRPr kumimoji="0" lang="en-US" altLang="ko-KR" sz="800" b="1" i="0" u="none" strike="noStrike" kern="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21" name="모서리가 둥근 직사각형 20"/>
          <p:cNvSpPr/>
          <p:nvPr/>
        </p:nvSpPr>
        <p:spPr bwMode="auto">
          <a:xfrm>
            <a:off x="5944047" y="1219621"/>
            <a:ext cx="1031733" cy="720000"/>
          </a:xfrm>
          <a:prstGeom prst="roundRect">
            <a:avLst/>
          </a:prstGeom>
          <a:solidFill>
            <a:srgbClr val="002060"/>
          </a:soli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ko-KR" altLang="en-US" sz="1100" b="1" i="0" u="none" strike="noStrike" kern="0" cap="none" spc="0" normalizeH="0" baseline="0" noProof="0" dirty="0">
                <a:ln>
                  <a:noFill/>
                </a:ln>
                <a:solidFill>
                  <a:srgbClr val="FFFFFF"/>
                </a:solidFill>
                <a:effectLst/>
                <a:uLnTx/>
                <a:uFillTx/>
                <a:latin typeface="맑은 고딕" panose="020B0503020000020004" pitchFamily="50" charset="-127"/>
                <a:ea typeface="맑은 고딕" panose="020B0503020000020004" pitchFamily="50" charset="-127"/>
                <a:cs typeface="+mn-cs"/>
              </a:rPr>
              <a:t>기금 지원 계획서 제출</a:t>
            </a:r>
            <a:endParaRPr kumimoji="0" lang="en-US" altLang="ko-KR" sz="1600" b="1" i="0" u="none" strike="noStrike" kern="0" cap="none" spc="0" normalizeH="0" baseline="0" noProof="0" dirty="0">
              <a:ln>
                <a:noFill/>
              </a:ln>
              <a:solidFill>
                <a:srgbClr val="FFFFFF"/>
              </a:solidFill>
              <a:effectLst/>
              <a:uLnTx/>
              <a:uFillTx/>
              <a:latin typeface="맑은 고딕" panose="020B0503020000020004" pitchFamily="50" charset="-127"/>
              <a:ea typeface="맑은 고딕" panose="020B0503020000020004" pitchFamily="50" charset="-127"/>
              <a:cs typeface="+mn-cs"/>
            </a:endParaRPr>
          </a:p>
        </p:txBody>
      </p:sp>
      <p:sp>
        <p:nvSpPr>
          <p:cNvPr id="23" name="Freeform 1754"/>
          <p:cNvSpPr>
            <a:spLocks/>
          </p:cNvSpPr>
          <p:nvPr/>
        </p:nvSpPr>
        <p:spPr bwMode="gray">
          <a:xfrm>
            <a:off x="5952286" y="1052736"/>
            <a:ext cx="288000" cy="252000"/>
          </a:xfrm>
          <a:custGeom>
            <a:avLst/>
            <a:gdLst>
              <a:gd name="T0" fmla="*/ 2147483647 w 4916"/>
              <a:gd name="T1" fmla="*/ 2147483647 h 3388"/>
              <a:gd name="T2" fmla="*/ 2147483647 w 4916"/>
              <a:gd name="T3" fmla="*/ 2147483647 h 3388"/>
              <a:gd name="T4" fmla="*/ 2147483647 w 4916"/>
              <a:gd name="T5" fmla="*/ 2147483647 h 3388"/>
              <a:gd name="T6" fmla="*/ 2147483647 w 4916"/>
              <a:gd name="T7" fmla="*/ 2147483647 h 3388"/>
              <a:gd name="T8" fmla="*/ 2147483647 w 4916"/>
              <a:gd name="T9" fmla="*/ 2147483647 h 3388"/>
              <a:gd name="T10" fmla="*/ 2147483647 w 4916"/>
              <a:gd name="T11" fmla="*/ 2147483647 h 3388"/>
              <a:gd name="T12" fmla="*/ 2147483647 w 4916"/>
              <a:gd name="T13" fmla="*/ 2147483647 h 3388"/>
              <a:gd name="T14" fmla="*/ 2147483647 w 4916"/>
              <a:gd name="T15" fmla="*/ 2147483647 h 3388"/>
              <a:gd name="T16" fmla="*/ 2147483647 w 4916"/>
              <a:gd name="T17" fmla="*/ 2147483647 h 3388"/>
              <a:gd name="T18" fmla="*/ 2147483647 w 4916"/>
              <a:gd name="T19" fmla="*/ 2147483647 h 3388"/>
              <a:gd name="T20" fmla="*/ 2147483647 w 4916"/>
              <a:gd name="T21" fmla="*/ 2147483647 h 3388"/>
              <a:gd name="T22" fmla="*/ 2147483647 w 4916"/>
              <a:gd name="T23" fmla="*/ 2147483647 h 3388"/>
              <a:gd name="T24" fmla="*/ 2147483647 w 4916"/>
              <a:gd name="T25" fmla="*/ 2147483647 h 3388"/>
              <a:gd name="T26" fmla="*/ 2147483647 w 4916"/>
              <a:gd name="T27" fmla="*/ 2147483647 h 3388"/>
              <a:gd name="T28" fmla="*/ 2147483647 w 4916"/>
              <a:gd name="T29" fmla="*/ 2147483647 h 3388"/>
              <a:gd name="T30" fmla="*/ 2147483647 w 4916"/>
              <a:gd name="T31" fmla="*/ 2147483647 h 3388"/>
              <a:gd name="T32" fmla="*/ 2147483647 w 4916"/>
              <a:gd name="T33" fmla="*/ 2147483647 h 3388"/>
              <a:gd name="T34" fmla="*/ 2147483647 w 4916"/>
              <a:gd name="T35" fmla="*/ 2147483647 h 3388"/>
              <a:gd name="T36" fmla="*/ 2147483647 w 4916"/>
              <a:gd name="T37" fmla="*/ 2147483647 h 3388"/>
              <a:gd name="T38" fmla="*/ 2147483647 w 4916"/>
              <a:gd name="T39" fmla="*/ 2147483647 h 3388"/>
              <a:gd name="T40" fmla="*/ 2147483647 w 4916"/>
              <a:gd name="T41" fmla="*/ 2147483647 h 3388"/>
              <a:gd name="T42" fmla="*/ 2147483647 w 4916"/>
              <a:gd name="T43" fmla="*/ 2147483647 h 3388"/>
              <a:gd name="T44" fmla="*/ 2147483647 w 4916"/>
              <a:gd name="T45" fmla="*/ 2147483647 h 3388"/>
              <a:gd name="T46" fmla="*/ 2147483647 w 4916"/>
              <a:gd name="T47" fmla="*/ 2147483647 h 3388"/>
              <a:gd name="T48" fmla="*/ 2147483647 w 4916"/>
              <a:gd name="T49" fmla="*/ 2147483647 h 3388"/>
              <a:gd name="T50" fmla="*/ 2147483647 w 4916"/>
              <a:gd name="T51" fmla="*/ 2147483647 h 3388"/>
              <a:gd name="T52" fmla="*/ 2147483647 w 4916"/>
              <a:gd name="T53" fmla="*/ 2147483647 h 3388"/>
              <a:gd name="T54" fmla="*/ 2147483647 w 4916"/>
              <a:gd name="T55" fmla="*/ 2147483647 h 3388"/>
              <a:gd name="T56" fmla="*/ 2147483647 w 4916"/>
              <a:gd name="T57" fmla="*/ 2147483647 h 3388"/>
              <a:gd name="T58" fmla="*/ 2147483647 w 4916"/>
              <a:gd name="T59" fmla="*/ 2147483647 h 3388"/>
              <a:gd name="T60" fmla="*/ 2147483647 w 4916"/>
              <a:gd name="T61" fmla="*/ 2147483647 h 3388"/>
              <a:gd name="T62" fmla="*/ 2147483647 w 4916"/>
              <a:gd name="T63" fmla="*/ 2147483647 h 3388"/>
              <a:gd name="T64" fmla="*/ 2147483647 w 4916"/>
              <a:gd name="T65" fmla="*/ 2147483647 h 3388"/>
              <a:gd name="T66" fmla="*/ 2147483647 w 4916"/>
              <a:gd name="T67" fmla="*/ 2147483647 h 3388"/>
              <a:gd name="T68" fmla="*/ 2147483647 w 4916"/>
              <a:gd name="T69" fmla="*/ 2147483647 h 3388"/>
              <a:gd name="T70" fmla="*/ 2147483647 w 4916"/>
              <a:gd name="T71" fmla="*/ 2147483647 h 3388"/>
              <a:gd name="T72" fmla="*/ 2147483647 w 4916"/>
              <a:gd name="T73" fmla="*/ 2147483647 h 3388"/>
              <a:gd name="T74" fmla="*/ 2147483647 w 4916"/>
              <a:gd name="T75" fmla="*/ 2147483647 h 3388"/>
              <a:gd name="T76" fmla="*/ 2147483647 w 4916"/>
              <a:gd name="T77" fmla="*/ 2147483647 h 3388"/>
              <a:gd name="T78" fmla="*/ 2147483647 w 4916"/>
              <a:gd name="T79" fmla="*/ 2147483647 h 3388"/>
              <a:gd name="T80" fmla="*/ 2147483647 w 4916"/>
              <a:gd name="T81" fmla="*/ 2147483647 h 3388"/>
              <a:gd name="T82" fmla="*/ 2147483647 w 4916"/>
              <a:gd name="T83" fmla="*/ 2147483647 h 3388"/>
              <a:gd name="T84" fmla="*/ 2147483647 w 4916"/>
              <a:gd name="T85" fmla="*/ 2147483647 h 3388"/>
              <a:gd name="T86" fmla="*/ 2147483647 w 4916"/>
              <a:gd name="T87" fmla="*/ 2147483647 h 3388"/>
              <a:gd name="T88" fmla="*/ 2147483647 w 4916"/>
              <a:gd name="T89" fmla="*/ 2147483647 h 3388"/>
              <a:gd name="T90" fmla="*/ 2147483647 w 4916"/>
              <a:gd name="T91" fmla="*/ 2147483647 h 3388"/>
              <a:gd name="T92" fmla="*/ 2147483647 w 4916"/>
              <a:gd name="T93" fmla="*/ 2147483647 h 3388"/>
              <a:gd name="T94" fmla="*/ 2147483647 w 4916"/>
              <a:gd name="T95" fmla="*/ 2147483647 h 3388"/>
              <a:gd name="T96" fmla="*/ 2147483647 w 4916"/>
              <a:gd name="T97" fmla="*/ 2147483647 h 3388"/>
              <a:gd name="T98" fmla="*/ 2147483647 w 4916"/>
              <a:gd name="T99" fmla="*/ 2147483647 h 3388"/>
              <a:gd name="T100" fmla="*/ 2147483647 w 4916"/>
              <a:gd name="T101" fmla="*/ 2147483647 h 3388"/>
              <a:gd name="T102" fmla="*/ 2147483647 w 4916"/>
              <a:gd name="T103" fmla="*/ 2147483647 h 3388"/>
              <a:gd name="T104" fmla="*/ 2147483647 w 4916"/>
              <a:gd name="T105" fmla="*/ 2147483647 h 3388"/>
              <a:gd name="T106" fmla="*/ 2147483647 w 4916"/>
              <a:gd name="T107" fmla="*/ 2147483647 h 3388"/>
              <a:gd name="T108" fmla="*/ 2147483647 w 4916"/>
              <a:gd name="T109" fmla="*/ 2147483647 h 3388"/>
              <a:gd name="T110" fmla="*/ 2147483647 w 4916"/>
              <a:gd name="T111" fmla="*/ 2147483647 h 3388"/>
              <a:gd name="T112" fmla="*/ 2147483647 w 4916"/>
              <a:gd name="T113" fmla="*/ 2147483647 h 3388"/>
              <a:gd name="T114" fmla="*/ 2147483647 w 4916"/>
              <a:gd name="T115" fmla="*/ 2147483647 h 3388"/>
              <a:gd name="T116" fmla="*/ 2147483647 w 4916"/>
              <a:gd name="T117" fmla="*/ 2147483647 h 3388"/>
              <a:gd name="T118" fmla="*/ 2147483647 w 4916"/>
              <a:gd name="T119" fmla="*/ 2147483647 h 3388"/>
              <a:gd name="T120" fmla="*/ 2147483647 w 4916"/>
              <a:gd name="T121" fmla="*/ 2147483647 h 33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916"/>
              <a:gd name="T184" fmla="*/ 0 h 3388"/>
              <a:gd name="T185" fmla="*/ 4916 w 4916"/>
              <a:gd name="T186" fmla="*/ 3388 h 338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916" h="3388">
                <a:moveTo>
                  <a:pt x="0" y="1792"/>
                </a:moveTo>
                <a:lnTo>
                  <a:pt x="12" y="1808"/>
                </a:lnTo>
                <a:lnTo>
                  <a:pt x="25" y="1823"/>
                </a:lnTo>
                <a:lnTo>
                  <a:pt x="38" y="1838"/>
                </a:lnTo>
                <a:lnTo>
                  <a:pt x="53" y="1853"/>
                </a:lnTo>
                <a:lnTo>
                  <a:pt x="68" y="1867"/>
                </a:lnTo>
                <a:lnTo>
                  <a:pt x="83" y="1883"/>
                </a:lnTo>
                <a:lnTo>
                  <a:pt x="100" y="1897"/>
                </a:lnTo>
                <a:lnTo>
                  <a:pt x="116" y="1911"/>
                </a:lnTo>
                <a:lnTo>
                  <a:pt x="131" y="1927"/>
                </a:lnTo>
                <a:lnTo>
                  <a:pt x="148" y="1941"/>
                </a:lnTo>
                <a:lnTo>
                  <a:pt x="162" y="1955"/>
                </a:lnTo>
                <a:lnTo>
                  <a:pt x="178" y="1971"/>
                </a:lnTo>
                <a:lnTo>
                  <a:pt x="193" y="1985"/>
                </a:lnTo>
                <a:lnTo>
                  <a:pt x="206" y="2000"/>
                </a:lnTo>
                <a:lnTo>
                  <a:pt x="219" y="2014"/>
                </a:lnTo>
                <a:lnTo>
                  <a:pt x="231" y="2030"/>
                </a:lnTo>
                <a:lnTo>
                  <a:pt x="244" y="2058"/>
                </a:lnTo>
                <a:lnTo>
                  <a:pt x="261" y="2080"/>
                </a:lnTo>
                <a:lnTo>
                  <a:pt x="281" y="2098"/>
                </a:lnTo>
                <a:lnTo>
                  <a:pt x="301" y="2114"/>
                </a:lnTo>
                <a:lnTo>
                  <a:pt x="322" y="2129"/>
                </a:lnTo>
                <a:lnTo>
                  <a:pt x="342" y="2148"/>
                </a:lnTo>
                <a:lnTo>
                  <a:pt x="359" y="2169"/>
                </a:lnTo>
                <a:lnTo>
                  <a:pt x="375" y="2195"/>
                </a:lnTo>
                <a:lnTo>
                  <a:pt x="391" y="2223"/>
                </a:lnTo>
                <a:lnTo>
                  <a:pt x="415" y="2256"/>
                </a:lnTo>
                <a:lnTo>
                  <a:pt x="441" y="2294"/>
                </a:lnTo>
                <a:lnTo>
                  <a:pt x="471" y="2333"/>
                </a:lnTo>
                <a:lnTo>
                  <a:pt x="501" y="2373"/>
                </a:lnTo>
                <a:lnTo>
                  <a:pt x="527" y="2409"/>
                </a:lnTo>
                <a:lnTo>
                  <a:pt x="551" y="2442"/>
                </a:lnTo>
                <a:lnTo>
                  <a:pt x="569" y="2469"/>
                </a:lnTo>
                <a:lnTo>
                  <a:pt x="580" y="2492"/>
                </a:lnTo>
                <a:lnTo>
                  <a:pt x="597" y="2519"/>
                </a:lnTo>
                <a:lnTo>
                  <a:pt x="616" y="2552"/>
                </a:lnTo>
                <a:lnTo>
                  <a:pt x="638" y="2586"/>
                </a:lnTo>
                <a:lnTo>
                  <a:pt x="663" y="2626"/>
                </a:lnTo>
                <a:lnTo>
                  <a:pt x="689" y="2666"/>
                </a:lnTo>
                <a:lnTo>
                  <a:pt x="717" y="2708"/>
                </a:lnTo>
                <a:lnTo>
                  <a:pt x="747" y="2752"/>
                </a:lnTo>
                <a:lnTo>
                  <a:pt x="775" y="2794"/>
                </a:lnTo>
                <a:lnTo>
                  <a:pt x="803" y="2838"/>
                </a:lnTo>
                <a:lnTo>
                  <a:pt x="830" y="2878"/>
                </a:lnTo>
                <a:lnTo>
                  <a:pt x="855" y="2916"/>
                </a:lnTo>
                <a:lnTo>
                  <a:pt x="878" y="2952"/>
                </a:lnTo>
                <a:lnTo>
                  <a:pt x="897" y="2983"/>
                </a:lnTo>
                <a:lnTo>
                  <a:pt x="914" y="3011"/>
                </a:lnTo>
                <a:lnTo>
                  <a:pt x="926" y="3032"/>
                </a:lnTo>
                <a:lnTo>
                  <a:pt x="937" y="3034"/>
                </a:lnTo>
                <a:lnTo>
                  <a:pt x="946" y="3035"/>
                </a:lnTo>
                <a:lnTo>
                  <a:pt x="957" y="3037"/>
                </a:lnTo>
                <a:lnTo>
                  <a:pt x="966" y="3039"/>
                </a:lnTo>
                <a:lnTo>
                  <a:pt x="977" y="3039"/>
                </a:lnTo>
                <a:lnTo>
                  <a:pt x="987" y="3042"/>
                </a:lnTo>
                <a:lnTo>
                  <a:pt x="997" y="3043"/>
                </a:lnTo>
                <a:lnTo>
                  <a:pt x="1007" y="3045"/>
                </a:lnTo>
                <a:lnTo>
                  <a:pt x="1009" y="3055"/>
                </a:lnTo>
                <a:lnTo>
                  <a:pt x="1012" y="3064"/>
                </a:lnTo>
                <a:lnTo>
                  <a:pt x="1014" y="3073"/>
                </a:lnTo>
                <a:lnTo>
                  <a:pt x="1016" y="3083"/>
                </a:lnTo>
                <a:lnTo>
                  <a:pt x="1025" y="3083"/>
                </a:lnTo>
                <a:lnTo>
                  <a:pt x="1033" y="3085"/>
                </a:lnTo>
                <a:lnTo>
                  <a:pt x="1043" y="3086"/>
                </a:lnTo>
                <a:lnTo>
                  <a:pt x="1052" y="3087"/>
                </a:lnTo>
                <a:lnTo>
                  <a:pt x="1060" y="3090"/>
                </a:lnTo>
                <a:lnTo>
                  <a:pt x="1069" y="3091"/>
                </a:lnTo>
                <a:lnTo>
                  <a:pt x="1079" y="3092"/>
                </a:lnTo>
                <a:lnTo>
                  <a:pt x="1088" y="3093"/>
                </a:lnTo>
                <a:lnTo>
                  <a:pt x="1104" y="3103"/>
                </a:lnTo>
                <a:lnTo>
                  <a:pt x="1121" y="3113"/>
                </a:lnTo>
                <a:lnTo>
                  <a:pt x="1137" y="3121"/>
                </a:lnTo>
                <a:lnTo>
                  <a:pt x="1152" y="3130"/>
                </a:lnTo>
                <a:lnTo>
                  <a:pt x="1168" y="3139"/>
                </a:lnTo>
                <a:lnTo>
                  <a:pt x="1185" y="3147"/>
                </a:lnTo>
                <a:lnTo>
                  <a:pt x="1202" y="3156"/>
                </a:lnTo>
                <a:lnTo>
                  <a:pt x="1217" y="3165"/>
                </a:lnTo>
                <a:lnTo>
                  <a:pt x="1229" y="3166"/>
                </a:lnTo>
                <a:lnTo>
                  <a:pt x="1240" y="3167"/>
                </a:lnTo>
                <a:lnTo>
                  <a:pt x="1251" y="3169"/>
                </a:lnTo>
                <a:lnTo>
                  <a:pt x="1262" y="3170"/>
                </a:lnTo>
                <a:lnTo>
                  <a:pt x="1274" y="3170"/>
                </a:lnTo>
                <a:lnTo>
                  <a:pt x="1285" y="3171"/>
                </a:lnTo>
                <a:lnTo>
                  <a:pt x="1297" y="3172"/>
                </a:lnTo>
                <a:lnTo>
                  <a:pt x="1308" y="3172"/>
                </a:lnTo>
                <a:lnTo>
                  <a:pt x="1317" y="3183"/>
                </a:lnTo>
                <a:lnTo>
                  <a:pt x="1326" y="3195"/>
                </a:lnTo>
                <a:lnTo>
                  <a:pt x="1335" y="3206"/>
                </a:lnTo>
                <a:lnTo>
                  <a:pt x="1343" y="3215"/>
                </a:lnTo>
                <a:lnTo>
                  <a:pt x="1363" y="3217"/>
                </a:lnTo>
                <a:lnTo>
                  <a:pt x="1383" y="3219"/>
                </a:lnTo>
                <a:lnTo>
                  <a:pt x="1403" y="3221"/>
                </a:lnTo>
                <a:lnTo>
                  <a:pt x="1422" y="3221"/>
                </a:lnTo>
                <a:lnTo>
                  <a:pt x="1443" y="3223"/>
                </a:lnTo>
                <a:lnTo>
                  <a:pt x="1462" y="3223"/>
                </a:lnTo>
                <a:lnTo>
                  <a:pt x="1482" y="3224"/>
                </a:lnTo>
                <a:lnTo>
                  <a:pt x="1502" y="3225"/>
                </a:lnTo>
                <a:lnTo>
                  <a:pt x="1525" y="3238"/>
                </a:lnTo>
                <a:lnTo>
                  <a:pt x="1547" y="3251"/>
                </a:lnTo>
                <a:lnTo>
                  <a:pt x="1571" y="3264"/>
                </a:lnTo>
                <a:lnTo>
                  <a:pt x="1595" y="3278"/>
                </a:lnTo>
                <a:lnTo>
                  <a:pt x="1619" y="3293"/>
                </a:lnTo>
                <a:lnTo>
                  <a:pt x="1643" y="3306"/>
                </a:lnTo>
                <a:lnTo>
                  <a:pt x="1667" y="3319"/>
                </a:lnTo>
                <a:lnTo>
                  <a:pt x="1692" y="3332"/>
                </a:lnTo>
                <a:lnTo>
                  <a:pt x="1701" y="3332"/>
                </a:lnTo>
                <a:lnTo>
                  <a:pt x="1711" y="3332"/>
                </a:lnTo>
                <a:lnTo>
                  <a:pt x="1721" y="3332"/>
                </a:lnTo>
                <a:lnTo>
                  <a:pt x="1732" y="3332"/>
                </a:lnTo>
                <a:lnTo>
                  <a:pt x="1742" y="3332"/>
                </a:lnTo>
                <a:lnTo>
                  <a:pt x="1751" y="3332"/>
                </a:lnTo>
                <a:lnTo>
                  <a:pt x="1762" y="3332"/>
                </a:lnTo>
                <a:lnTo>
                  <a:pt x="1772" y="3332"/>
                </a:lnTo>
                <a:lnTo>
                  <a:pt x="1780" y="3340"/>
                </a:lnTo>
                <a:lnTo>
                  <a:pt x="1790" y="3346"/>
                </a:lnTo>
                <a:lnTo>
                  <a:pt x="1799" y="3352"/>
                </a:lnTo>
                <a:lnTo>
                  <a:pt x="1809" y="3358"/>
                </a:lnTo>
                <a:lnTo>
                  <a:pt x="1817" y="3364"/>
                </a:lnTo>
                <a:lnTo>
                  <a:pt x="1826" y="3368"/>
                </a:lnTo>
                <a:lnTo>
                  <a:pt x="1835" y="3373"/>
                </a:lnTo>
                <a:lnTo>
                  <a:pt x="1843" y="3378"/>
                </a:lnTo>
                <a:lnTo>
                  <a:pt x="1871" y="3385"/>
                </a:lnTo>
                <a:lnTo>
                  <a:pt x="1889" y="3388"/>
                </a:lnTo>
                <a:lnTo>
                  <a:pt x="1901" y="3384"/>
                </a:lnTo>
                <a:lnTo>
                  <a:pt x="1905" y="3377"/>
                </a:lnTo>
                <a:lnTo>
                  <a:pt x="1905" y="3368"/>
                </a:lnTo>
                <a:lnTo>
                  <a:pt x="1899" y="3355"/>
                </a:lnTo>
                <a:lnTo>
                  <a:pt x="1891" y="3341"/>
                </a:lnTo>
                <a:lnTo>
                  <a:pt x="1883" y="3327"/>
                </a:lnTo>
                <a:lnTo>
                  <a:pt x="1876" y="3312"/>
                </a:lnTo>
                <a:lnTo>
                  <a:pt x="1868" y="3298"/>
                </a:lnTo>
                <a:lnTo>
                  <a:pt x="1864" y="3286"/>
                </a:lnTo>
                <a:lnTo>
                  <a:pt x="1863" y="3275"/>
                </a:lnTo>
                <a:lnTo>
                  <a:pt x="1867" y="3268"/>
                </a:lnTo>
                <a:lnTo>
                  <a:pt x="1877" y="3264"/>
                </a:lnTo>
                <a:lnTo>
                  <a:pt x="1896" y="3266"/>
                </a:lnTo>
                <a:lnTo>
                  <a:pt x="1922" y="3273"/>
                </a:lnTo>
                <a:lnTo>
                  <a:pt x="1935" y="3251"/>
                </a:lnTo>
                <a:lnTo>
                  <a:pt x="1947" y="3231"/>
                </a:lnTo>
                <a:lnTo>
                  <a:pt x="1957" y="3213"/>
                </a:lnTo>
                <a:lnTo>
                  <a:pt x="1965" y="3194"/>
                </a:lnTo>
                <a:lnTo>
                  <a:pt x="1975" y="3176"/>
                </a:lnTo>
                <a:lnTo>
                  <a:pt x="1984" y="3154"/>
                </a:lnTo>
                <a:lnTo>
                  <a:pt x="1995" y="3134"/>
                </a:lnTo>
                <a:lnTo>
                  <a:pt x="2007" y="3111"/>
                </a:lnTo>
                <a:lnTo>
                  <a:pt x="2008" y="3098"/>
                </a:lnTo>
                <a:lnTo>
                  <a:pt x="2013" y="3083"/>
                </a:lnTo>
                <a:lnTo>
                  <a:pt x="2019" y="3067"/>
                </a:lnTo>
                <a:lnTo>
                  <a:pt x="2026" y="3049"/>
                </a:lnTo>
                <a:lnTo>
                  <a:pt x="2035" y="3030"/>
                </a:lnTo>
                <a:lnTo>
                  <a:pt x="2041" y="3013"/>
                </a:lnTo>
                <a:lnTo>
                  <a:pt x="2045" y="2998"/>
                </a:lnTo>
                <a:lnTo>
                  <a:pt x="2046" y="2985"/>
                </a:lnTo>
                <a:lnTo>
                  <a:pt x="2059" y="2966"/>
                </a:lnTo>
                <a:lnTo>
                  <a:pt x="2071" y="2946"/>
                </a:lnTo>
                <a:lnTo>
                  <a:pt x="2085" y="2927"/>
                </a:lnTo>
                <a:lnTo>
                  <a:pt x="2096" y="2908"/>
                </a:lnTo>
                <a:lnTo>
                  <a:pt x="2107" y="2890"/>
                </a:lnTo>
                <a:lnTo>
                  <a:pt x="2118" y="2872"/>
                </a:lnTo>
                <a:lnTo>
                  <a:pt x="2130" y="2854"/>
                </a:lnTo>
                <a:lnTo>
                  <a:pt x="2142" y="2835"/>
                </a:lnTo>
                <a:lnTo>
                  <a:pt x="2148" y="2782"/>
                </a:lnTo>
                <a:lnTo>
                  <a:pt x="2159" y="2741"/>
                </a:lnTo>
                <a:lnTo>
                  <a:pt x="2171" y="2700"/>
                </a:lnTo>
                <a:lnTo>
                  <a:pt x="2174" y="2648"/>
                </a:lnTo>
                <a:lnTo>
                  <a:pt x="2187" y="2640"/>
                </a:lnTo>
                <a:lnTo>
                  <a:pt x="2201" y="2628"/>
                </a:lnTo>
                <a:lnTo>
                  <a:pt x="2217" y="2616"/>
                </a:lnTo>
                <a:lnTo>
                  <a:pt x="2232" y="2603"/>
                </a:lnTo>
                <a:lnTo>
                  <a:pt x="2247" y="2589"/>
                </a:lnTo>
                <a:lnTo>
                  <a:pt x="2263" y="2576"/>
                </a:lnTo>
                <a:lnTo>
                  <a:pt x="2276" y="2565"/>
                </a:lnTo>
                <a:lnTo>
                  <a:pt x="2289" y="2556"/>
                </a:lnTo>
                <a:lnTo>
                  <a:pt x="2298" y="2505"/>
                </a:lnTo>
                <a:lnTo>
                  <a:pt x="2304" y="2464"/>
                </a:lnTo>
                <a:lnTo>
                  <a:pt x="2309" y="2424"/>
                </a:lnTo>
                <a:lnTo>
                  <a:pt x="2320" y="2370"/>
                </a:lnTo>
                <a:lnTo>
                  <a:pt x="2330" y="2360"/>
                </a:lnTo>
                <a:lnTo>
                  <a:pt x="2347" y="2349"/>
                </a:lnTo>
                <a:lnTo>
                  <a:pt x="2366" y="2336"/>
                </a:lnTo>
                <a:lnTo>
                  <a:pt x="2388" y="2322"/>
                </a:lnTo>
                <a:lnTo>
                  <a:pt x="2412" y="2307"/>
                </a:lnTo>
                <a:lnTo>
                  <a:pt x="2431" y="2294"/>
                </a:lnTo>
                <a:lnTo>
                  <a:pt x="2448" y="2284"/>
                </a:lnTo>
                <a:lnTo>
                  <a:pt x="2457" y="2274"/>
                </a:lnTo>
                <a:lnTo>
                  <a:pt x="2455" y="2260"/>
                </a:lnTo>
                <a:lnTo>
                  <a:pt x="2455" y="2246"/>
                </a:lnTo>
                <a:lnTo>
                  <a:pt x="2459" y="2234"/>
                </a:lnTo>
                <a:lnTo>
                  <a:pt x="2462" y="2221"/>
                </a:lnTo>
                <a:lnTo>
                  <a:pt x="2467" y="2208"/>
                </a:lnTo>
                <a:lnTo>
                  <a:pt x="2470" y="2195"/>
                </a:lnTo>
                <a:lnTo>
                  <a:pt x="2472" y="2180"/>
                </a:lnTo>
                <a:lnTo>
                  <a:pt x="2470" y="2167"/>
                </a:lnTo>
                <a:lnTo>
                  <a:pt x="2482" y="2165"/>
                </a:lnTo>
                <a:lnTo>
                  <a:pt x="2493" y="2161"/>
                </a:lnTo>
                <a:lnTo>
                  <a:pt x="2504" y="2158"/>
                </a:lnTo>
                <a:lnTo>
                  <a:pt x="2516" y="2154"/>
                </a:lnTo>
                <a:lnTo>
                  <a:pt x="2528" y="2150"/>
                </a:lnTo>
                <a:lnTo>
                  <a:pt x="2538" y="2147"/>
                </a:lnTo>
                <a:lnTo>
                  <a:pt x="2549" y="2141"/>
                </a:lnTo>
                <a:lnTo>
                  <a:pt x="2560" y="2138"/>
                </a:lnTo>
                <a:lnTo>
                  <a:pt x="2565" y="2118"/>
                </a:lnTo>
                <a:lnTo>
                  <a:pt x="2573" y="2099"/>
                </a:lnTo>
                <a:lnTo>
                  <a:pt x="2580" y="2080"/>
                </a:lnTo>
                <a:lnTo>
                  <a:pt x="2589" y="2059"/>
                </a:lnTo>
                <a:lnTo>
                  <a:pt x="2597" y="2063"/>
                </a:lnTo>
                <a:lnTo>
                  <a:pt x="2603" y="2065"/>
                </a:lnTo>
                <a:lnTo>
                  <a:pt x="2610" y="2068"/>
                </a:lnTo>
                <a:lnTo>
                  <a:pt x="2618" y="2070"/>
                </a:lnTo>
                <a:lnTo>
                  <a:pt x="2625" y="2073"/>
                </a:lnTo>
                <a:lnTo>
                  <a:pt x="2634" y="2075"/>
                </a:lnTo>
                <a:lnTo>
                  <a:pt x="2642" y="2078"/>
                </a:lnTo>
                <a:lnTo>
                  <a:pt x="2650" y="2080"/>
                </a:lnTo>
                <a:lnTo>
                  <a:pt x="2657" y="2063"/>
                </a:lnTo>
                <a:lnTo>
                  <a:pt x="2664" y="2046"/>
                </a:lnTo>
                <a:lnTo>
                  <a:pt x="2668" y="2028"/>
                </a:lnTo>
                <a:lnTo>
                  <a:pt x="2673" y="2012"/>
                </a:lnTo>
                <a:lnTo>
                  <a:pt x="2678" y="2007"/>
                </a:lnTo>
                <a:lnTo>
                  <a:pt x="2683" y="2002"/>
                </a:lnTo>
                <a:lnTo>
                  <a:pt x="2689" y="1998"/>
                </a:lnTo>
                <a:lnTo>
                  <a:pt x="2694" y="1991"/>
                </a:lnTo>
                <a:lnTo>
                  <a:pt x="2700" y="1987"/>
                </a:lnTo>
                <a:lnTo>
                  <a:pt x="2705" y="1982"/>
                </a:lnTo>
                <a:lnTo>
                  <a:pt x="2712" y="1976"/>
                </a:lnTo>
                <a:lnTo>
                  <a:pt x="2716" y="1971"/>
                </a:lnTo>
                <a:lnTo>
                  <a:pt x="2726" y="1955"/>
                </a:lnTo>
                <a:lnTo>
                  <a:pt x="2736" y="1940"/>
                </a:lnTo>
                <a:lnTo>
                  <a:pt x="2747" y="1924"/>
                </a:lnTo>
                <a:lnTo>
                  <a:pt x="2760" y="1908"/>
                </a:lnTo>
                <a:lnTo>
                  <a:pt x="2771" y="1892"/>
                </a:lnTo>
                <a:lnTo>
                  <a:pt x="2783" y="1877"/>
                </a:lnTo>
                <a:lnTo>
                  <a:pt x="2798" y="1860"/>
                </a:lnTo>
                <a:lnTo>
                  <a:pt x="2811" y="1844"/>
                </a:lnTo>
                <a:lnTo>
                  <a:pt x="2834" y="1825"/>
                </a:lnTo>
                <a:lnTo>
                  <a:pt x="2859" y="1804"/>
                </a:lnTo>
                <a:lnTo>
                  <a:pt x="2882" y="1783"/>
                </a:lnTo>
                <a:lnTo>
                  <a:pt x="2906" y="1764"/>
                </a:lnTo>
                <a:lnTo>
                  <a:pt x="2929" y="1743"/>
                </a:lnTo>
                <a:lnTo>
                  <a:pt x="2953" y="1722"/>
                </a:lnTo>
                <a:lnTo>
                  <a:pt x="2974" y="1700"/>
                </a:lnTo>
                <a:lnTo>
                  <a:pt x="2998" y="1678"/>
                </a:lnTo>
                <a:lnTo>
                  <a:pt x="3019" y="1656"/>
                </a:lnTo>
                <a:lnTo>
                  <a:pt x="3043" y="1635"/>
                </a:lnTo>
                <a:lnTo>
                  <a:pt x="3067" y="1612"/>
                </a:lnTo>
                <a:lnTo>
                  <a:pt x="3089" y="1589"/>
                </a:lnTo>
                <a:lnTo>
                  <a:pt x="3112" y="1565"/>
                </a:lnTo>
                <a:lnTo>
                  <a:pt x="3135" y="1542"/>
                </a:lnTo>
                <a:lnTo>
                  <a:pt x="3160" y="1520"/>
                </a:lnTo>
                <a:lnTo>
                  <a:pt x="3183" y="1496"/>
                </a:lnTo>
                <a:lnTo>
                  <a:pt x="3208" y="1471"/>
                </a:lnTo>
                <a:lnTo>
                  <a:pt x="3233" y="1448"/>
                </a:lnTo>
                <a:lnTo>
                  <a:pt x="3259" y="1424"/>
                </a:lnTo>
                <a:lnTo>
                  <a:pt x="3284" y="1400"/>
                </a:lnTo>
                <a:lnTo>
                  <a:pt x="3311" y="1375"/>
                </a:lnTo>
                <a:lnTo>
                  <a:pt x="3339" y="1350"/>
                </a:lnTo>
                <a:lnTo>
                  <a:pt x="3368" y="1326"/>
                </a:lnTo>
                <a:lnTo>
                  <a:pt x="3397" y="1302"/>
                </a:lnTo>
                <a:lnTo>
                  <a:pt x="3428" y="1277"/>
                </a:lnTo>
                <a:lnTo>
                  <a:pt x="3458" y="1252"/>
                </a:lnTo>
                <a:lnTo>
                  <a:pt x="3489" y="1227"/>
                </a:lnTo>
                <a:lnTo>
                  <a:pt x="3523" y="1201"/>
                </a:lnTo>
                <a:lnTo>
                  <a:pt x="3556" y="1178"/>
                </a:lnTo>
                <a:lnTo>
                  <a:pt x="3591" y="1152"/>
                </a:lnTo>
                <a:lnTo>
                  <a:pt x="3628" y="1127"/>
                </a:lnTo>
                <a:lnTo>
                  <a:pt x="3666" y="1102"/>
                </a:lnTo>
                <a:lnTo>
                  <a:pt x="3682" y="1091"/>
                </a:lnTo>
                <a:lnTo>
                  <a:pt x="3700" y="1080"/>
                </a:lnTo>
                <a:lnTo>
                  <a:pt x="3717" y="1070"/>
                </a:lnTo>
                <a:lnTo>
                  <a:pt x="3733" y="1059"/>
                </a:lnTo>
                <a:lnTo>
                  <a:pt x="3751" y="1050"/>
                </a:lnTo>
                <a:lnTo>
                  <a:pt x="3768" y="1039"/>
                </a:lnTo>
                <a:lnTo>
                  <a:pt x="3785" y="1029"/>
                </a:lnTo>
                <a:lnTo>
                  <a:pt x="3805" y="1020"/>
                </a:lnTo>
                <a:lnTo>
                  <a:pt x="3814" y="1013"/>
                </a:lnTo>
                <a:lnTo>
                  <a:pt x="3825" y="1009"/>
                </a:lnTo>
                <a:lnTo>
                  <a:pt x="3836" y="1004"/>
                </a:lnTo>
                <a:lnTo>
                  <a:pt x="3846" y="1000"/>
                </a:lnTo>
                <a:lnTo>
                  <a:pt x="3856" y="994"/>
                </a:lnTo>
                <a:lnTo>
                  <a:pt x="3866" y="990"/>
                </a:lnTo>
                <a:lnTo>
                  <a:pt x="3876" y="983"/>
                </a:lnTo>
                <a:lnTo>
                  <a:pt x="3888" y="978"/>
                </a:lnTo>
                <a:lnTo>
                  <a:pt x="3906" y="967"/>
                </a:lnTo>
                <a:lnTo>
                  <a:pt x="3925" y="956"/>
                </a:lnTo>
                <a:lnTo>
                  <a:pt x="3943" y="946"/>
                </a:lnTo>
                <a:lnTo>
                  <a:pt x="3961" y="933"/>
                </a:lnTo>
                <a:lnTo>
                  <a:pt x="3980" y="923"/>
                </a:lnTo>
                <a:lnTo>
                  <a:pt x="3998" y="910"/>
                </a:lnTo>
                <a:lnTo>
                  <a:pt x="4017" y="899"/>
                </a:lnTo>
                <a:lnTo>
                  <a:pt x="4035" y="887"/>
                </a:lnTo>
                <a:lnTo>
                  <a:pt x="4047" y="879"/>
                </a:lnTo>
                <a:lnTo>
                  <a:pt x="4060" y="869"/>
                </a:lnTo>
                <a:lnTo>
                  <a:pt x="4071" y="860"/>
                </a:lnTo>
                <a:lnTo>
                  <a:pt x="4085" y="851"/>
                </a:lnTo>
                <a:lnTo>
                  <a:pt x="4097" y="842"/>
                </a:lnTo>
                <a:lnTo>
                  <a:pt x="4111" y="833"/>
                </a:lnTo>
                <a:lnTo>
                  <a:pt x="4123" y="825"/>
                </a:lnTo>
                <a:lnTo>
                  <a:pt x="4136" y="815"/>
                </a:lnTo>
                <a:lnTo>
                  <a:pt x="4141" y="803"/>
                </a:lnTo>
                <a:lnTo>
                  <a:pt x="4146" y="792"/>
                </a:lnTo>
                <a:lnTo>
                  <a:pt x="4152" y="781"/>
                </a:lnTo>
                <a:lnTo>
                  <a:pt x="4156" y="772"/>
                </a:lnTo>
                <a:lnTo>
                  <a:pt x="4165" y="764"/>
                </a:lnTo>
                <a:lnTo>
                  <a:pt x="4172" y="759"/>
                </a:lnTo>
                <a:lnTo>
                  <a:pt x="4180" y="751"/>
                </a:lnTo>
                <a:lnTo>
                  <a:pt x="4189" y="745"/>
                </a:lnTo>
                <a:lnTo>
                  <a:pt x="4198" y="738"/>
                </a:lnTo>
                <a:lnTo>
                  <a:pt x="4207" y="732"/>
                </a:lnTo>
                <a:lnTo>
                  <a:pt x="4215" y="725"/>
                </a:lnTo>
                <a:lnTo>
                  <a:pt x="4224" y="719"/>
                </a:lnTo>
                <a:lnTo>
                  <a:pt x="4227" y="725"/>
                </a:lnTo>
                <a:lnTo>
                  <a:pt x="4230" y="731"/>
                </a:lnTo>
                <a:lnTo>
                  <a:pt x="4233" y="737"/>
                </a:lnTo>
                <a:lnTo>
                  <a:pt x="4235" y="743"/>
                </a:lnTo>
                <a:lnTo>
                  <a:pt x="4249" y="734"/>
                </a:lnTo>
                <a:lnTo>
                  <a:pt x="4261" y="728"/>
                </a:lnTo>
                <a:lnTo>
                  <a:pt x="4275" y="719"/>
                </a:lnTo>
                <a:lnTo>
                  <a:pt x="4289" y="711"/>
                </a:lnTo>
                <a:lnTo>
                  <a:pt x="4302" y="704"/>
                </a:lnTo>
                <a:lnTo>
                  <a:pt x="4316" y="695"/>
                </a:lnTo>
                <a:lnTo>
                  <a:pt x="4330" y="688"/>
                </a:lnTo>
                <a:lnTo>
                  <a:pt x="4341" y="681"/>
                </a:lnTo>
                <a:lnTo>
                  <a:pt x="4351" y="666"/>
                </a:lnTo>
                <a:lnTo>
                  <a:pt x="4360" y="649"/>
                </a:lnTo>
                <a:lnTo>
                  <a:pt x="4369" y="633"/>
                </a:lnTo>
                <a:lnTo>
                  <a:pt x="4378" y="619"/>
                </a:lnTo>
                <a:lnTo>
                  <a:pt x="4389" y="609"/>
                </a:lnTo>
                <a:lnTo>
                  <a:pt x="4401" y="600"/>
                </a:lnTo>
                <a:lnTo>
                  <a:pt x="4413" y="592"/>
                </a:lnTo>
                <a:lnTo>
                  <a:pt x="4426" y="584"/>
                </a:lnTo>
                <a:lnTo>
                  <a:pt x="4437" y="576"/>
                </a:lnTo>
                <a:lnTo>
                  <a:pt x="4449" y="567"/>
                </a:lnTo>
                <a:lnTo>
                  <a:pt x="4459" y="556"/>
                </a:lnTo>
                <a:lnTo>
                  <a:pt x="4470" y="548"/>
                </a:lnTo>
                <a:lnTo>
                  <a:pt x="4475" y="534"/>
                </a:lnTo>
                <a:lnTo>
                  <a:pt x="4479" y="519"/>
                </a:lnTo>
                <a:lnTo>
                  <a:pt x="4483" y="505"/>
                </a:lnTo>
                <a:lnTo>
                  <a:pt x="4490" y="489"/>
                </a:lnTo>
                <a:lnTo>
                  <a:pt x="4500" y="481"/>
                </a:lnTo>
                <a:lnTo>
                  <a:pt x="4514" y="473"/>
                </a:lnTo>
                <a:lnTo>
                  <a:pt x="4525" y="466"/>
                </a:lnTo>
                <a:lnTo>
                  <a:pt x="4537" y="457"/>
                </a:lnTo>
                <a:lnTo>
                  <a:pt x="4548" y="448"/>
                </a:lnTo>
                <a:lnTo>
                  <a:pt x="4561" y="439"/>
                </a:lnTo>
                <a:lnTo>
                  <a:pt x="4571" y="432"/>
                </a:lnTo>
                <a:lnTo>
                  <a:pt x="4581" y="424"/>
                </a:lnTo>
                <a:lnTo>
                  <a:pt x="4595" y="420"/>
                </a:lnTo>
                <a:lnTo>
                  <a:pt x="4609" y="416"/>
                </a:lnTo>
                <a:lnTo>
                  <a:pt x="4622" y="412"/>
                </a:lnTo>
                <a:lnTo>
                  <a:pt x="4634" y="408"/>
                </a:lnTo>
                <a:lnTo>
                  <a:pt x="4648" y="403"/>
                </a:lnTo>
                <a:lnTo>
                  <a:pt x="4660" y="400"/>
                </a:lnTo>
                <a:lnTo>
                  <a:pt x="4672" y="395"/>
                </a:lnTo>
                <a:lnTo>
                  <a:pt x="4685" y="392"/>
                </a:lnTo>
                <a:lnTo>
                  <a:pt x="4692" y="384"/>
                </a:lnTo>
                <a:lnTo>
                  <a:pt x="4698" y="375"/>
                </a:lnTo>
                <a:lnTo>
                  <a:pt x="4704" y="368"/>
                </a:lnTo>
                <a:lnTo>
                  <a:pt x="4710" y="359"/>
                </a:lnTo>
                <a:lnTo>
                  <a:pt x="4716" y="351"/>
                </a:lnTo>
                <a:lnTo>
                  <a:pt x="4722" y="342"/>
                </a:lnTo>
                <a:lnTo>
                  <a:pt x="4728" y="333"/>
                </a:lnTo>
                <a:lnTo>
                  <a:pt x="4735" y="324"/>
                </a:lnTo>
                <a:lnTo>
                  <a:pt x="4745" y="318"/>
                </a:lnTo>
                <a:lnTo>
                  <a:pt x="4755" y="311"/>
                </a:lnTo>
                <a:lnTo>
                  <a:pt x="4764" y="305"/>
                </a:lnTo>
                <a:lnTo>
                  <a:pt x="4773" y="298"/>
                </a:lnTo>
                <a:lnTo>
                  <a:pt x="4784" y="291"/>
                </a:lnTo>
                <a:lnTo>
                  <a:pt x="4793" y="284"/>
                </a:lnTo>
                <a:lnTo>
                  <a:pt x="4802" y="277"/>
                </a:lnTo>
                <a:lnTo>
                  <a:pt x="4810" y="269"/>
                </a:lnTo>
                <a:lnTo>
                  <a:pt x="4816" y="274"/>
                </a:lnTo>
                <a:lnTo>
                  <a:pt x="4824" y="279"/>
                </a:lnTo>
                <a:lnTo>
                  <a:pt x="4831" y="285"/>
                </a:lnTo>
                <a:lnTo>
                  <a:pt x="4835" y="290"/>
                </a:lnTo>
                <a:lnTo>
                  <a:pt x="4845" y="282"/>
                </a:lnTo>
                <a:lnTo>
                  <a:pt x="4856" y="274"/>
                </a:lnTo>
                <a:lnTo>
                  <a:pt x="4865" y="266"/>
                </a:lnTo>
                <a:lnTo>
                  <a:pt x="4876" y="258"/>
                </a:lnTo>
                <a:lnTo>
                  <a:pt x="4885" y="248"/>
                </a:lnTo>
                <a:lnTo>
                  <a:pt x="4895" y="239"/>
                </a:lnTo>
                <a:lnTo>
                  <a:pt x="4906" y="231"/>
                </a:lnTo>
                <a:lnTo>
                  <a:pt x="4916" y="222"/>
                </a:lnTo>
                <a:lnTo>
                  <a:pt x="4904" y="228"/>
                </a:lnTo>
                <a:lnTo>
                  <a:pt x="4893" y="234"/>
                </a:lnTo>
                <a:lnTo>
                  <a:pt x="4881" y="241"/>
                </a:lnTo>
                <a:lnTo>
                  <a:pt x="4867" y="245"/>
                </a:lnTo>
                <a:lnTo>
                  <a:pt x="4856" y="251"/>
                </a:lnTo>
                <a:lnTo>
                  <a:pt x="4845" y="256"/>
                </a:lnTo>
                <a:lnTo>
                  <a:pt x="4833" y="261"/>
                </a:lnTo>
                <a:lnTo>
                  <a:pt x="4821" y="266"/>
                </a:lnTo>
                <a:lnTo>
                  <a:pt x="4832" y="241"/>
                </a:lnTo>
                <a:lnTo>
                  <a:pt x="4841" y="218"/>
                </a:lnTo>
                <a:lnTo>
                  <a:pt x="4847" y="194"/>
                </a:lnTo>
                <a:lnTo>
                  <a:pt x="4852" y="171"/>
                </a:lnTo>
                <a:lnTo>
                  <a:pt x="4844" y="178"/>
                </a:lnTo>
                <a:lnTo>
                  <a:pt x="4835" y="187"/>
                </a:lnTo>
                <a:lnTo>
                  <a:pt x="4826" y="195"/>
                </a:lnTo>
                <a:lnTo>
                  <a:pt x="4815" y="203"/>
                </a:lnTo>
                <a:lnTo>
                  <a:pt x="4806" y="211"/>
                </a:lnTo>
                <a:lnTo>
                  <a:pt x="4796" y="219"/>
                </a:lnTo>
                <a:lnTo>
                  <a:pt x="4785" y="228"/>
                </a:lnTo>
                <a:lnTo>
                  <a:pt x="4775" y="237"/>
                </a:lnTo>
                <a:lnTo>
                  <a:pt x="4768" y="247"/>
                </a:lnTo>
                <a:lnTo>
                  <a:pt x="4759" y="256"/>
                </a:lnTo>
                <a:lnTo>
                  <a:pt x="4752" y="266"/>
                </a:lnTo>
                <a:lnTo>
                  <a:pt x="4745" y="277"/>
                </a:lnTo>
                <a:lnTo>
                  <a:pt x="4738" y="288"/>
                </a:lnTo>
                <a:lnTo>
                  <a:pt x="4729" y="298"/>
                </a:lnTo>
                <a:lnTo>
                  <a:pt x="4722" y="309"/>
                </a:lnTo>
                <a:lnTo>
                  <a:pt x="4715" y="320"/>
                </a:lnTo>
                <a:lnTo>
                  <a:pt x="4708" y="324"/>
                </a:lnTo>
                <a:lnTo>
                  <a:pt x="4701" y="329"/>
                </a:lnTo>
                <a:lnTo>
                  <a:pt x="4694" y="335"/>
                </a:lnTo>
                <a:lnTo>
                  <a:pt x="4687" y="341"/>
                </a:lnTo>
                <a:lnTo>
                  <a:pt x="4679" y="346"/>
                </a:lnTo>
                <a:lnTo>
                  <a:pt x="4673" y="351"/>
                </a:lnTo>
                <a:lnTo>
                  <a:pt x="4667" y="355"/>
                </a:lnTo>
                <a:lnTo>
                  <a:pt x="4660" y="360"/>
                </a:lnTo>
                <a:lnTo>
                  <a:pt x="4655" y="359"/>
                </a:lnTo>
                <a:lnTo>
                  <a:pt x="4650" y="358"/>
                </a:lnTo>
                <a:lnTo>
                  <a:pt x="4646" y="355"/>
                </a:lnTo>
                <a:lnTo>
                  <a:pt x="4641" y="354"/>
                </a:lnTo>
                <a:lnTo>
                  <a:pt x="4636" y="353"/>
                </a:lnTo>
                <a:lnTo>
                  <a:pt x="4632" y="351"/>
                </a:lnTo>
                <a:lnTo>
                  <a:pt x="4626" y="349"/>
                </a:lnTo>
                <a:lnTo>
                  <a:pt x="4622" y="349"/>
                </a:lnTo>
                <a:lnTo>
                  <a:pt x="4600" y="366"/>
                </a:lnTo>
                <a:lnTo>
                  <a:pt x="4579" y="384"/>
                </a:lnTo>
                <a:lnTo>
                  <a:pt x="4558" y="402"/>
                </a:lnTo>
                <a:lnTo>
                  <a:pt x="4536" y="420"/>
                </a:lnTo>
                <a:lnTo>
                  <a:pt x="4514" y="438"/>
                </a:lnTo>
                <a:lnTo>
                  <a:pt x="4490" y="457"/>
                </a:lnTo>
                <a:lnTo>
                  <a:pt x="4469" y="476"/>
                </a:lnTo>
                <a:lnTo>
                  <a:pt x="4445" y="494"/>
                </a:lnTo>
                <a:lnTo>
                  <a:pt x="4435" y="499"/>
                </a:lnTo>
                <a:lnTo>
                  <a:pt x="4426" y="505"/>
                </a:lnTo>
                <a:lnTo>
                  <a:pt x="4415" y="509"/>
                </a:lnTo>
                <a:lnTo>
                  <a:pt x="4406" y="515"/>
                </a:lnTo>
                <a:lnTo>
                  <a:pt x="4396" y="519"/>
                </a:lnTo>
                <a:lnTo>
                  <a:pt x="4388" y="524"/>
                </a:lnTo>
                <a:lnTo>
                  <a:pt x="4378" y="530"/>
                </a:lnTo>
                <a:lnTo>
                  <a:pt x="4369" y="535"/>
                </a:lnTo>
                <a:lnTo>
                  <a:pt x="4363" y="533"/>
                </a:lnTo>
                <a:lnTo>
                  <a:pt x="4357" y="530"/>
                </a:lnTo>
                <a:lnTo>
                  <a:pt x="4351" y="528"/>
                </a:lnTo>
                <a:lnTo>
                  <a:pt x="4347" y="524"/>
                </a:lnTo>
                <a:lnTo>
                  <a:pt x="4340" y="522"/>
                </a:lnTo>
                <a:lnTo>
                  <a:pt x="4336" y="519"/>
                </a:lnTo>
                <a:lnTo>
                  <a:pt x="4330" y="517"/>
                </a:lnTo>
                <a:lnTo>
                  <a:pt x="4324" y="515"/>
                </a:lnTo>
                <a:lnTo>
                  <a:pt x="4299" y="533"/>
                </a:lnTo>
                <a:lnTo>
                  <a:pt x="4274" y="549"/>
                </a:lnTo>
                <a:lnTo>
                  <a:pt x="4249" y="568"/>
                </a:lnTo>
                <a:lnTo>
                  <a:pt x="4224" y="585"/>
                </a:lnTo>
                <a:lnTo>
                  <a:pt x="4201" y="602"/>
                </a:lnTo>
                <a:lnTo>
                  <a:pt x="4174" y="620"/>
                </a:lnTo>
                <a:lnTo>
                  <a:pt x="4150" y="637"/>
                </a:lnTo>
                <a:lnTo>
                  <a:pt x="4125" y="654"/>
                </a:lnTo>
                <a:lnTo>
                  <a:pt x="4099" y="671"/>
                </a:lnTo>
                <a:lnTo>
                  <a:pt x="4075" y="691"/>
                </a:lnTo>
                <a:lnTo>
                  <a:pt x="4050" y="707"/>
                </a:lnTo>
                <a:lnTo>
                  <a:pt x="4025" y="725"/>
                </a:lnTo>
                <a:lnTo>
                  <a:pt x="4000" y="742"/>
                </a:lnTo>
                <a:lnTo>
                  <a:pt x="3975" y="760"/>
                </a:lnTo>
                <a:lnTo>
                  <a:pt x="3950" y="778"/>
                </a:lnTo>
                <a:lnTo>
                  <a:pt x="3925" y="797"/>
                </a:lnTo>
                <a:lnTo>
                  <a:pt x="3918" y="788"/>
                </a:lnTo>
                <a:lnTo>
                  <a:pt x="3912" y="781"/>
                </a:lnTo>
                <a:lnTo>
                  <a:pt x="3906" y="771"/>
                </a:lnTo>
                <a:lnTo>
                  <a:pt x="3902" y="761"/>
                </a:lnTo>
                <a:lnTo>
                  <a:pt x="3912" y="754"/>
                </a:lnTo>
                <a:lnTo>
                  <a:pt x="3920" y="747"/>
                </a:lnTo>
                <a:lnTo>
                  <a:pt x="3931" y="738"/>
                </a:lnTo>
                <a:lnTo>
                  <a:pt x="3939" y="730"/>
                </a:lnTo>
                <a:lnTo>
                  <a:pt x="3949" y="721"/>
                </a:lnTo>
                <a:lnTo>
                  <a:pt x="3958" y="713"/>
                </a:lnTo>
                <a:lnTo>
                  <a:pt x="3969" y="704"/>
                </a:lnTo>
                <a:lnTo>
                  <a:pt x="3979" y="696"/>
                </a:lnTo>
                <a:lnTo>
                  <a:pt x="3986" y="694"/>
                </a:lnTo>
                <a:lnTo>
                  <a:pt x="3993" y="691"/>
                </a:lnTo>
                <a:lnTo>
                  <a:pt x="4000" y="691"/>
                </a:lnTo>
                <a:lnTo>
                  <a:pt x="4009" y="688"/>
                </a:lnTo>
                <a:lnTo>
                  <a:pt x="4017" y="685"/>
                </a:lnTo>
                <a:lnTo>
                  <a:pt x="4024" y="683"/>
                </a:lnTo>
                <a:lnTo>
                  <a:pt x="4033" y="680"/>
                </a:lnTo>
                <a:lnTo>
                  <a:pt x="4040" y="677"/>
                </a:lnTo>
                <a:lnTo>
                  <a:pt x="4044" y="670"/>
                </a:lnTo>
                <a:lnTo>
                  <a:pt x="4049" y="663"/>
                </a:lnTo>
                <a:lnTo>
                  <a:pt x="4054" y="657"/>
                </a:lnTo>
                <a:lnTo>
                  <a:pt x="4060" y="650"/>
                </a:lnTo>
                <a:lnTo>
                  <a:pt x="4064" y="643"/>
                </a:lnTo>
                <a:lnTo>
                  <a:pt x="4069" y="636"/>
                </a:lnTo>
                <a:lnTo>
                  <a:pt x="4075" y="628"/>
                </a:lnTo>
                <a:lnTo>
                  <a:pt x="4080" y="621"/>
                </a:lnTo>
                <a:lnTo>
                  <a:pt x="4090" y="617"/>
                </a:lnTo>
                <a:lnTo>
                  <a:pt x="4098" y="611"/>
                </a:lnTo>
                <a:lnTo>
                  <a:pt x="4109" y="606"/>
                </a:lnTo>
                <a:lnTo>
                  <a:pt x="4119" y="600"/>
                </a:lnTo>
                <a:lnTo>
                  <a:pt x="4127" y="595"/>
                </a:lnTo>
                <a:lnTo>
                  <a:pt x="4136" y="590"/>
                </a:lnTo>
                <a:lnTo>
                  <a:pt x="4146" y="584"/>
                </a:lnTo>
                <a:lnTo>
                  <a:pt x="4156" y="579"/>
                </a:lnTo>
                <a:lnTo>
                  <a:pt x="4163" y="565"/>
                </a:lnTo>
                <a:lnTo>
                  <a:pt x="4170" y="552"/>
                </a:lnTo>
                <a:lnTo>
                  <a:pt x="4176" y="539"/>
                </a:lnTo>
                <a:lnTo>
                  <a:pt x="4184" y="524"/>
                </a:lnTo>
                <a:lnTo>
                  <a:pt x="4190" y="517"/>
                </a:lnTo>
                <a:lnTo>
                  <a:pt x="4198" y="511"/>
                </a:lnTo>
                <a:lnTo>
                  <a:pt x="4205" y="505"/>
                </a:lnTo>
                <a:lnTo>
                  <a:pt x="4211" y="499"/>
                </a:lnTo>
                <a:lnTo>
                  <a:pt x="4218" y="493"/>
                </a:lnTo>
                <a:lnTo>
                  <a:pt x="4226" y="487"/>
                </a:lnTo>
                <a:lnTo>
                  <a:pt x="4234" y="481"/>
                </a:lnTo>
                <a:lnTo>
                  <a:pt x="4242" y="475"/>
                </a:lnTo>
                <a:lnTo>
                  <a:pt x="4235" y="473"/>
                </a:lnTo>
                <a:lnTo>
                  <a:pt x="4230" y="470"/>
                </a:lnTo>
                <a:lnTo>
                  <a:pt x="4224" y="468"/>
                </a:lnTo>
                <a:lnTo>
                  <a:pt x="4218" y="464"/>
                </a:lnTo>
                <a:lnTo>
                  <a:pt x="4213" y="462"/>
                </a:lnTo>
                <a:lnTo>
                  <a:pt x="4207" y="458"/>
                </a:lnTo>
                <a:lnTo>
                  <a:pt x="4202" y="455"/>
                </a:lnTo>
                <a:lnTo>
                  <a:pt x="4196" y="450"/>
                </a:lnTo>
                <a:lnTo>
                  <a:pt x="4207" y="442"/>
                </a:lnTo>
                <a:lnTo>
                  <a:pt x="4217" y="433"/>
                </a:lnTo>
                <a:lnTo>
                  <a:pt x="4228" y="425"/>
                </a:lnTo>
                <a:lnTo>
                  <a:pt x="4241" y="416"/>
                </a:lnTo>
                <a:lnTo>
                  <a:pt x="4252" y="408"/>
                </a:lnTo>
                <a:lnTo>
                  <a:pt x="4263" y="400"/>
                </a:lnTo>
                <a:lnTo>
                  <a:pt x="4274" y="392"/>
                </a:lnTo>
                <a:lnTo>
                  <a:pt x="4286" y="383"/>
                </a:lnTo>
                <a:lnTo>
                  <a:pt x="4291" y="377"/>
                </a:lnTo>
                <a:lnTo>
                  <a:pt x="4299" y="372"/>
                </a:lnTo>
                <a:lnTo>
                  <a:pt x="4307" y="366"/>
                </a:lnTo>
                <a:lnTo>
                  <a:pt x="4312" y="359"/>
                </a:lnTo>
                <a:lnTo>
                  <a:pt x="4321" y="349"/>
                </a:lnTo>
                <a:lnTo>
                  <a:pt x="4332" y="337"/>
                </a:lnTo>
                <a:lnTo>
                  <a:pt x="4339" y="326"/>
                </a:lnTo>
                <a:lnTo>
                  <a:pt x="4347" y="315"/>
                </a:lnTo>
                <a:lnTo>
                  <a:pt x="4356" y="304"/>
                </a:lnTo>
                <a:lnTo>
                  <a:pt x="4364" y="293"/>
                </a:lnTo>
                <a:lnTo>
                  <a:pt x="4374" y="282"/>
                </a:lnTo>
                <a:lnTo>
                  <a:pt x="4382" y="271"/>
                </a:lnTo>
                <a:lnTo>
                  <a:pt x="4360" y="281"/>
                </a:lnTo>
                <a:lnTo>
                  <a:pt x="4341" y="290"/>
                </a:lnTo>
                <a:lnTo>
                  <a:pt x="4320" y="299"/>
                </a:lnTo>
                <a:lnTo>
                  <a:pt x="4301" y="308"/>
                </a:lnTo>
                <a:lnTo>
                  <a:pt x="4279" y="318"/>
                </a:lnTo>
                <a:lnTo>
                  <a:pt x="4259" y="327"/>
                </a:lnTo>
                <a:lnTo>
                  <a:pt x="4238" y="338"/>
                </a:lnTo>
                <a:lnTo>
                  <a:pt x="4217" y="349"/>
                </a:lnTo>
                <a:lnTo>
                  <a:pt x="4213" y="346"/>
                </a:lnTo>
                <a:lnTo>
                  <a:pt x="4209" y="343"/>
                </a:lnTo>
                <a:lnTo>
                  <a:pt x="4204" y="342"/>
                </a:lnTo>
                <a:lnTo>
                  <a:pt x="4200" y="339"/>
                </a:lnTo>
                <a:lnTo>
                  <a:pt x="4194" y="338"/>
                </a:lnTo>
                <a:lnTo>
                  <a:pt x="4189" y="335"/>
                </a:lnTo>
                <a:lnTo>
                  <a:pt x="4185" y="335"/>
                </a:lnTo>
                <a:lnTo>
                  <a:pt x="4180" y="334"/>
                </a:lnTo>
                <a:lnTo>
                  <a:pt x="4186" y="328"/>
                </a:lnTo>
                <a:lnTo>
                  <a:pt x="4194" y="322"/>
                </a:lnTo>
                <a:lnTo>
                  <a:pt x="4200" y="316"/>
                </a:lnTo>
                <a:lnTo>
                  <a:pt x="4205" y="309"/>
                </a:lnTo>
                <a:lnTo>
                  <a:pt x="4211" y="303"/>
                </a:lnTo>
                <a:lnTo>
                  <a:pt x="4217" y="297"/>
                </a:lnTo>
                <a:lnTo>
                  <a:pt x="4224" y="291"/>
                </a:lnTo>
                <a:lnTo>
                  <a:pt x="4232" y="285"/>
                </a:lnTo>
                <a:lnTo>
                  <a:pt x="4251" y="271"/>
                </a:lnTo>
                <a:lnTo>
                  <a:pt x="4272" y="253"/>
                </a:lnTo>
                <a:lnTo>
                  <a:pt x="4297" y="234"/>
                </a:lnTo>
                <a:lnTo>
                  <a:pt x="4324" y="214"/>
                </a:lnTo>
                <a:lnTo>
                  <a:pt x="4351" y="195"/>
                </a:lnTo>
                <a:lnTo>
                  <a:pt x="4376" y="177"/>
                </a:lnTo>
                <a:lnTo>
                  <a:pt x="4398" y="162"/>
                </a:lnTo>
                <a:lnTo>
                  <a:pt x="4414" y="147"/>
                </a:lnTo>
                <a:lnTo>
                  <a:pt x="4419" y="124"/>
                </a:lnTo>
                <a:lnTo>
                  <a:pt x="4415" y="112"/>
                </a:lnTo>
                <a:lnTo>
                  <a:pt x="4408" y="112"/>
                </a:lnTo>
                <a:lnTo>
                  <a:pt x="4399" y="119"/>
                </a:lnTo>
                <a:lnTo>
                  <a:pt x="4387" y="127"/>
                </a:lnTo>
                <a:lnTo>
                  <a:pt x="4376" y="135"/>
                </a:lnTo>
                <a:lnTo>
                  <a:pt x="4367" y="140"/>
                </a:lnTo>
                <a:lnTo>
                  <a:pt x="4360" y="139"/>
                </a:lnTo>
                <a:lnTo>
                  <a:pt x="4351" y="146"/>
                </a:lnTo>
                <a:lnTo>
                  <a:pt x="4338" y="152"/>
                </a:lnTo>
                <a:lnTo>
                  <a:pt x="4322" y="160"/>
                </a:lnTo>
                <a:lnTo>
                  <a:pt x="4307" y="165"/>
                </a:lnTo>
                <a:lnTo>
                  <a:pt x="4291" y="173"/>
                </a:lnTo>
                <a:lnTo>
                  <a:pt x="4275" y="178"/>
                </a:lnTo>
                <a:lnTo>
                  <a:pt x="4261" y="187"/>
                </a:lnTo>
                <a:lnTo>
                  <a:pt x="4251" y="194"/>
                </a:lnTo>
                <a:lnTo>
                  <a:pt x="4247" y="203"/>
                </a:lnTo>
                <a:lnTo>
                  <a:pt x="4244" y="213"/>
                </a:lnTo>
                <a:lnTo>
                  <a:pt x="4241" y="223"/>
                </a:lnTo>
                <a:lnTo>
                  <a:pt x="4238" y="234"/>
                </a:lnTo>
                <a:lnTo>
                  <a:pt x="4232" y="239"/>
                </a:lnTo>
                <a:lnTo>
                  <a:pt x="4227" y="245"/>
                </a:lnTo>
                <a:lnTo>
                  <a:pt x="4221" y="251"/>
                </a:lnTo>
                <a:lnTo>
                  <a:pt x="4215" y="256"/>
                </a:lnTo>
                <a:lnTo>
                  <a:pt x="4207" y="262"/>
                </a:lnTo>
                <a:lnTo>
                  <a:pt x="4202" y="267"/>
                </a:lnTo>
                <a:lnTo>
                  <a:pt x="4194" y="273"/>
                </a:lnTo>
                <a:lnTo>
                  <a:pt x="4186" y="278"/>
                </a:lnTo>
                <a:lnTo>
                  <a:pt x="4180" y="271"/>
                </a:lnTo>
                <a:lnTo>
                  <a:pt x="4176" y="264"/>
                </a:lnTo>
                <a:lnTo>
                  <a:pt x="4170" y="258"/>
                </a:lnTo>
                <a:lnTo>
                  <a:pt x="4163" y="251"/>
                </a:lnTo>
                <a:lnTo>
                  <a:pt x="4158" y="244"/>
                </a:lnTo>
                <a:lnTo>
                  <a:pt x="4150" y="238"/>
                </a:lnTo>
                <a:lnTo>
                  <a:pt x="4143" y="232"/>
                </a:lnTo>
                <a:lnTo>
                  <a:pt x="4138" y="225"/>
                </a:lnTo>
                <a:lnTo>
                  <a:pt x="4146" y="212"/>
                </a:lnTo>
                <a:lnTo>
                  <a:pt x="4154" y="200"/>
                </a:lnTo>
                <a:lnTo>
                  <a:pt x="4161" y="187"/>
                </a:lnTo>
                <a:lnTo>
                  <a:pt x="4170" y="173"/>
                </a:lnTo>
                <a:lnTo>
                  <a:pt x="4180" y="167"/>
                </a:lnTo>
                <a:lnTo>
                  <a:pt x="4188" y="160"/>
                </a:lnTo>
                <a:lnTo>
                  <a:pt x="4197" y="152"/>
                </a:lnTo>
                <a:lnTo>
                  <a:pt x="4205" y="145"/>
                </a:lnTo>
                <a:lnTo>
                  <a:pt x="4214" y="137"/>
                </a:lnTo>
                <a:lnTo>
                  <a:pt x="4222" y="130"/>
                </a:lnTo>
                <a:lnTo>
                  <a:pt x="4230" y="123"/>
                </a:lnTo>
                <a:lnTo>
                  <a:pt x="4238" y="116"/>
                </a:lnTo>
                <a:lnTo>
                  <a:pt x="4245" y="106"/>
                </a:lnTo>
                <a:lnTo>
                  <a:pt x="4249" y="99"/>
                </a:lnTo>
                <a:lnTo>
                  <a:pt x="4255" y="90"/>
                </a:lnTo>
                <a:lnTo>
                  <a:pt x="4260" y="82"/>
                </a:lnTo>
                <a:lnTo>
                  <a:pt x="4266" y="73"/>
                </a:lnTo>
                <a:lnTo>
                  <a:pt x="4271" y="65"/>
                </a:lnTo>
                <a:lnTo>
                  <a:pt x="4277" y="55"/>
                </a:lnTo>
                <a:lnTo>
                  <a:pt x="4284" y="47"/>
                </a:lnTo>
                <a:lnTo>
                  <a:pt x="4274" y="48"/>
                </a:lnTo>
                <a:lnTo>
                  <a:pt x="4264" y="50"/>
                </a:lnTo>
                <a:lnTo>
                  <a:pt x="4255" y="52"/>
                </a:lnTo>
                <a:lnTo>
                  <a:pt x="4245" y="52"/>
                </a:lnTo>
                <a:lnTo>
                  <a:pt x="4234" y="55"/>
                </a:lnTo>
                <a:lnTo>
                  <a:pt x="4224" y="56"/>
                </a:lnTo>
                <a:lnTo>
                  <a:pt x="4214" y="59"/>
                </a:lnTo>
                <a:lnTo>
                  <a:pt x="4204" y="60"/>
                </a:lnTo>
                <a:lnTo>
                  <a:pt x="4207" y="44"/>
                </a:lnTo>
                <a:lnTo>
                  <a:pt x="4211" y="30"/>
                </a:lnTo>
                <a:lnTo>
                  <a:pt x="4213" y="16"/>
                </a:lnTo>
                <a:lnTo>
                  <a:pt x="4215" y="0"/>
                </a:lnTo>
                <a:lnTo>
                  <a:pt x="4205" y="7"/>
                </a:lnTo>
                <a:lnTo>
                  <a:pt x="4196" y="13"/>
                </a:lnTo>
                <a:lnTo>
                  <a:pt x="4185" y="19"/>
                </a:lnTo>
                <a:lnTo>
                  <a:pt x="4176" y="26"/>
                </a:lnTo>
                <a:lnTo>
                  <a:pt x="4167" y="33"/>
                </a:lnTo>
                <a:lnTo>
                  <a:pt x="4158" y="41"/>
                </a:lnTo>
                <a:lnTo>
                  <a:pt x="4150" y="48"/>
                </a:lnTo>
                <a:lnTo>
                  <a:pt x="4139" y="55"/>
                </a:lnTo>
                <a:lnTo>
                  <a:pt x="4134" y="63"/>
                </a:lnTo>
                <a:lnTo>
                  <a:pt x="4129" y="73"/>
                </a:lnTo>
                <a:lnTo>
                  <a:pt x="4123" y="82"/>
                </a:lnTo>
                <a:lnTo>
                  <a:pt x="4119" y="92"/>
                </a:lnTo>
                <a:lnTo>
                  <a:pt x="4113" y="102"/>
                </a:lnTo>
                <a:lnTo>
                  <a:pt x="4108" y="112"/>
                </a:lnTo>
                <a:lnTo>
                  <a:pt x="4101" y="123"/>
                </a:lnTo>
                <a:lnTo>
                  <a:pt x="4097" y="134"/>
                </a:lnTo>
                <a:lnTo>
                  <a:pt x="4088" y="134"/>
                </a:lnTo>
                <a:lnTo>
                  <a:pt x="4080" y="134"/>
                </a:lnTo>
                <a:lnTo>
                  <a:pt x="4071" y="134"/>
                </a:lnTo>
                <a:lnTo>
                  <a:pt x="4064" y="134"/>
                </a:lnTo>
                <a:lnTo>
                  <a:pt x="4054" y="134"/>
                </a:lnTo>
                <a:lnTo>
                  <a:pt x="4047" y="134"/>
                </a:lnTo>
                <a:lnTo>
                  <a:pt x="4038" y="134"/>
                </a:lnTo>
                <a:lnTo>
                  <a:pt x="4030" y="133"/>
                </a:lnTo>
                <a:lnTo>
                  <a:pt x="4016" y="143"/>
                </a:lnTo>
                <a:lnTo>
                  <a:pt x="4000" y="154"/>
                </a:lnTo>
                <a:lnTo>
                  <a:pt x="3986" y="165"/>
                </a:lnTo>
                <a:lnTo>
                  <a:pt x="3972" y="175"/>
                </a:lnTo>
                <a:lnTo>
                  <a:pt x="3956" y="186"/>
                </a:lnTo>
                <a:lnTo>
                  <a:pt x="3941" y="197"/>
                </a:lnTo>
                <a:lnTo>
                  <a:pt x="3928" y="207"/>
                </a:lnTo>
                <a:lnTo>
                  <a:pt x="3910" y="218"/>
                </a:lnTo>
                <a:lnTo>
                  <a:pt x="3863" y="251"/>
                </a:lnTo>
                <a:lnTo>
                  <a:pt x="3815" y="280"/>
                </a:lnTo>
                <a:lnTo>
                  <a:pt x="3768" y="307"/>
                </a:lnTo>
                <a:lnTo>
                  <a:pt x="3720" y="331"/>
                </a:lnTo>
                <a:lnTo>
                  <a:pt x="3672" y="357"/>
                </a:lnTo>
                <a:lnTo>
                  <a:pt x="3625" y="381"/>
                </a:lnTo>
                <a:lnTo>
                  <a:pt x="3577" y="405"/>
                </a:lnTo>
                <a:lnTo>
                  <a:pt x="3530" y="428"/>
                </a:lnTo>
                <a:lnTo>
                  <a:pt x="3483" y="456"/>
                </a:lnTo>
                <a:lnTo>
                  <a:pt x="3436" y="485"/>
                </a:lnTo>
                <a:lnTo>
                  <a:pt x="3389" y="516"/>
                </a:lnTo>
                <a:lnTo>
                  <a:pt x="3342" y="549"/>
                </a:lnTo>
                <a:lnTo>
                  <a:pt x="3296" y="590"/>
                </a:lnTo>
                <a:lnTo>
                  <a:pt x="3250" y="633"/>
                </a:lnTo>
                <a:lnTo>
                  <a:pt x="3203" y="682"/>
                </a:lnTo>
                <a:lnTo>
                  <a:pt x="3155" y="736"/>
                </a:lnTo>
                <a:lnTo>
                  <a:pt x="3112" y="764"/>
                </a:lnTo>
                <a:lnTo>
                  <a:pt x="3078" y="786"/>
                </a:lnTo>
                <a:lnTo>
                  <a:pt x="3052" y="803"/>
                </a:lnTo>
                <a:lnTo>
                  <a:pt x="3036" y="812"/>
                </a:lnTo>
                <a:lnTo>
                  <a:pt x="3028" y="815"/>
                </a:lnTo>
                <a:lnTo>
                  <a:pt x="3026" y="814"/>
                </a:lnTo>
                <a:lnTo>
                  <a:pt x="3028" y="809"/>
                </a:lnTo>
                <a:lnTo>
                  <a:pt x="3035" y="800"/>
                </a:lnTo>
                <a:lnTo>
                  <a:pt x="3044" y="790"/>
                </a:lnTo>
                <a:lnTo>
                  <a:pt x="3055" y="778"/>
                </a:lnTo>
                <a:lnTo>
                  <a:pt x="3070" y="766"/>
                </a:lnTo>
                <a:lnTo>
                  <a:pt x="3083" y="754"/>
                </a:lnTo>
                <a:lnTo>
                  <a:pt x="3094" y="743"/>
                </a:lnTo>
                <a:lnTo>
                  <a:pt x="3104" y="732"/>
                </a:lnTo>
                <a:lnTo>
                  <a:pt x="3112" y="725"/>
                </a:lnTo>
                <a:lnTo>
                  <a:pt x="3114" y="721"/>
                </a:lnTo>
                <a:lnTo>
                  <a:pt x="3136" y="710"/>
                </a:lnTo>
                <a:lnTo>
                  <a:pt x="3154" y="700"/>
                </a:lnTo>
                <a:lnTo>
                  <a:pt x="3167" y="691"/>
                </a:lnTo>
                <a:lnTo>
                  <a:pt x="3175" y="685"/>
                </a:lnTo>
                <a:lnTo>
                  <a:pt x="3180" y="682"/>
                </a:lnTo>
                <a:lnTo>
                  <a:pt x="3183" y="677"/>
                </a:lnTo>
                <a:lnTo>
                  <a:pt x="3180" y="675"/>
                </a:lnTo>
                <a:lnTo>
                  <a:pt x="3177" y="674"/>
                </a:lnTo>
                <a:lnTo>
                  <a:pt x="3173" y="674"/>
                </a:lnTo>
                <a:lnTo>
                  <a:pt x="3169" y="674"/>
                </a:lnTo>
                <a:lnTo>
                  <a:pt x="3164" y="673"/>
                </a:lnTo>
                <a:lnTo>
                  <a:pt x="3160" y="671"/>
                </a:lnTo>
                <a:lnTo>
                  <a:pt x="3158" y="669"/>
                </a:lnTo>
                <a:lnTo>
                  <a:pt x="3158" y="666"/>
                </a:lnTo>
                <a:lnTo>
                  <a:pt x="3160" y="660"/>
                </a:lnTo>
                <a:lnTo>
                  <a:pt x="3165" y="654"/>
                </a:lnTo>
                <a:lnTo>
                  <a:pt x="3173" y="645"/>
                </a:lnTo>
                <a:lnTo>
                  <a:pt x="3185" y="633"/>
                </a:lnTo>
                <a:lnTo>
                  <a:pt x="3203" y="620"/>
                </a:lnTo>
                <a:lnTo>
                  <a:pt x="3225" y="603"/>
                </a:lnTo>
                <a:lnTo>
                  <a:pt x="3253" y="584"/>
                </a:lnTo>
                <a:lnTo>
                  <a:pt x="3287" y="560"/>
                </a:lnTo>
                <a:lnTo>
                  <a:pt x="3327" y="533"/>
                </a:lnTo>
                <a:lnTo>
                  <a:pt x="3375" y="503"/>
                </a:lnTo>
                <a:lnTo>
                  <a:pt x="3432" y="466"/>
                </a:lnTo>
                <a:lnTo>
                  <a:pt x="3495" y="426"/>
                </a:lnTo>
                <a:lnTo>
                  <a:pt x="3569" y="383"/>
                </a:lnTo>
                <a:lnTo>
                  <a:pt x="3651" y="331"/>
                </a:lnTo>
                <a:lnTo>
                  <a:pt x="3744" y="278"/>
                </a:lnTo>
                <a:lnTo>
                  <a:pt x="3849" y="216"/>
                </a:lnTo>
                <a:lnTo>
                  <a:pt x="3962" y="150"/>
                </a:lnTo>
                <a:lnTo>
                  <a:pt x="3989" y="133"/>
                </a:lnTo>
                <a:lnTo>
                  <a:pt x="4011" y="116"/>
                </a:lnTo>
                <a:lnTo>
                  <a:pt x="4029" y="99"/>
                </a:lnTo>
                <a:lnTo>
                  <a:pt x="4042" y="84"/>
                </a:lnTo>
                <a:lnTo>
                  <a:pt x="4050" y="71"/>
                </a:lnTo>
                <a:lnTo>
                  <a:pt x="4054" y="61"/>
                </a:lnTo>
                <a:lnTo>
                  <a:pt x="4054" y="54"/>
                </a:lnTo>
                <a:lnTo>
                  <a:pt x="4050" y="52"/>
                </a:lnTo>
                <a:lnTo>
                  <a:pt x="4025" y="56"/>
                </a:lnTo>
                <a:lnTo>
                  <a:pt x="3998" y="69"/>
                </a:lnTo>
                <a:lnTo>
                  <a:pt x="3972" y="88"/>
                </a:lnTo>
                <a:lnTo>
                  <a:pt x="3944" y="106"/>
                </a:lnTo>
                <a:lnTo>
                  <a:pt x="3920" y="126"/>
                </a:lnTo>
                <a:lnTo>
                  <a:pt x="3899" y="139"/>
                </a:lnTo>
                <a:lnTo>
                  <a:pt x="3883" y="143"/>
                </a:lnTo>
                <a:lnTo>
                  <a:pt x="3870" y="133"/>
                </a:lnTo>
                <a:lnTo>
                  <a:pt x="3857" y="154"/>
                </a:lnTo>
                <a:lnTo>
                  <a:pt x="3855" y="162"/>
                </a:lnTo>
                <a:lnTo>
                  <a:pt x="3857" y="160"/>
                </a:lnTo>
                <a:lnTo>
                  <a:pt x="3860" y="151"/>
                </a:lnTo>
                <a:lnTo>
                  <a:pt x="3858" y="143"/>
                </a:lnTo>
                <a:lnTo>
                  <a:pt x="3845" y="143"/>
                </a:lnTo>
                <a:lnTo>
                  <a:pt x="3813" y="152"/>
                </a:lnTo>
                <a:lnTo>
                  <a:pt x="3759" y="177"/>
                </a:lnTo>
                <a:lnTo>
                  <a:pt x="3741" y="187"/>
                </a:lnTo>
                <a:lnTo>
                  <a:pt x="3722" y="197"/>
                </a:lnTo>
                <a:lnTo>
                  <a:pt x="3702" y="208"/>
                </a:lnTo>
                <a:lnTo>
                  <a:pt x="3678" y="222"/>
                </a:lnTo>
                <a:lnTo>
                  <a:pt x="3656" y="237"/>
                </a:lnTo>
                <a:lnTo>
                  <a:pt x="3630" y="251"/>
                </a:lnTo>
                <a:lnTo>
                  <a:pt x="3603" y="267"/>
                </a:lnTo>
                <a:lnTo>
                  <a:pt x="3577" y="284"/>
                </a:lnTo>
                <a:lnTo>
                  <a:pt x="3548" y="301"/>
                </a:lnTo>
                <a:lnTo>
                  <a:pt x="3520" y="318"/>
                </a:lnTo>
                <a:lnTo>
                  <a:pt x="3491" y="337"/>
                </a:lnTo>
                <a:lnTo>
                  <a:pt x="3460" y="357"/>
                </a:lnTo>
                <a:lnTo>
                  <a:pt x="3431" y="375"/>
                </a:lnTo>
                <a:lnTo>
                  <a:pt x="3400" y="395"/>
                </a:lnTo>
                <a:lnTo>
                  <a:pt x="3368" y="415"/>
                </a:lnTo>
                <a:lnTo>
                  <a:pt x="3338" y="435"/>
                </a:lnTo>
                <a:lnTo>
                  <a:pt x="3307" y="456"/>
                </a:lnTo>
                <a:lnTo>
                  <a:pt x="3274" y="476"/>
                </a:lnTo>
                <a:lnTo>
                  <a:pt x="3244" y="496"/>
                </a:lnTo>
                <a:lnTo>
                  <a:pt x="3214" y="516"/>
                </a:lnTo>
                <a:lnTo>
                  <a:pt x="3184" y="535"/>
                </a:lnTo>
                <a:lnTo>
                  <a:pt x="3154" y="556"/>
                </a:lnTo>
                <a:lnTo>
                  <a:pt x="3127" y="574"/>
                </a:lnTo>
                <a:lnTo>
                  <a:pt x="3098" y="594"/>
                </a:lnTo>
                <a:lnTo>
                  <a:pt x="3072" y="611"/>
                </a:lnTo>
                <a:lnTo>
                  <a:pt x="3046" y="628"/>
                </a:lnTo>
                <a:lnTo>
                  <a:pt x="3022" y="645"/>
                </a:lnTo>
                <a:lnTo>
                  <a:pt x="2998" y="660"/>
                </a:lnTo>
                <a:lnTo>
                  <a:pt x="2974" y="677"/>
                </a:lnTo>
                <a:lnTo>
                  <a:pt x="2955" y="691"/>
                </a:lnTo>
                <a:lnTo>
                  <a:pt x="2936" y="704"/>
                </a:lnTo>
                <a:lnTo>
                  <a:pt x="2918" y="715"/>
                </a:lnTo>
                <a:lnTo>
                  <a:pt x="2869" y="749"/>
                </a:lnTo>
                <a:lnTo>
                  <a:pt x="2819" y="783"/>
                </a:lnTo>
                <a:lnTo>
                  <a:pt x="2771" y="816"/>
                </a:lnTo>
                <a:lnTo>
                  <a:pt x="2723" y="847"/>
                </a:lnTo>
                <a:lnTo>
                  <a:pt x="2675" y="879"/>
                </a:lnTo>
                <a:lnTo>
                  <a:pt x="2628" y="910"/>
                </a:lnTo>
                <a:lnTo>
                  <a:pt x="2581" y="940"/>
                </a:lnTo>
                <a:lnTo>
                  <a:pt x="2536" y="970"/>
                </a:lnTo>
                <a:lnTo>
                  <a:pt x="2491" y="1000"/>
                </a:lnTo>
                <a:lnTo>
                  <a:pt x="2447" y="1031"/>
                </a:lnTo>
                <a:lnTo>
                  <a:pt x="2402" y="1060"/>
                </a:lnTo>
                <a:lnTo>
                  <a:pt x="2359" y="1089"/>
                </a:lnTo>
                <a:lnTo>
                  <a:pt x="2316" y="1117"/>
                </a:lnTo>
                <a:lnTo>
                  <a:pt x="2273" y="1148"/>
                </a:lnTo>
                <a:lnTo>
                  <a:pt x="2232" y="1178"/>
                </a:lnTo>
                <a:lnTo>
                  <a:pt x="2191" y="1206"/>
                </a:lnTo>
                <a:lnTo>
                  <a:pt x="2168" y="1227"/>
                </a:lnTo>
                <a:lnTo>
                  <a:pt x="2146" y="1249"/>
                </a:lnTo>
                <a:lnTo>
                  <a:pt x="2125" y="1271"/>
                </a:lnTo>
                <a:lnTo>
                  <a:pt x="2104" y="1293"/>
                </a:lnTo>
                <a:lnTo>
                  <a:pt x="2085" y="1316"/>
                </a:lnTo>
                <a:lnTo>
                  <a:pt x="2065" y="1338"/>
                </a:lnTo>
                <a:lnTo>
                  <a:pt x="2048" y="1362"/>
                </a:lnTo>
                <a:lnTo>
                  <a:pt x="2029" y="1384"/>
                </a:lnTo>
                <a:lnTo>
                  <a:pt x="2010" y="1407"/>
                </a:lnTo>
                <a:lnTo>
                  <a:pt x="1994" y="1430"/>
                </a:lnTo>
                <a:lnTo>
                  <a:pt x="1975" y="1453"/>
                </a:lnTo>
                <a:lnTo>
                  <a:pt x="1957" y="1475"/>
                </a:lnTo>
                <a:lnTo>
                  <a:pt x="1938" y="1498"/>
                </a:lnTo>
                <a:lnTo>
                  <a:pt x="1920" y="1518"/>
                </a:lnTo>
                <a:lnTo>
                  <a:pt x="1901" y="1539"/>
                </a:lnTo>
                <a:lnTo>
                  <a:pt x="1881" y="1559"/>
                </a:lnTo>
                <a:lnTo>
                  <a:pt x="1859" y="1580"/>
                </a:lnTo>
                <a:lnTo>
                  <a:pt x="1835" y="1607"/>
                </a:lnTo>
                <a:lnTo>
                  <a:pt x="1811" y="1637"/>
                </a:lnTo>
                <a:lnTo>
                  <a:pt x="1786" y="1671"/>
                </a:lnTo>
                <a:lnTo>
                  <a:pt x="1762" y="1704"/>
                </a:lnTo>
                <a:lnTo>
                  <a:pt x="1738" y="1734"/>
                </a:lnTo>
                <a:lnTo>
                  <a:pt x="1717" y="1760"/>
                </a:lnTo>
                <a:lnTo>
                  <a:pt x="1697" y="1779"/>
                </a:lnTo>
                <a:lnTo>
                  <a:pt x="1669" y="1799"/>
                </a:lnTo>
                <a:lnTo>
                  <a:pt x="1651" y="1814"/>
                </a:lnTo>
                <a:lnTo>
                  <a:pt x="1638" y="1823"/>
                </a:lnTo>
                <a:lnTo>
                  <a:pt x="1629" y="1830"/>
                </a:lnTo>
                <a:lnTo>
                  <a:pt x="1618" y="1836"/>
                </a:lnTo>
                <a:lnTo>
                  <a:pt x="1607" y="1846"/>
                </a:lnTo>
                <a:lnTo>
                  <a:pt x="1593" y="1859"/>
                </a:lnTo>
                <a:lnTo>
                  <a:pt x="1571" y="1880"/>
                </a:lnTo>
                <a:lnTo>
                  <a:pt x="1550" y="1913"/>
                </a:lnTo>
                <a:lnTo>
                  <a:pt x="1531" y="1947"/>
                </a:lnTo>
                <a:lnTo>
                  <a:pt x="1514" y="1983"/>
                </a:lnTo>
                <a:lnTo>
                  <a:pt x="1499" y="2021"/>
                </a:lnTo>
                <a:lnTo>
                  <a:pt x="1482" y="2057"/>
                </a:lnTo>
                <a:lnTo>
                  <a:pt x="1466" y="2093"/>
                </a:lnTo>
                <a:lnTo>
                  <a:pt x="1452" y="2128"/>
                </a:lnTo>
                <a:lnTo>
                  <a:pt x="1435" y="2161"/>
                </a:lnTo>
                <a:lnTo>
                  <a:pt x="1420" y="2132"/>
                </a:lnTo>
                <a:lnTo>
                  <a:pt x="1402" y="2104"/>
                </a:lnTo>
                <a:lnTo>
                  <a:pt x="1383" y="2075"/>
                </a:lnTo>
                <a:lnTo>
                  <a:pt x="1363" y="2046"/>
                </a:lnTo>
                <a:lnTo>
                  <a:pt x="1340" y="2018"/>
                </a:lnTo>
                <a:lnTo>
                  <a:pt x="1319" y="1989"/>
                </a:lnTo>
                <a:lnTo>
                  <a:pt x="1296" y="1961"/>
                </a:lnTo>
                <a:lnTo>
                  <a:pt x="1274" y="1933"/>
                </a:lnTo>
                <a:lnTo>
                  <a:pt x="1251" y="1903"/>
                </a:lnTo>
                <a:lnTo>
                  <a:pt x="1230" y="1874"/>
                </a:lnTo>
                <a:lnTo>
                  <a:pt x="1210" y="1847"/>
                </a:lnTo>
                <a:lnTo>
                  <a:pt x="1192" y="1818"/>
                </a:lnTo>
                <a:lnTo>
                  <a:pt x="1175" y="1789"/>
                </a:lnTo>
                <a:lnTo>
                  <a:pt x="1159" y="1761"/>
                </a:lnTo>
                <a:lnTo>
                  <a:pt x="1146" y="1732"/>
                </a:lnTo>
                <a:lnTo>
                  <a:pt x="1137" y="1705"/>
                </a:lnTo>
                <a:lnTo>
                  <a:pt x="1121" y="1665"/>
                </a:lnTo>
                <a:lnTo>
                  <a:pt x="1105" y="1624"/>
                </a:lnTo>
                <a:lnTo>
                  <a:pt x="1087" y="1580"/>
                </a:lnTo>
                <a:lnTo>
                  <a:pt x="1068" y="1537"/>
                </a:lnTo>
                <a:lnTo>
                  <a:pt x="1050" y="1493"/>
                </a:lnTo>
                <a:lnTo>
                  <a:pt x="1032" y="1449"/>
                </a:lnTo>
                <a:lnTo>
                  <a:pt x="1016" y="1407"/>
                </a:lnTo>
                <a:lnTo>
                  <a:pt x="1003" y="1367"/>
                </a:lnTo>
                <a:lnTo>
                  <a:pt x="979" y="1376"/>
                </a:lnTo>
                <a:lnTo>
                  <a:pt x="958" y="1386"/>
                </a:lnTo>
                <a:lnTo>
                  <a:pt x="935" y="1394"/>
                </a:lnTo>
                <a:lnTo>
                  <a:pt x="914" y="1403"/>
                </a:lnTo>
                <a:lnTo>
                  <a:pt x="891" y="1411"/>
                </a:lnTo>
                <a:lnTo>
                  <a:pt x="870" y="1418"/>
                </a:lnTo>
                <a:lnTo>
                  <a:pt x="847" y="1426"/>
                </a:lnTo>
                <a:lnTo>
                  <a:pt x="825" y="1435"/>
                </a:lnTo>
                <a:lnTo>
                  <a:pt x="808" y="1443"/>
                </a:lnTo>
                <a:lnTo>
                  <a:pt x="790" y="1450"/>
                </a:lnTo>
                <a:lnTo>
                  <a:pt x="773" y="1459"/>
                </a:lnTo>
                <a:lnTo>
                  <a:pt x="755" y="1467"/>
                </a:lnTo>
                <a:lnTo>
                  <a:pt x="738" y="1475"/>
                </a:lnTo>
                <a:lnTo>
                  <a:pt x="721" y="1484"/>
                </a:lnTo>
                <a:lnTo>
                  <a:pt x="704" y="1491"/>
                </a:lnTo>
                <a:lnTo>
                  <a:pt x="687" y="1499"/>
                </a:lnTo>
                <a:lnTo>
                  <a:pt x="669" y="1507"/>
                </a:lnTo>
                <a:lnTo>
                  <a:pt x="652" y="1515"/>
                </a:lnTo>
                <a:lnTo>
                  <a:pt x="636" y="1522"/>
                </a:lnTo>
                <a:lnTo>
                  <a:pt x="619" y="1531"/>
                </a:lnTo>
                <a:lnTo>
                  <a:pt x="602" y="1537"/>
                </a:lnTo>
                <a:lnTo>
                  <a:pt x="586" y="1546"/>
                </a:lnTo>
                <a:lnTo>
                  <a:pt x="569" y="1553"/>
                </a:lnTo>
                <a:lnTo>
                  <a:pt x="553" y="1561"/>
                </a:lnTo>
                <a:lnTo>
                  <a:pt x="550" y="1561"/>
                </a:lnTo>
                <a:lnTo>
                  <a:pt x="541" y="1561"/>
                </a:lnTo>
                <a:lnTo>
                  <a:pt x="527" y="1563"/>
                </a:lnTo>
                <a:lnTo>
                  <a:pt x="511" y="1567"/>
                </a:lnTo>
                <a:lnTo>
                  <a:pt x="491" y="1571"/>
                </a:lnTo>
                <a:lnTo>
                  <a:pt x="469" y="1577"/>
                </a:lnTo>
                <a:lnTo>
                  <a:pt x="445" y="1585"/>
                </a:lnTo>
                <a:lnTo>
                  <a:pt x="421" y="1592"/>
                </a:lnTo>
                <a:lnTo>
                  <a:pt x="396" y="1598"/>
                </a:lnTo>
                <a:lnTo>
                  <a:pt x="373" y="1605"/>
                </a:lnTo>
                <a:lnTo>
                  <a:pt x="351" y="1612"/>
                </a:lnTo>
                <a:lnTo>
                  <a:pt x="333" y="1616"/>
                </a:lnTo>
                <a:lnTo>
                  <a:pt x="315" y="1620"/>
                </a:lnTo>
                <a:lnTo>
                  <a:pt x="304" y="1624"/>
                </a:lnTo>
                <a:lnTo>
                  <a:pt x="297" y="1624"/>
                </a:lnTo>
                <a:lnTo>
                  <a:pt x="294" y="1622"/>
                </a:lnTo>
                <a:lnTo>
                  <a:pt x="275" y="1633"/>
                </a:lnTo>
                <a:lnTo>
                  <a:pt x="256" y="1643"/>
                </a:lnTo>
                <a:lnTo>
                  <a:pt x="237" y="1654"/>
                </a:lnTo>
                <a:lnTo>
                  <a:pt x="219" y="1665"/>
                </a:lnTo>
                <a:lnTo>
                  <a:pt x="199" y="1675"/>
                </a:lnTo>
                <a:lnTo>
                  <a:pt x="180" y="1685"/>
                </a:lnTo>
                <a:lnTo>
                  <a:pt x="161" y="1696"/>
                </a:lnTo>
                <a:lnTo>
                  <a:pt x="143" y="1707"/>
                </a:lnTo>
                <a:lnTo>
                  <a:pt x="124" y="1718"/>
                </a:lnTo>
                <a:lnTo>
                  <a:pt x="106" y="1729"/>
                </a:lnTo>
                <a:lnTo>
                  <a:pt x="87" y="1739"/>
                </a:lnTo>
                <a:lnTo>
                  <a:pt x="70" y="1750"/>
                </a:lnTo>
                <a:lnTo>
                  <a:pt x="53" y="1760"/>
                </a:lnTo>
                <a:lnTo>
                  <a:pt x="35" y="1771"/>
                </a:lnTo>
                <a:lnTo>
                  <a:pt x="18" y="1781"/>
                </a:lnTo>
                <a:lnTo>
                  <a:pt x="0" y="1792"/>
                </a:lnTo>
                <a:close/>
              </a:path>
            </a:pathLst>
          </a:custGeom>
          <a:solidFill>
            <a:srgbClr val="9B1717"/>
          </a:solidFill>
          <a:ln w="9525">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24" name="모서리가 둥근 직사각형 23"/>
          <p:cNvSpPr/>
          <p:nvPr/>
        </p:nvSpPr>
        <p:spPr bwMode="auto">
          <a:xfrm>
            <a:off x="3452945" y="1214783"/>
            <a:ext cx="1080000" cy="720000"/>
          </a:xfrm>
          <a:prstGeom prst="roundRect">
            <a:avLst/>
          </a:prstGeom>
          <a:gradFill rotWithShape="1">
            <a:gsLst>
              <a:gs pos="0">
                <a:srgbClr val="A1A1A1">
                  <a:tint val="50000"/>
                  <a:satMod val="300000"/>
                </a:srgbClr>
              </a:gs>
              <a:gs pos="35000">
                <a:srgbClr val="A1A1A1">
                  <a:tint val="37000"/>
                  <a:satMod val="300000"/>
                </a:srgbClr>
              </a:gs>
              <a:gs pos="100000">
                <a:srgbClr val="A1A1A1">
                  <a:tint val="15000"/>
                  <a:satMod val="350000"/>
                </a:srgbClr>
              </a:gs>
            </a:gsLst>
            <a:lin ang="16200000" scaled="1"/>
          </a:gra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ko-KR" altLang="en-US" sz="1100" b="1" i="0" u="none" strike="noStrike" kern="0" cap="none" spc="0" normalizeH="0" baseline="0" noProof="0" dirty="0" err="1">
                <a:ln>
                  <a:noFill/>
                </a:ln>
                <a:solidFill>
                  <a:srgbClr val="000000"/>
                </a:solidFill>
                <a:effectLst/>
                <a:uLnTx/>
                <a:uFillTx/>
                <a:latin typeface="맑은 고딕" panose="020B0503020000020004" pitchFamily="50" charset="-127"/>
                <a:ea typeface="맑은 고딕" panose="020B0503020000020004" pitchFamily="50" charset="-127"/>
                <a:cs typeface="+mn-cs"/>
              </a:rPr>
              <a:t>출연금액</a:t>
            </a:r>
            <a:r>
              <a:rPr kumimoji="0" lang="ko-KR" altLang="en-US" sz="1100" b="1" i="0" u="none" strike="noStrike" kern="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 결정</a:t>
            </a:r>
            <a:endParaRPr kumimoji="0" lang="en-US" altLang="ko-KR" sz="1100" b="1" i="0" u="none" strike="noStrike" kern="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altLang="ko-KR" sz="800" b="1" i="0" u="none" strike="noStrike" kern="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a:t>
            </a:r>
            <a:r>
              <a:rPr kumimoji="0" lang="ko-KR" altLang="en-US" sz="800" b="1" i="0" u="none" strike="noStrike" kern="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건설사 적용대상 현장 및 규모 등</a:t>
            </a:r>
            <a:r>
              <a:rPr kumimoji="0" lang="en-US" altLang="ko-KR" sz="800" b="1" i="0" u="none" strike="noStrike" kern="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a:t>
            </a:r>
          </a:p>
        </p:txBody>
      </p:sp>
      <p:cxnSp>
        <p:nvCxnSpPr>
          <p:cNvPr id="25" name="직선 화살표 연결선 24"/>
          <p:cNvCxnSpPr/>
          <p:nvPr/>
        </p:nvCxnSpPr>
        <p:spPr>
          <a:xfrm>
            <a:off x="3248095" y="1563145"/>
            <a:ext cx="180000" cy="0"/>
          </a:xfrm>
          <a:prstGeom prst="straightConnector1">
            <a:avLst/>
          </a:prstGeom>
          <a:noFill/>
          <a:ln w="9525" cap="flat" cmpd="sng" algn="ctr">
            <a:solidFill>
              <a:srgbClr val="000000"/>
            </a:solidFill>
            <a:prstDash val="solid"/>
            <a:tailEnd type="triangle"/>
          </a:ln>
          <a:effectLst/>
        </p:spPr>
      </p:cxnSp>
      <p:cxnSp>
        <p:nvCxnSpPr>
          <p:cNvPr id="26" name="직선 화살표 연결선 25"/>
          <p:cNvCxnSpPr/>
          <p:nvPr/>
        </p:nvCxnSpPr>
        <p:spPr>
          <a:xfrm>
            <a:off x="4565897" y="1555336"/>
            <a:ext cx="180000" cy="0"/>
          </a:xfrm>
          <a:prstGeom prst="straightConnector1">
            <a:avLst/>
          </a:prstGeom>
          <a:noFill/>
          <a:ln w="9525" cap="flat" cmpd="sng" algn="ctr">
            <a:solidFill>
              <a:srgbClr val="000000"/>
            </a:solidFill>
            <a:prstDash val="solid"/>
            <a:tailEnd type="triangle"/>
          </a:ln>
          <a:effectLst/>
        </p:spPr>
      </p:cxnSp>
      <p:cxnSp>
        <p:nvCxnSpPr>
          <p:cNvPr id="28" name="직선 화살표 연결선 27"/>
          <p:cNvCxnSpPr/>
          <p:nvPr/>
        </p:nvCxnSpPr>
        <p:spPr>
          <a:xfrm>
            <a:off x="5755003" y="1566545"/>
            <a:ext cx="180000" cy="0"/>
          </a:xfrm>
          <a:prstGeom prst="straightConnector1">
            <a:avLst/>
          </a:prstGeom>
          <a:noFill/>
          <a:ln w="9525" cap="flat" cmpd="sng" algn="ctr">
            <a:solidFill>
              <a:srgbClr val="000000"/>
            </a:solidFill>
            <a:prstDash val="solid"/>
            <a:tailEnd type="triangle"/>
          </a:ln>
          <a:effectLst/>
        </p:spPr>
      </p:cxnSp>
      <p:sp>
        <p:nvSpPr>
          <p:cNvPr id="29" name="모서리가 둥근 직사각형 28"/>
          <p:cNvSpPr/>
          <p:nvPr/>
        </p:nvSpPr>
        <p:spPr bwMode="auto">
          <a:xfrm>
            <a:off x="4764343" y="1206545"/>
            <a:ext cx="959536" cy="720000"/>
          </a:xfrm>
          <a:prstGeom prst="roundRect">
            <a:avLst/>
          </a:prstGeom>
          <a:gradFill rotWithShape="1">
            <a:gsLst>
              <a:gs pos="0">
                <a:srgbClr val="A1A1A1">
                  <a:tint val="50000"/>
                  <a:satMod val="300000"/>
                </a:srgbClr>
              </a:gs>
              <a:gs pos="35000">
                <a:srgbClr val="A1A1A1">
                  <a:tint val="37000"/>
                  <a:satMod val="300000"/>
                </a:srgbClr>
              </a:gs>
              <a:gs pos="100000">
                <a:srgbClr val="A1A1A1">
                  <a:tint val="15000"/>
                  <a:satMod val="350000"/>
                </a:srgbClr>
              </a:gs>
            </a:gsLst>
            <a:lin ang="16200000" scaled="1"/>
          </a:gra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ko-KR" altLang="en-US" sz="1100" b="1" i="0" u="none" strike="noStrike" kern="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이사회 </a:t>
            </a:r>
            <a:endParaRPr kumimoji="0" lang="en-US" altLang="ko-KR" sz="1100" b="1" i="0" u="none" strike="noStrike" kern="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ko-KR" altLang="en-US" sz="1100" b="1" i="0" u="none" strike="noStrike" kern="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출연 </a:t>
            </a:r>
            <a:r>
              <a:rPr kumimoji="0" lang="ko-KR" altLang="en-US" sz="1100" b="1" i="0" u="none" strike="noStrike" kern="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의결</a:t>
            </a:r>
            <a:endParaRPr kumimoji="0" lang="en-US" altLang="ko-KR" sz="1100" b="1" i="0" u="none" strike="noStrike" kern="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30" name="Oval 24"/>
          <p:cNvSpPr>
            <a:spLocks noChangeArrowheads="1"/>
          </p:cNvSpPr>
          <p:nvPr/>
        </p:nvSpPr>
        <p:spPr bwMode="auto">
          <a:xfrm>
            <a:off x="343569" y="2476226"/>
            <a:ext cx="528675" cy="900583"/>
          </a:xfrm>
          <a:prstGeom prst="rect">
            <a:avLst/>
          </a:prstGeom>
          <a:solidFill>
            <a:schemeClr val="bg1"/>
          </a:solidFill>
          <a:ln w="9525" algn="ctr">
            <a:solidFill>
              <a:srgbClr val="000000"/>
            </a:solidFill>
            <a:round/>
            <a:headEnd/>
            <a:tailEnd/>
          </a:ln>
          <a:effectLst>
            <a:outerShdw blurRad="50800" dist="38100" dir="2700000" algn="tl" rotWithShape="0">
              <a:prstClr val="black">
                <a:alpha val="40000"/>
              </a:prstClr>
            </a:outerShdw>
          </a:effectLst>
        </p:spPr>
        <p:txBody>
          <a:bodyPr wrap="square" lIns="72000" tIns="36000" rIns="72000" bIns="36000" anchor="ctr"/>
          <a:lstStyle/>
          <a:p>
            <a:pPr marL="0" marR="0" lvl="0" indent="0" algn="ctr" defTabSz="914400" rtl="0" eaLnBrk="1" fontAlgn="base" latinLnBrk="0" hangingPunct="1">
              <a:lnSpc>
                <a:spcPct val="100000"/>
              </a:lnSpc>
              <a:spcBef>
                <a:spcPts val="300"/>
              </a:spcBef>
              <a:spcAft>
                <a:spcPts val="0"/>
              </a:spcAft>
              <a:buClrTx/>
              <a:buSzTx/>
              <a:buFontTx/>
              <a:buNone/>
              <a:tabLst/>
              <a:defRPr/>
            </a:pPr>
            <a:r>
              <a:rPr kumimoji="0" lang="ko-KR" altLang="en-US" sz="1200" b="1" i="0" u="none" strike="noStrike" kern="0" cap="none" spc="0" normalizeH="0" baseline="0" noProof="0" dirty="0">
                <a:ln>
                  <a:noFill/>
                </a:ln>
                <a:solidFill>
                  <a:srgbClr val="000000"/>
                </a:solidFill>
                <a:effectLst/>
                <a:uLnTx/>
                <a:uFillTx/>
                <a:latin typeface="맑은 고딕" pitchFamily="50" charset="-127"/>
                <a:ea typeface="맑은 고딕" panose="020B0503020000020004" pitchFamily="50" charset="-127"/>
                <a:cs typeface="+mn-cs"/>
              </a:rPr>
              <a:t>기 금</a:t>
            </a:r>
            <a:endParaRPr kumimoji="0" lang="en-US" altLang="ko-KR" sz="1200" b="1" i="0" u="none" strike="noStrike" kern="0" cap="none" spc="0" normalizeH="0" baseline="0" noProof="0" dirty="0">
              <a:ln>
                <a:noFill/>
              </a:ln>
              <a:solidFill>
                <a:srgbClr val="000000"/>
              </a:solidFill>
              <a:effectLst/>
              <a:uLnTx/>
              <a:uFillTx/>
              <a:latin typeface="맑은 고딕" pitchFamily="50" charset="-127"/>
              <a:ea typeface="맑은 고딕" panose="020B0503020000020004" pitchFamily="50" charset="-127"/>
              <a:cs typeface="+mn-cs"/>
            </a:endParaRPr>
          </a:p>
          <a:p>
            <a:pPr marL="0" marR="0" lvl="0" indent="0" algn="ctr" defTabSz="914400" rtl="0" eaLnBrk="1" fontAlgn="base" latinLnBrk="0" hangingPunct="1">
              <a:lnSpc>
                <a:spcPct val="100000"/>
              </a:lnSpc>
              <a:spcBef>
                <a:spcPts val="300"/>
              </a:spcBef>
              <a:spcAft>
                <a:spcPts val="0"/>
              </a:spcAft>
              <a:buClrTx/>
              <a:buSzTx/>
              <a:buFontTx/>
              <a:buNone/>
              <a:tabLst/>
              <a:defRPr/>
            </a:pPr>
            <a:r>
              <a:rPr kumimoji="0" lang="ko-KR" altLang="en-US" sz="1200" b="1" i="0" u="none" strike="noStrike" kern="0" cap="none" spc="0" normalizeH="0" baseline="0" noProof="0" dirty="0">
                <a:ln>
                  <a:noFill/>
                </a:ln>
                <a:solidFill>
                  <a:srgbClr val="000000"/>
                </a:solidFill>
                <a:effectLst/>
                <a:uLnTx/>
                <a:uFillTx/>
                <a:latin typeface="맑은 고딕" pitchFamily="50" charset="-127"/>
                <a:ea typeface="맑은 고딕" panose="020B0503020000020004" pitchFamily="50" charset="-127"/>
                <a:cs typeface="+mn-cs"/>
              </a:rPr>
              <a:t>지 원</a:t>
            </a:r>
            <a:endParaRPr kumimoji="0" lang="en-US" altLang="ko-KR" sz="1200" b="1" i="0" u="none" strike="noStrike" kern="0" cap="none" spc="0" normalizeH="0" baseline="0" noProof="0" dirty="0">
              <a:ln>
                <a:noFill/>
              </a:ln>
              <a:solidFill>
                <a:srgbClr val="000000"/>
              </a:solidFill>
              <a:effectLst/>
              <a:uLnTx/>
              <a:uFillTx/>
              <a:latin typeface="맑은 고딕" pitchFamily="50" charset="-127"/>
              <a:ea typeface="맑은 고딕" panose="020B0503020000020004" pitchFamily="50" charset="-127"/>
              <a:cs typeface="+mn-cs"/>
            </a:endParaRPr>
          </a:p>
        </p:txBody>
      </p:sp>
      <p:cxnSp>
        <p:nvCxnSpPr>
          <p:cNvPr id="31" name="직선 화살표 연결선 30"/>
          <p:cNvCxnSpPr/>
          <p:nvPr/>
        </p:nvCxnSpPr>
        <p:spPr>
          <a:xfrm>
            <a:off x="2154904" y="2980457"/>
            <a:ext cx="180000" cy="0"/>
          </a:xfrm>
          <a:prstGeom prst="straightConnector1">
            <a:avLst/>
          </a:prstGeom>
          <a:noFill/>
          <a:ln w="9525" cap="flat" cmpd="sng" algn="ctr">
            <a:solidFill>
              <a:srgbClr val="000000"/>
            </a:solidFill>
            <a:prstDash val="solid"/>
            <a:tailEnd type="triangle"/>
          </a:ln>
          <a:effectLst/>
        </p:spPr>
      </p:cxnSp>
      <p:sp>
        <p:nvSpPr>
          <p:cNvPr id="32" name="모서리가 둥근 직사각형 31"/>
          <p:cNvSpPr/>
          <p:nvPr/>
        </p:nvSpPr>
        <p:spPr bwMode="auto">
          <a:xfrm>
            <a:off x="4754541" y="2596131"/>
            <a:ext cx="994302" cy="720000"/>
          </a:xfrm>
          <a:prstGeom prst="roundRect">
            <a:avLst/>
          </a:prstGeom>
          <a:gradFill rotWithShape="1">
            <a:gsLst>
              <a:gs pos="0">
                <a:srgbClr val="A1A1A1">
                  <a:tint val="50000"/>
                  <a:satMod val="300000"/>
                </a:srgbClr>
              </a:gs>
              <a:gs pos="35000">
                <a:srgbClr val="A1A1A1">
                  <a:tint val="37000"/>
                  <a:satMod val="300000"/>
                </a:srgbClr>
              </a:gs>
              <a:gs pos="100000">
                <a:srgbClr val="A1A1A1">
                  <a:tint val="15000"/>
                  <a:satMod val="350000"/>
                </a:srgbClr>
              </a:gs>
            </a:gsLst>
            <a:lin ang="16200000" scaled="1"/>
          </a:gra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ko-KR" altLang="en-US" sz="1100" b="1" i="0" u="none" strike="noStrike" kern="0" cap="none" spc="0" normalizeH="0" baseline="0" noProof="0" dirty="0" err="1">
                <a:ln>
                  <a:noFill/>
                </a:ln>
                <a:solidFill>
                  <a:srgbClr val="000000"/>
                </a:solidFill>
                <a:effectLst/>
                <a:uLnTx/>
                <a:uFillTx/>
                <a:latin typeface="맑은 고딕" panose="020B0503020000020004" pitchFamily="50" charset="-127"/>
                <a:ea typeface="맑은 고딕" panose="020B0503020000020004" pitchFamily="50" charset="-127"/>
                <a:cs typeface="+mn-cs"/>
              </a:rPr>
              <a:t>신탁보수</a:t>
            </a:r>
            <a:r>
              <a:rPr kumimoji="0" lang="ko-KR" altLang="en-US" sz="1100" b="1" i="0" u="none" strike="noStrike" kern="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 청구</a:t>
            </a:r>
            <a:r>
              <a:rPr kumimoji="0" lang="en-US" altLang="ko-KR" sz="1100" b="1" i="0" u="none" strike="noStrike" kern="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a:t>
            </a:r>
            <a:r>
              <a:rPr kumimoji="0" lang="ko-KR" altLang="en-US" sz="1100" b="1" i="0" u="none" strike="noStrike" kern="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지급 </a:t>
            </a:r>
            <a:br>
              <a:rPr kumimoji="0" lang="en-US" altLang="ko-KR" sz="1100" b="1" i="0" u="none" strike="noStrike" kern="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br>
            <a:r>
              <a:rPr kumimoji="0" lang="en-US" altLang="ko-KR" sz="800" b="1" i="0" u="none" strike="noStrike" kern="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a:t>
            </a:r>
            <a:r>
              <a:rPr kumimoji="0" lang="ko-KR" altLang="en-US" sz="800" b="1" i="0" u="none" strike="noStrike" kern="0" cap="none" spc="0" normalizeH="0" baseline="0" noProof="0" dirty="0" err="1">
                <a:ln>
                  <a:noFill/>
                </a:ln>
                <a:solidFill>
                  <a:srgbClr val="000000"/>
                </a:solidFill>
                <a:effectLst/>
                <a:uLnTx/>
                <a:uFillTx/>
                <a:latin typeface="맑은 고딕" panose="020B0503020000020004" pitchFamily="50" charset="-127"/>
                <a:ea typeface="맑은 고딕" panose="020B0503020000020004" pitchFamily="50" charset="-127"/>
                <a:cs typeface="+mn-cs"/>
              </a:rPr>
              <a:t>신탁사</a:t>
            </a:r>
            <a:r>
              <a:rPr kumimoji="0" lang="en-US" altLang="ko-KR" sz="800" b="1" i="0" u="none" strike="noStrike" kern="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sym typeface="Wingdings" panose="05000000000000000000" pitchFamily="2" charset="2"/>
              </a:rPr>
              <a:t></a:t>
            </a:r>
            <a:r>
              <a:rPr kumimoji="0" lang="ko-KR" altLang="en-US" sz="800" b="1" i="0" u="none" strike="noStrike" kern="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sym typeface="Wingdings" panose="05000000000000000000" pitchFamily="2" charset="2"/>
              </a:rPr>
              <a:t>재단</a:t>
            </a:r>
            <a:r>
              <a:rPr kumimoji="0" lang="en-US" altLang="ko-KR" sz="800" b="1" i="0" u="none" strike="noStrike" kern="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sym typeface="Wingdings" panose="05000000000000000000" pitchFamily="2" charset="2"/>
              </a:rPr>
              <a:t>)</a:t>
            </a:r>
            <a:endParaRPr kumimoji="0" lang="en-US" altLang="ko-KR" sz="800" b="1" i="0" u="none" strike="noStrike" kern="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cxnSp>
        <p:nvCxnSpPr>
          <p:cNvPr id="33" name="직선 화살표 연결선 32"/>
          <p:cNvCxnSpPr/>
          <p:nvPr/>
        </p:nvCxnSpPr>
        <p:spPr>
          <a:xfrm>
            <a:off x="3295038" y="2980457"/>
            <a:ext cx="180000" cy="0"/>
          </a:xfrm>
          <a:prstGeom prst="straightConnector1">
            <a:avLst/>
          </a:prstGeom>
          <a:noFill/>
          <a:ln w="9525" cap="flat" cmpd="sng" algn="ctr">
            <a:solidFill>
              <a:srgbClr val="000000"/>
            </a:solidFill>
            <a:prstDash val="solid"/>
            <a:tailEnd type="triangle"/>
          </a:ln>
          <a:effectLst/>
        </p:spPr>
      </p:cxnSp>
      <p:cxnSp>
        <p:nvCxnSpPr>
          <p:cNvPr id="34" name="직선 화살표 연결선 33"/>
          <p:cNvCxnSpPr/>
          <p:nvPr/>
        </p:nvCxnSpPr>
        <p:spPr>
          <a:xfrm>
            <a:off x="4569233" y="2964410"/>
            <a:ext cx="180000" cy="0"/>
          </a:xfrm>
          <a:prstGeom prst="straightConnector1">
            <a:avLst/>
          </a:prstGeom>
          <a:noFill/>
          <a:ln w="9525" cap="flat" cmpd="sng" algn="ctr">
            <a:solidFill>
              <a:srgbClr val="000000"/>
            </a:solidFill>
            <a:prstDash val="solid"/>
            <a:tailEnd type="triangle"/>
          </a:ln>
          <a:effectLst/>
        </p:spPr>
      </p:cxnSp>
      <p:sp>
        <p:nvSpPr>
          <p:cNvPr id="35" name="모서리가 둥근 직사각형 34"/>
          <p:cNvSpPr/>
          <p:nvPr/>
        </p:nvSpPr>
        <p:spPr bwMode="auto">
          <a:xfrm>
            <a:off x="1086454" y="2606573"/>
            <a:ext cx="1062062" cy="720000"/>
          </a:xfrm>
          <a:prstGeom prst="roundRect">
            <a:avLst/>
          </a:prstGeom>
          <a:solidFill>
            <a:srgbClr val="002060"/>
          </a:soli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ko-KR" altLang="en-US" sz="1100" b="1" i="0" u="none" strike="noStrike" kern="0" cap="none" spc="0" normalizeH="0" baseline="0" noProof="0" dirty="0">
                <a:ln>
                  <a:noFill/>
                </a:ln>
                <a:solidFill>
                  <a:srgbClr val="FFFFFF"/>
                </a:solidFill>
                <a:effectLst/>
                <a:uLnTx/>
                <a:uFillTx/>
                <a:latin typeface="맑은 고딕" panose="020B0503020000020004" pitchFamily="50" charset="-127"/>
                <a:ea typeface="맑은 고딕" panose="020B0503020000020004" pitchFamily="50" charset="-127"/>
                <a:cs typeface="+mn-cs"/>
              </a:rPr>
              <a:t>기금 </a:t>
            </a:r>
            <a:endParaRPr kumimoji="0" lang="en-US" altLang="ko-KR" sz="1100" b="1" i="0" u="none" strike="noStrike" kern="0" cap="none" spc="0" normalizeH="0" baseline="0" noProof="0" dirty="0">
              <a:ln>
                <a:noFill/>
              </a:ln>
              <a:solidFill>
                <a:srgbClr val="FFFFFF"/>
              </a:solidFill>
              <a:effectLst/>
              <a:uLnTx/>
              <a:uFillTx/>
              <a:latin typeface="맑은 고딕" panose="020B0503020000020004" pitchFamily="50" charset="-127"/>
              <a:ea typeface="맑은 고딕" panose="020B0503020000020004" pitchFamily="50" charset="-127"/>
              <a:cs typeface="+mn-cs"/>
            </a:endParaRPr>
          </a:p>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ko-KR" altLang="en-US" sz="1100" b="1" i="0" u="none" strike="noStrike" kern="0" cap="none" spc="0" normalizeH="0" baseline="0" noProof="0" dirty="0">
                <a:ln>
                  <a:noFill/>
                </a:ln>
                <a:solidFill>
                  <a:srgbClr val="FFFFFF"/>
                </a:solidFill>
                <a:effectLst/>
                <a:uLnTx/>
                <a:uFillTx/>
                <a:latin typeface="맑은 고딕" panose="020B0503020000020004" pitchFamily="50" charset="-127"/>
                <a:ea typeface="맑은 고딕" panose="020B0503020000020004" pitchFamily="50" charset="-127"/>
                <a:cs typeface="+mn-cs"/>
              </a:rPr>
              <a:t>출연협약체결</a:t>
            </a:r>
            <a:endParaRPr kumimoji="0" lang="en-US" altLang="ko-KR" sz="1600" b="1" i="0" u="none" strike="noStrike" kern="0" cap="none" spc="0" normalizeH="0" baseline="0" noProof="0" dirty="0">
              <a:ln>
                <a:noFill/>
              </a:ln>
              <a:solidFill>
                <a:srgbClr val="FFFFFF"/>
              </a:solidFill>
              <a:effectLst/>
              <a:uLnTx/>
              <a:uFillTx/>
              <a:latin typeface="맑은 고딕" panose="020B0503020000020004" pitchFamily="50" charset="-127"/>
              <a:ea typeface="맑은 고딕" panose="020B0503020000020004" pitchFamily="50" charset="-127"/>
              <a:cs typeface="+mn-cs"/>
            </a:endParaRPr>
          </a:p>
        </p:txBody>
      </p:sp>
      <p:sp>
        <p:nvSpPr>
          <p:cNvPr id="36" name="Freeform 1754"/>
          <p:cNvSpPr>
            <a:spLocks/>
          </p:cNvSpPr>
          <p:nvPr/>
        </p:nvSpPr>
        <p:spPr bwMode="gray">
          <a:xfrm>
            <a:off x="1111206" y="2424020"/>
            <a:ext cx="288000" cy="252000"/>
          </a:xfrm>
          <a:custGeom>
            <a:avLst/>
            <a:gdLst>
              <a:gd name="T0" fmla="*/ 2147483647 w 4916"/>
              <a:gd name="T1" fmla="*/ 2147483647 h 3388"/>
              <a:gd name="T2" fmla="*/ 2147483647 w 4916"/>
              <a:gd name="T3" fmla="*/ 2147483647 h 3388"/>
              <a:gd name="T4" fmla="*/ 2147483647 w 4916"/>
              <a:gd name="T5" fmla="*/ 2147483647 h 3388"/>
              <a:gd name="T6" fmla="*/ 2147483647 w 4916"/>
              <a:gd name="T7" fmla="*/ 2147483647 h 3388"/>
              <a:gd name="T8" fmla="*/ 2147483647 w 4916"/>
              <a:gd name="T9" fmla="*/ 2147483647 h 3388"/>
              <a:gd name="T10" fmla="*/ 2147483647 w 4916"/>
              <a:gd name="T11" fmla="*/ 2147483647 h 3388"/>
              <a:gd name="T12" fmla="*/ 2147483647 w 4916"/>
              <a:gd name="T13" fmla="*/ 2147483647 h 3388"/>
              <a:gd name="T14" fmla="*/ 2147483647 w 4916"/>
              <a:gd name="T15" fmla="*/ 2147483647 h 3388"/>
              <a:gd name="T16" fmla="*/ 2147483647 w 4916"/>
              <a:gd name="T17" fmla="*/ 2147483647 h 3388"/>
              <a:gd name="T18" fmla="*/ 2147483647 w 4916"/>
              <a:gd name="T19" fmla="*/ 2147483647 h 3388"/>
              <a:gd name="T20" fmla="*/ 2147483647 w 4916"/>
              <a:gd name="T21" fmla="*/ 2147483647 h 3388"/>
              <a:gd name="T22" fmla="*/ 2147483647 w 4916"/>
              <a:gd name="T23" fmla="*/ 2147483647 h 3388"/>
              <a:gd name="T24" fmla="*/ 2147483647 w 4916"/>
              <a:gd name="T25" fmla="*/ 2147483647 h 3388"/>
              <a:gd name="T26" fmla="*/ 2147483647 w 4916"/>
              <a:gd name="T27" fmla="*/ 2147483647 h 3388"/>
              <a:gd name="T28" fmla="*/ 2147483647 w 4916"/>
              <a:gd name="T29" fmla="*/ 2147483647 h 3388"/>
              <a:gd name="T30" fmla="*/ 2147483647 w 4916"/>
              <a:gd name="T31" fmla="*/ 2147483647 h 3388"/>
              <a:gd name="T32" fmla="*/ 2147483647 w 4916"/>
              <a:gd name="T33" fmla="*/ 2147483647 h 3388"/>
              <a:gd name="T34" fmla="*/ 2147483647 w 4916"/>
              <a:gd name="T35" fmla="*/ 2147483647 h 3388"/>
              <a:gd name="T36" fmla="*/ 2147483647 w 4916"/>
              <a:gd name="T37" fmla="*/ 2147483647 h 3388"/>
              <a:gd name="T38" fmla="*/ 2147483647 w 4916"/>
              <a:gd name="T39" fmla="*/ 2147483647 h 3388"/>
              <a:gd name="T40" fmla="*/ 2147483647 w 4916"/>
              <a:gd name="T41" fmla="*/ 2147483647 h 3388"/>
              <a:gd name="T42" fmla="*/ 2147483647 w 4916"/>
              <a:gd name="T43" fmla="*/ 2147483647 h 3388"/>
              <a:gd name="T44" fmla="*/ 2147483647 w 4916"/>
              <a:gd name="T45" fmla="*/ 2147483647 h 3388"/>
              <a:gd name="T46" fmla="*/ 2147483647 w 4916"/>
              <a:gd name="T47" fmla="*/ 2147483647 h 3388"/>
              <a:gd name="T48" fmla="*/ 2147483647 w 4916"/>
              <a:gd name="T49" fmla="*/ 2147483647 h 3388"/>
              <a:gd name="T50" fmla="*/ 2147483647 w 4916"/>
              <a:gd name="T51" fmla="*/ 2147483647 h 3388"/>
              <a:gd name="T52" fmla="*/ 2147483647 w 4916"/>
              <a:gd name="T53" fmla="*/ 2147483647 h 3388"/>
              <a:gd name="T54" fmla="*/ 2147483647 w 4916"/>
              <a:gd name="T55" fmla="*/ 2147483647 h 3388"/>
              <a:gd name="T56" fmla="*/ 2147483647 w 4916"/>
              <a:gd name="T57" fmla="*/ 2147483647 h 3388"/>
              <a:gd name="T58" fmla="*/ 2147483647 w 4916"/>
              <a:gd name="T59" fmla="*/ 2147483647 h 3388"/>
              <a:gd name="T60" fmla="*/ 2147483647 w 4916"/>
              <a:gd name="T61" fmla="*/ 2147483647 h 3388"/>
              <a:gd name="T62" fmla="*/ 2147483647 w 4916"/>
              <a:gd name="T63" fmla="*/ 2147483647 h 3388"/>
              <a:gd name="T64" fmla="*/ 2147483647 w 4916"/>
              <a:gd name="T65" fmla="*/ 2147483647 h 3388"/>
              <a:gd name="T66" fmla="*/ 2147483647 w 4916"/>
              <a:gd name="T67" fmla="*/ 2147483647 h 3388"/>
              <a:gd name="T68" fmla="*/ 2147483647 w 4916"/>
              <a:gd name="T69" fmla="*/ 2147483647 h 3388"/>
              <a:gd name="T70" fmla="*/ 2147483647 w 4916"/>
              <a:gd name="T71" fmla="*/ 2147483647 h 3388"/>
              <a:gd name="T72" fmla="*/ 2147483647 w 4916"/>
              <a:gd name="T73" fmla="*/ 2147483647 h 3388"/>
              <a:gd name="T74" fmla="*/ 2147483647 w 4916"/>
              <a:gd name="T75" fmla="*/ 2147483647 h 3388"/>
              <a:gd name="T76" fmla="*/ 2147483647 w 4916"/>
              <a:gd name="T77" fmla="*/ 2147483647 h 3388"/>
              <a:gd name="T78" fmla="*/ 2147483647 w 4916"/>
              <a:gd name="T79" fmla="*/ 2147483647 h 3388"/>
              <a:gd name="T80" fmla="*/ 2147483647 w 4916"/>
              <a:gd name="T81" fmla="*/ 2147483647 h 3388"/>
              <a:gd name="T82" fmla="*/ 2147483647 w 4916"/>
              <a:gd name="T83" fmla="*/ 2147483647 h 3388"/>
              <a:gd name="T84" fmla="*/ 2147483647 w 4916"/>
              <a:gd name="T85" fmla="*/ 2147483647 h 3388"/>
              <a:gd name="T86" fmla="*/ 2147483647 w 4916"/>
              <a:gd name="T87" fmla="*/ 2147483647 h 3388"/>
              <a:gd name="T88" fmla="*/ 2147483647 w 4916"/>
              <a:gd name="T89" fmla="*/ 2147483647 h 3388"/>
              <a:gd name="T90" fmla="*/ 2147483647 w 4916"/>
              <a:gd name="T91" fmla="*/ 2147483647 h 3388"/>
              <a:gd name="T92" fmla="*/ 2147483647 w 4916"/>
              <a:gd name="T93" fmla="*/ 2147483647 h 3388"/>
              <a:gd name="T94" fmla="*/ 2147483647 w 4916"/>
              <a:gd name="T95" fmla="*/ 2147483647 h 3388"/>
              <a:gd name="T96" fmla="*/ 2147483647 w 4916"/>
              <a:gd name="T97" fmla="*/ 2147483647 h 3388"/>
              <a:gd name="T98" fmla="*/ 2147483647 w 4916"/>
              <a:gd name="T99" fmla="*/ 2147483647 h 3388"/>
              <a:gd name="T100" fmla="*/ 2147483647 w 4916"/>
              <a:gd name="T101" fmla="*/ 2147483647 h 3388"/>
              <a:gd name="T102" fmla="*/ 2147483647 w 4916"/>
              <a:gd name="T103" fmla="*/ 2147483647 h 3388"/>
              <a:gd name="T104" fmla="*/ 2147483647 w 4916"/>
              <a:gd name="T105" fmla="*/ 2147483647 h 3388"/>
              <a:gd name="T106" fmla="*/ 2147483647 w 4916"/>
              <a:gd name="T107" fmla="*/ 2147483647 h 3388"/>
              <a:gd name="T108" fmla="*/ 2147483647 w 4916"/>
              <a:gd name="T109" fmla="*/ 2147483647 h 3388"/>
              <a:gd name="T110" fmla="*/ 2147483647 w 4916"/>
              <a:gd name="T111" fmla="*/ 2147483647 h 3388"/>
              <a:gd name="T112" fmla="*/ 2147483647 w 4916"/>
              <a:gd name="T113" fmla="*/ 2147483647 h 3388"/>
              <a:gd name="T114" fmla="*/ 2147483647 w 4916"/>
              <a:gd name="T115" fmla="*/ 2147483647 h 3388"/>
              <a:gd name="T116" fmla="*/ 2147483647 w 4916"/>
              <a:gd name="T117" fmla="*/ 2147483647 h 3388"/>
              <a:gd name="T118" fmla="*/ 2147483647 w 4916"/>
              <a:gd name="T119" fmla="*/ 2147483647 h 3388"/>
              <a:gd name="T120" fmla="*/ 2147483647 w 4916"/>
              <a:gd name="T121" fmla="*/ 2147483647 h 33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916"/>
              <a:gd name="T184" fmla="*/ 0 h 3388"/>
              <a:gd name="T185" fmla="*/ 4916 w 4916"/>
              <a:gd name="T186" fmla="*/ 3388 h 338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916" h="3388">
                <a:moveTo>
                  <a:pt x="0" y="1792"/>
                </a:moveTo>
                <a:lnTo>
                  <a:pt x="12" y="1808"/>
                </a:lnTo>
                <a:lnTo>
                  <a:pt x="25" y="1823"/>
                </a:lnTo>
                <a:lnTo>
                  <a:pt x="38" y="1838"/>
                </a:lnTo>
                <a:lnTo>
                  <a:pt x="53" y="1853"/>
                </a:lnTo>
                <a:lnTo>
                  <a:pt x="68" y="1867"/>
                </a:lnTo>
                <a:lnTo>
                  <a:pt x="83" y="1883"/>
                </a:lnTo>
                <a:lnTo>
                  <a:pt x="100" y="1897"/>
                </a:lnTo>
                <a:lnTo>
                  <a:pt x="116" y="1911"/>
                </a:lnTo>
                <a:lnTo>
                  <a:pt x="131" y="1927"/>
                </a:lnTo>
                <a:lnTo>
                  <a:pt x="148" y="1941"/>
                </a:lnTo>
                <a:lnTo>
                  <a:pt x="162" y="1955"/>
                </a:lnTo>
                <a:lnTo>
                  <a:pt x="178" y="1971"/>
                </a:lnTo>
                <a:lnTo>
                  <a:pt x="193" y="1985"/>
                </a:lnTo>
                <a:lnTo>
                  <a:pt x="206" y="2000"/>
                </a:lnTo>
                <a:lnTo>
                  <a:pt x="219" y="2014"/>
                </a:lnTo>
                <a:lnTo>
                  <a:pt x="231" y="2030"/>
                </a:lnTo>
                <a:lnTo>
                  <a:pt x="244" y="2058"/>
                </a:lnTo>
                <a:lnTo>
                  <a:pt x="261" y="2080"/>
                </a:lnTo>
                <a:lnTo>
                  <a:pt x="281" y="2098"/>
                </a:lnTo>
                <a:lnTo>
                  <a:pt x="301" y="2114"/>
                </a:lnTo>
                <a:lnTo>
                  <a:pt x="322" y="2129"/>
                </a:lnTo>
                <a:lnTo>
                  <a:pt x="342" y="2148"/>
                </a:lnTo>
                <a:lnTo>
                  <a:pt x="359" y="2169"/>
                </a:lnTo>
                <a:lnTo>
                  <a:pt x="375" y="2195"/>
                </a:lnTo>
                <a:lnTo>
                  <a:pt x="391" y="2223"/>
                </a:lnTo>
                <a:lnTo>
                  <a:pt x="415" y="2256"/>
                </a:lnTo>
                <a:lnTo>
                  <a:pt x="441" y="2294"/>
                </a:lnTo>
                <a:lnTo>
                  <a:pt x="471" y="2333"/>
                </a:lnTo>
                <a:lnTo>
                  <a:pt x="501" y="2373"/>
                </a:lnTo>
                <a:lnTo>
                  <a:pt x="527" y="2409"/>
                </a:lnTo>
                <a:lnTo>
                  <a:pt x="551" y="2442"/>
                </a:lnTo>
                <a:lnTo>
                  <a:pt x="569" y="2469"/>
                </a:lnTo>
                <a:lnTo>
                  <a:pt x="580" y="2492"/>
                </a:lnTo>
                <a:lnTo>
                  <a:pt x="597" y="2519"/>
                </a:lnTo>
                <a:lnTo>
                  <a:pt x="616" y="2552"/>
                </a:lnTo>
                <a:lnTo>
                  <a:pt x="638" y="2586"/>
                </a:lnTo>
                <a:lnTo>
                  <a:pt x="663" y="2626"/>
                </a:lnTo>
                <a:lnTo>
                  <a:pt x="689" y="2666"/>
                </a:lnTo>
                <a:lnTo>
                  <a:pt x="717" y="2708"/>
                </a:lnTo>
                <a:lnTo>
                  <a:pt x="747" y="2752"/>
                </a:lnTo>
                <a:lnTo>
                  <a:pt x="775" y="2794"/>
                </a:lnTo>
                <a:lnTo>
                  <a:pt x="803" y="2838"/>
                </a:lnTo>
                <a:lnTo>
                  <a:pt x="830" y="2878"/>
                </a:lnTo>
                <a:lnTo>
                  <a:pt x="855" y="2916"/>
                </a:lnTo>
                <a:lnTo>
                  <a:pt x="878" y="2952"/>
                </a:lnTo>
                <a:lnTo>
                  <a:pt x="897" y="2983"/>
                </a:lnTo>
                <a:lnTo>
                  <a:pt x="914" y="3011"/>
                </a:lnTo>
                <a:lnTo>
                  <a:pt x="926" y="3032"/>
                </a:lnTo>
                <a:lnTo>
                  <a:pt x="937" y="3034"/>
                </a:lnTo>
                <a:lnTo>
                  <a:pt x="946" y="3035"/>
                </a:lnTo>
                <a:lnTo>
                  <a:pt x="957" y="3037"/>
                </a:lnTo>
                <a:lnTo>
                  <a:pt x="966" y="3039"/>
                </a:lnTo>
                <a:lnTo>
                  <a:pt x="977" y="3039"/>
                </a:lnTo>
                <a:lnTo>
                  <a:pt x="987" y="3042"/>
                </a:lnTo>
                <a:lnTo>
                  <a:pt x="997" y="3043"/>
                </a:lnTo>
                <a:lnTo>
                  <a:pt x="1007" y="3045"/>
                </a:lnTo>
                <a:lnTo>
                  <a:pt x="1009" y="3055"/>
                </a:lnTo>
                <a:lnTo>
                  <a:pt x="1012" y="3064"/>
                </a:lnTo>
                <a:lnTo>
                  <a:pt x="1014" y="3073"/>
                </a:lnTo>
                <a:lnTo>
                  <a:pt x="1016" y="3083"/>
                </a:lnTo>
                <a:lnTo>
                  <a:pt x="1025" y="3083"/>
                </a:lnTo>
                <a:lnTo>
                  <a:pt x="1033" y="3085"/>
                </a:lnTo>
                <a:lnTo>
                  <a:pt x="1043" y="3086"/>
                </a:lnTo>
                <a:lnTo>
                  <a:pt x="1052" y="3087"/>
                </a:lnTo>
                <a:lnTo>
                  <a:pt x="1060" y="3090"/>
                </a:lnTo>
                <a:lnTo>
                  <a:pt x="1069" y="3091"/>
                </a:lnTo>
                <a:lnTo>
                  <a:pt x="1079" y="3092"/>
                </a:lnTo>
                <a:lnTo>
                  <a:pt x="1088" y="3093"/>
                </a:lnTo>
                <a:lnTo>
                  <a:pt x="1104" y="3103"/>
                </a:lnTo>
                <a:lnTo>
                  <a:pt x="1121" y="3113"/>
                </a:lnTo>
                <a:lnTo>
                  <a:pt x="1137" y="3121"/>
                </a:lnTo>
                <a:lnTo>
                  <a:pt x="1152" y="3130"/>
                </a:lnTo>
                <a:lnTo>
                  <a:pt x="1168" y="3139"/>
                </a:lnTo>
                <a:lnTo>
                  <a:pt x="1185" y="3147"/>
                </a:lnTo>
                <a:lnTo>
                  <a:pt x="1202" y="3156"/>
                </a:lnTo>
                <a:lnTo>
                  <a:pt x="1217" y="3165"/>
                </a:lnTo>
                <a:lnTo>
                  <a:pt x="1229" y="3166"/>
                </a:lnTo>
                <a:lnTo>
                  <a:pt x="1240" y="3167"/>
                </a:lnTo>
                <a:lnTo>
                  <a:pt x="1251" y="3169"/>
                </a:lnTo>
                <a:lnTo>
                  <a:pt x="1262" y="3170"/>
                </a:lnTo>
                <a:lnTo>
                  <a:pt x="1274" y="3170"/>
                </a:lnTo>
                <a:lnTo>
                  <a:pt x="1285" y="3171"/>
                </a:lnTo>
                <a:lnTo>
                  <a:pt x="1297" y="3172"/>
                </a:lnTo>
                <a:lnTo>
                  <a:pt x="1308" y="3172"/>
                </a:lnTo>
                <a:lnTo>
                  <a:pt x="1317" y="3183"/>
                </a:lnTo>
                <a:lnTo>
                  <a:pt x="1326" y="3195"/>
                </a:lnTo>
                <a:lnTo>
                  <a:pt x="1335" y="3206"/>
                </a:lnTo>
                <a:lnTo>
                  <a:pt x="1343" y="3215"/>
                </a:lnTo>
                <a:lnTo>
                  <a:pt x="1363" y="3217"/>
                </a:lnTo>
                <a:lnTo>
                  <a:pt x="1383" y="3219"/>
                </a:lnTo>
                <a:lnTo>
                  <a:pt x="1403" y="3221"/>
                </a:lnTo>
                <a:lnTo>
                  <a:pt x="1422" y="3221"/>
                </a:lnTo>
                <a:lnTo>
                  <a:pt x="1443" y="3223"/>
                </a:lnTo>
                <a:lnTo>
                  <a:pt x="1462" y="3223"/>
                </a:lnTo>
                <a:lnTo>
                  <a:pt x="1482" y="3224"/>
                </a:lnTo>
                <a:lnTo>
                  <a:pt x="1502" y="3225"/>
                </a:lnTo>
                <a:lnTo>
                  <a:pt x="1525" y="3238"/>
                </a:lnTo>
                <a:lnTo>
                  <a:pt x="1547" y="3251"/>
                </a:lnTo>
                <a:lnTo>
                  <a:pt x="1571" y="3264"/>
                </a:lnTo>
                <a:lnTo>
                  <a:pt x="1595" y="3278"/>
                </a:lnTo>
                <a:lnTo>
                  <a:pt x="1619" y="3293"/>
                </a:lnTo>
                <a:lnTo>
                  <a:pt x="1643" y="3306"/>
                </a:lnTo>
                <a:lnTo>
                  <a:pt x="1667" y="3319"/>
                </a:lnTo>
                <a:lnTo>
                  <a:pt x="1692" y="3332"/>
                </a:lnTo>
                <a:lnTo>
                  <a:pt x="1701" y="3332"/>
                </a:lnTo>
                <a:lnTo>
                  <a:pt x="1711" y="3332"/>
                </a:lnTo>
                <a:lnTo>
                  <a:pt x="1721" y="3332"/>
                </a:lnTo>
                <a:lnTo>
                  <a:pt x="1732" y="3332"/>
                </a:lnTo>
                <a:lnTo>
                  <a:pt x="1742" y="3332"/>
                </a:lnTo>
                <a:lnTo>
                  <a:pt x="1751" y="3332"/>
                </a:lnTo>
                <a:lnTo>
                  <a:pt x="1762" y="3332"/>
                </a:lnTo>
                <a:lnTo>
                  <a:pt x="1772" y="3332"/>
                </a:lnTo>
                <a:lnTo>
                  <a:pt x="1780" y="3340"/>
                </a:lnTo>
                <a:lnTo>
                  <a:pt x="1790" y="3346"/>
                </a:lnTo>
                <a:lnTo>
                  <a:pt x="1799" y="3352"/>
                </a:lnTo>
                <a:lnTo>
                  <a:pt x="1809" y="3358"/>
                </a:lnTo>
                <a:lnTo>
                  <a:pt x="1817" y="3364"/>
                </a:lnTo>
                <a:lnTo>
                  <a:pt x="1826" y="3368"/>
                </a:lnTo>
                <a:lnTo>
                  <a:pt x="1835" y="3373"/>
                </a:lnTo>
                <a:lnTo>
                  <a:pt x="1843" y="3378"/>
                </a:lnTo>
                <a:lnTo>
                  <a:pt x="1871" y="3385"/>
                </a:lnTo>
                <a:lnTo>
                  <a:pt x="1889" y="3388"/>
                </a:lnTo>
                <a:lnTo>
                  <a:pt x="1901" y="3384"/>
                </a:lnTo>
                <a:lnTo>
                  <a:pt x="1905" y="3377"/>
                </a:lnTo>
                <a:lnTo>
                  <a:pt x="1905" y="3368"/>
                </a:lnTo>
                <a:lnTo>
                  <a:pt x="1899" y="3355"/>
                </a:lnTo>
                <a:lnTo>
                  <a:pt x="1891" y="3341"/>
                </a:lnTo>
                <a:lnTo>
                  <a:pt x="1883" y="3327"/>
                </a:lnTo>
                <a:lnTo>
                  <a:pt x="1876" y="3312"/>
                </a:lnTo>
                <a:lnTo>
                  <a:pt x="1868" y="3298"/>
                </a:lnTo>
                <a:lnTo>
                  <a:pt x="1864" y="3286"/>
                </a:lnTo>
                <a:lnTo>
                  <a:pt x="1863" y="3275"/>
                </a:lnTo>
                <a:lnTo>
                  <a:pt x="1867" y="3268"/>
                </a:lnTo>
                <a:lnTo>
                  <a:pt x="1877" y="3264"/>
                </a:lnTo>
                <a:lnTo>
                  <a:pt x="1896" y="3266"/>
                </a:lnTo>
                <a:lnTo>
                  <a:pt x="1922" y="3273"/>
                </a:lnTo>
                <a:lnTo>
                  <a:pt x="1935" y="3251"/>
                </a:lnTo>
                <a:lnTo>
                  <a:pt x="1947" y="3231"/>
                </a:lnTo>
                <a:lnTo>
                  <a:pt x="1957" y="3213"/>
                </a:lnTo>
                <a:lnTo>
                  <a:pt x="1965" y="3194"/>
                </a:lnTo>
                <a:lnTo>
                  <a:pt x="1975" y="3176"/>
                </a:lnTo>
                <a:lnTo>
                  <a:pt x="1984" y="3154"/>
                </a:lnTo>
                <a:lnTo>
                  <a:pt x="1995" y="3134"/>
                </a:lnTo>
                <a:lnTo>
                  <a:pt x="2007" y="3111"/>
                </a:lnTo>
                <a:lnTo>
                  <a:pt x="2008" y="3098"/>
                </a:lnTo>
                <a:lnTo>
                  <a:pt x="2013" y="3083"/>
                </a:lnTo>
                <a:lnTo>
                  <a:pt x="2019" y="3067"/>
                </a:lnTo>
                <a:lnTo>
                  <a:pt x="2026" y="3049"/>
                </a:lnTo>
                <a:lnTo>
                  <a:pt x="2035" y="3030"/>
                </a:lnTo>
                <a:lnTo>
                  <a:pt x="2041" y="3013"/>
                </a:lnTo>
                <a:lnTo>
                  <a:pt x="2045" y="2998"/>
                </a:lnTo>
                <a:lnTo>
                  <a:pt x="2046" y="2985"/>
                </a:lnTo>
                <a:lnTo>
                  <a:pt x="2059" y="2966"/>
                </a:lnTo>
                <a:lnTo>
                  <a:pt x="2071" y="2946"/>
                </a:lnTo>
                <a:lnTo>
                  <a:pt x="2085" y="2927"/>
                </a:lnTo>
                <a:lnTo>
                  <a:pt x="2096" y="2908"/>
                </a:lnTo>
                <a:lnTo>
                  <a:pt x="2107" y="2890"/>
                </a:lnTo>
                <a:lnTo>
                  <a:pt x="2118" y="2872"/>
                </a:lnTo>
                <a:lnTo>
                  <a:pt x="2130" y="2854"/>
                </a:lnTo>
                <a:lnTo>
                  <a:pt x="2142" y="2835"/>
                </a:lnTo>
                <a:lnTo>
                  <a:pt x="2148" y="2782"/>
                </a:lnTo>
                <a:lnTo>
                  <a:pt x="2159" y="2741"/>
                </a:lnTo>
                <a:lnTo>
                  <a:pt x="2171" y="2700"/>
                </a:lnTo>
                <a:lnTo>
                  <a:pt x="2174" y="2648"/>
                </a:lnTo>
                <a:lnTo>
                  <a:pt x="2187" y="2640"/>
                </a:lnTo>
                <a:lnTo>
                  <a:pt x="2201" y="2628"/>
                </a:lnTo>
                <a:lnTo>
                  <a:pt x="2217" y="2616"/>
                </a:lnTo>
                <a:lnTo>
                  <a:pt x="2232" y="2603"/>
                </a:lnTo>
                <a:lnTo>
                  <a:pt x="2247" y="2589"/>
                </a:lnTo>
                <a:lnTo>
                  <a:pt x="2263" y="2576"/>
                </a:lnTo>
                <a:lnTo>
                  <a:pt x="2276" y="2565"/>
                </a:lnTo>
                <a:lnTo>
                  <a:pt x="2289" y="2556"/>
                </a:lnTo>
                <a:lnTo>
                  <a:pt x="2298" y="2505"/>
                </a:lnTo>
                <a:lnTo>
                  <a:pt x="2304" y="2464"/>
                </a:lnTo>
                <a:lnTo>
                  <a:pt x="2309" y="2424"/>
                </a:lnTo>
                <a:lnTo>
                  <a:pt x="2320" y="2370"/>
                </a:lnTo>
                <a:lnTo>
                  <a:pt x="2330" y="2360"/>
                </a:lnTo>
                <a:lnTo>
                  <a:pt x="2347" y="2349"/>
                </a:lnTo>
                <a:lnTo>
                  <a:pt x="2366" y="2336"/>
                </a:lnTo>
                <a:lnTo>
                  <a:pt x="2388" y="2322"/>
                </a:lnTo>
                <a:lnTo>
                  <a:pt x="2412" y="2307"/>
                </a:lnTo>
                <a:lnTo>
                  <a:pt x="2431" y="2294"/>
                </a:lnTo>
                <a:lnTo>
                  <a:pt x="2448" y="2284"/>
                </a:lnTo>
                <a:lnTo>
                  <a:pt x="2457" y="2274"/>
                </a:lnTo>
                <a:lnTo>
                  <a:pt x="2455" y="2260"/>
                </a:lnTo>
                <a:lnTo>
                  <a:pt x="2455" y="2246"/>
                </a:lnTo>
                <a:lnTo>
                  <a:pt x="2459" y="2234"/>
                </a:lnTo>
                <a:lnTo>
                  <a:pt x="2462" y="2221"/>
                </a:lnTo>
                <a:lnTo>
                  <a:pt x="2467" y="2208"/>
                </a:lnTo>
                <a:lnTo>
                  <a:pt x="2470" y="2195"/>
                </a:lnTo>
                <a:lnTo>
                  <a:pt x="2472" y="2180"/>
                </a:lnTo>
                <a:lnTo>
                  <a:pt x="2470" y="2167"/>
                </a:lnTo>
                <a:lnTo>
                  <a:pt x="2482" y="2165"/>
                </a:lnTo>
                <a:lnTo>
                  <a:pt x="2493" y="2161"/>
                </a:lnTo>
                <a:lnTo>
                  <a:pt x="2504" y="2158"/>
                </a:lnTo>
                <a:lnTo>
                  <a:pt x="2516" y="2154"/>
                </a:lnTo>
                <a:lnTo>
                  <a:pt x="2528" y="2150"/>
                </a:lnTo>
                <a:lnTo>
                  <a:pt x="2538" y="2147"/>
                </a:lnTo>
                <a:lnTo>
                  <a:pt x="2549" y="2141"/>
                </a:lnTo>
                <a:lnTo>
                  <a:pt x="2560" y="2138"/>
                </a:lnTo>
                <a:lnTo>
                  <a:pt x="2565" y="2118"/>
                </a:lnTo>
                <a:lnTo>
                  <a:pt x="2573" y="2099"/>
                </a:lnTo>
                <a:lnTo>
                  <a:pt x="2580" y="2080"/>
                </a:lnTo>
                <a:lnTo>
                  <a:pt x="2589" y="2059"/>
                </a:lnTo>
                <a:lnTo>
                  <a:pt x="2597" y="2063"/>
                </a:lnTo>
                <a:lnTo>
                  <a:pt x="2603" y="2065"/>
                </a:lnTo>
                <a:lnTo>
                  <a:pt x="2610" y="2068"/>
                </a:lnTo>
                <a:lnTo>
                  <a:pt x="2618" y="2070"/>
                </a:lnTo>
                <a:lnTo>
                  <a:pt x="2625" y="2073"/>
                </a:lnTo>
                <a:lnTo>
                  <a:pt x="2634" y="2075"/>
                </a:lnTo>
                <a:lnTo>
                  <a:pt x="2642" y="2078"/>
                </a:lnTo>
                <a:lnTo>
                  <a:pt x="2650" y="2080"/>
                </a:lnTo>
                <a:lnTo>
                  <a:pt x="2657" y="2063"/>
                </a:lnTo>
                <a:lnTo>
                  <a:pt x="2664" y="2046"/>
                </a:lnTo>
                <a:lnTo>
                  <a:pt x="2668" y="2028"/>
                </a:lnTo>
                <a:lnTo>
                  <a:pt x="2673" y="2012"/>
                </a:lnTo>
                <a:lnTo>
                  <a:pt x="2678" y="2007"/>
                </a:lnTo>
                <a:lnTo>
                  <a:pt x="2683" y="2002"/>
                </a:lnTo>
                <a:lnTo>
                  <a:pt x="2689" y="1998"/>
                </a:lnTo>
                <a:lnTo>
                  <a:pt x="2694" y="1991"/>
                </a:lnTo>
                <a:lnTo>
                  <a:pt x="2700" y="1987"/>
                </a:lnTo>
                <a:lnTo>
                  <a:pt x="2705" y="1982"/>
                </a:lnTo>
                <a:lnTo>
                  <a:pt x="2712" y="1976"/>
                </a:lnTo>
                <a:lnTo>
                  <a:pt x="2716" y="1971"/>
                </a:lnTo>
                <a:lnTo>
                  <a:pt x="2726" y="1955"/>
                </a:lnTo>
                <a:lnTo>
                  <a:pt x="2736" y="1940"/>
                </a:lnTo>
                <a:lnTo>
                  <a:pt x="2747" y="1924"/>
                </a:lnTo>
                <a:lnTo>
                  <a:pt x="2760" y="1908"/>
                </a:lnTo>
                <a:lnTo>
                  <a:pt x="2771" y="1892"/>
                </a:lnTo>
                <a:lnTo>
                  <a:pt x="2783" y="1877"/>
                </a:lnTo>
                <a:lnTo>
                  <a:pt x="2798" y="1860"/>
                </a:lnTo>
                <a:lnTo>
                  <a:pt x="2811" y="1844"/>
                </a:lnTo>
                <a:lnTo>
                  <a:pt x="2834" y="1825"/>
                </a:lnTo>
                <a:lnTo>
                  <a:pt x="2859" y="1804"/>
                </a:lnTo>
                <a:lnTo>
                  <a:pt x="2882" y="1783"/>
                </a:lnTo>
                <a:lnTo>
                  <a:pt x="2906" y="1764"/>
                </a:lnTo>
                <a:lnTo>
                  <a:pt x="2929" y="1743"/>
                </a:lnTo>
                <a:lnTo>
                  <a:pt x="2953" y="1722"/>
                </a:lnTo>
                <a:lnTo>
                  <a:pt x="2974" y="1700"/>
                </a:lnTo>
                <a:lnTo>
                  <a:pt x="2998" y="1678"/>
                </a:lnTo>
                <a:lnTo>
                  <a:pt x="3019" y="1656"/>
                </a:lnTo>
                <a:lnTo>
                  <a:pt x="3043" y="1635"/>
                </a:lnTo>
                <a:lnTo>
                  <a:pt x="3067" y="1612"/>
                </a:lnTo>
                <a:lnTo>
                  <a:pt x="3089" y="1589"/>
                </a:lnTo>
                <a:lnTo>
                  <a:pt x="3112" y="1565"/>
                </a:lnTo>
                <a:lnTo>
                  <a:pt x="3135" y="1542"/>
                </a:lnTo>
                <a:lnTo>
                  <a:pt x="3160" y="1520"/>
                </a:lnTo>
                <a:lnTo>
                  <a:pt x="3183" y="1496"/>
                </a:lnTo>
                <a:lnTo>
                  <a:pt x="3208" y="1471"/>
                </a:lnTo>
                <a:lnTo>
                  <a:pt x="3233" y="1448"/>
                </a:lnTo>
                <a:lnTo>
                  <a:pt x="3259" y="1424"/>
                </a:lnTo>
                <a:lnTo>
                  <a:pt x="3284" y="1400"/>
                </a:lnTo>
                <a:lnTo>
                  <a:pt x="3311" y="1375"/>
                </a:lnTo>
                <a:lnTo>
                  <a:pt x="3339" y="1350"/>
                </a:lnTo>
                <a:lnTo>
                  <a:pt x="3368" y="1326"/>
                </a:lnTo>
                <a:lnTo>
                  <a:pt x="3397" y="1302"/>
                </a:lnTo>
                <a:lnTo>
                  <a:pt x="3428" y="1277"/>
                </a:lnTo>
                <a:lnTo>
                  <a:pt x="3458" y="1252"/>
                </a:lnTo>
                <a:lnTo>
                  <a:pt x="3489" y="1227"/>
                </a:lnTo>
                <a:lnTo>
                  <a:pt x="3523" y="1201"/>
                </a:lnTo>
                <a:lnTo>
                  <a:pt x="3556" y="1178"/>
                </a:lnTo>
                <a:lnTo>
                  <a:pt x="3591" y="1152"/>
                </a:lnTo>
                <a:lnTo>
                  <a:pt x="3628" y="1127"/>
                </a:lnTo>
                <a:lnTo>
                  <a:pt x="3666" y="1102"/>
                </a:lnTo>
                <a:lnTo>
                  <a:pt x="3682" y="1091"/>
                </a:lnTo>
                <a:lnTo>
                  <a:pt x="3700" y="1080"/>
                </a:lnTo>
                <a:lnTo>
                  <a:pt x="3717" y="1070"/>
                </a:lnTo>
                <a:lnTo>
                  <a:pt x="3733" y="1059"/>
                </a:lnTo>
                <a:lnTo>
                  <a:pt x="3751" y="1050"/>
                </a:lnTo>
                <a:lnTo>
                  <a:pt x="3768" y="1039"/>
                </a:lnTo>
                <a:lnTo>
                  <a:pt x="3785" y="1029"/>
                </a:lnTo>
                <a:lnTo>
                  <a:pt x="3805" y="1020"/>
                </a:lnTo>
                <a:lnTo>
                  <a:pt x="3814" y="1013"/>
                </a:lnTo>
                <a:lnTo>
                  <a:pt x="3825" y="1009"/>
                </a:lnTo>
                <a:lnTo>
                  <a:pt x="3836" y="1004"/>
                </a:lnTo>
                <a:lnTo>
                  <a:pt x="3846" y="1000"/>
                </a:lnTo>
                <a:lnTo>
                  <a:pt x="3856" y="994"/>
                </a:lnTo>
                <a:lnTo>
                  <a:pt x="3866" y="990"/>
                </a:lnTo>
                <a:lnTo>
                  <a:pt x="3876" y="983"/>
                </a:lnTo>
                <a:lnTo>
                  <a:pt x="3888" y="978"/>
                </a:lnTo>
                <a:lnTo>
                  <a:pt x="3906" y="967"/>
                </a:lnTo>
                <a:lnTo>
                  <a:pt x="3925" y="956"/>
                </a:lnTo>
                <a:lnTo>
                  <a:pt x="3943" y="946"/>
                </a:lnTo>
                <a:lnTo>
                  <a:pt x="3961" y="933"/>
                </a:lnTo>
                <a:lnTo>
                  <a:pt x="3980" y="923"/>
                </a:lnTo>
                <a:lnTo>
                  <a:pt x="3998" y="910"/>
                </a:lnTo>
                <a:lnTo>
                  <a:pt x="4017" y="899"/>
                </a:lnTo>
                <a:lnTo>
                  <a:pt x="4035" y="887"/>
                </a:lnTo>
                <a:lnTo>
                  <a:pt x="4047" y="879"/>
                </a:lnTo>
                <a:lnTo>
                  <a:pt x="4060" y="869"/>
                </a:lnTo>
                <a:lnTo>
                  <a:pt x="4071" y="860"/>
                </a:lnTo>
                <a:lnTo>
                  <a:pt x="4085" y="851"/>
                </a:lnTo>
                <a:lnTo>
                  <a:pt x="4097" y="842"/>
                </a:lnTo>
                <a:lnTo>
                  <a:pt x="4111" y="833"/>
                </a:lnTo>
                <a:lnTo>
                  <a:pt x="4123" y="825"/>
                </a:lnTo>
                <a:lnTo>
                  <a:pt x="4136" y="815"/>
                </a:lnTo>
                <a:lnTo>
                  <a:pt x="4141" y="803"/>
                </a:lnTo>
                <a:lnTo>
                  <a:pt x="4146" y="792"/>
                </a:lnTo>
                <a:lnTo>
                  <a:pt x="4152" y="781"/>
                </a:lnTo>
                <a:lnTo>
                  <a:pt x="4156" y="772"/>
                </a:lnTo>
                <a:lnTo>
                  <a:pt x="4165" y="764"/>
                </a:lnTo>
                <a:lnTo>
                  <a:pt x="4172" y="759"/>
                </a:lnTo>
                <a:lnTo>
                  <a:pt x="4180" y="751"/>
                </a:lnTo>
                <a:lnTo>
                  <a:pt x="4189" y="745"/>
                </a:lnTo>
                <a:lnTo>
                  <a:pt x="4198" y="738"/>
                </a:lnTo>
                <a:lnTo>
                  <a:pt x="4207" y="732"/>
                </a:lnTo>
                <a:lnTo>
                  <a:pt x="4215" y="725"/>
                </a:lnTo>
                <a:lnTo>
                  <a:pt x="4224" y="719"/>
                </a:lnTo>
                <a:lnTo>
                  <a:pt x="4227" y="725"/>
                </a:lnTo>
                <a:lnTo>
                  <a:pt x="4230" y="731"/>
                </a:lnTo>
                <a:lnTo>
                  <a:pt x="4233" y="737"/>
                </a:lnTo>
                <a:lnTo>
                  <a:pt x="4235" y="743"/>
                </a:lnTo>
                <a:lnTo>
                  <a:pt x="4249" y="734"/>
                </a:lnTo>
                <a:lnTo>
                  <a:pt x="4261" y="728"/>
                </a:lnTo>
                <a:lnTo>
                  <a:pt x="4275" y="719"/>
                </a:lnTo>
                <a:lnTo>
                  <a:pt x="4289" y="711"/>
                </a:lnTo>
                <a:lnTo>
                  <a:pt x="4302" y="704"/>
                </a:lnTo>
                <a:lnTo>
                  <a:pt x="4316" y="695"/>
                </a:lnTo>
                <a:lnTo>
                  <a:pt x="4330" y="688"/>
                </a:lnTo>
                <a:lnTo>
                  <a:pt x="4341" y="681"/>
                </a:lnTo>
                <a:lnTo>
                  <a:pt x="4351" y="666"/>
                </a:lnTo>
                <a:lnTo>
                  <a:pt x="4360" y="649"/>
                </a:lnTo>
                <a:lnTo>
                  <a:pt x="4369" y="633"/>
                </a:lnTo>
                <a:lnTo>
                  <a:pt x="4378" y="619"/>
                </a:lnTo>
                <a:lnTo>
                  <a:pt x="4389" y="609"/>
                </a:lnTo>
                <a:lnTo>
                  <a:pt x="4401" y="600"/>
                </a:lnTo>
                <a:lnTo>
                  <a:pt x="4413" y="592"/>
                </a:lnTo>
                <a:lnTo>
                  <a:pt x="4426" y="584"/>
                </a:lnTo>
                <a:lnTo>
                  <a:pt x="4437" y="576"/>
                </a:lnTo>
                <a:lnTo>
                  <a:pt x="4449" y="567"/>
                </a:lnTo>
                <a:lnTo>
                  <a:pt x="4459" y="556"/>
                </a:lnTo>
                <a:lnTo>
                  <a:pt x="4470" y="548"/>
                </a:lnTo>
                <a:lnTo>
                  <a:pt x="4475" y="534"/>
                </a:lnTo>
                <a:lnTo>
                  <a:pt x="4479" y="519"/>
                </a:lnTo>
                <a:lnTo>
                  <a:pt x="4483" y="505"/>
                </a:lnTo>
                <a:lnTo>
                  <a:pt x="4490" y="489"/>
                </a:lnTo>
                <a:lnTo>
                  <a:pt x="4500" y="481"/>
                </a:lnTo>
                <a:lnTo>
                  <a:pt x="4514" y="473"/>
                </a:lnTo>
                <a:lnTo>
                  <a:pt x="4525" y="466"/>
                </a:lnTo>
                <a:lnTo>
                  <a:pt x="4537" y="457"/>
                </a:lnTo>
                <a:lnTo>
                  <a:pt x="4548" y="448"/>
                </a:lnTo>
                <a:lnTo>
                  <a:pt x="4561" y="439"/>
                </a:lnTo>
                <a:lnTo>
                  <a:pt x="4571" y="432"/>
                </a:lnTo>
                <a:lnTo>
                  <a:pt x="4581" y="424"/>
                </a:lnTo>
                <a:lnTo>
                  <a:pt x="4595" y="420"/>
                </a:lnTo>
                <a:lnTo>
                  <a:pt x="4609" y="416"/>
                </a:lnTo>
                <a:lnTo>
                  <a:pt x="4622" y="412"/>
                </a:lnTo>
                <a:lnTo>
                  <a:pt x="4634" y="408"/>
                </a:lnTo>
                <a:lnTo>
                  <a:pt x="4648" y="403"/>
                </a:lnTo>
                <a:lnTo>
                  <a:pt x="4660" y="400"/>
                </a:lnTo>
                <a:lnTo>
                  <a:pt x="4672" y="395"/>
                </a:lnTo>
                <a:lnTo>
                  <a:pt x="4685" y="392"/>
                </a:lnTo>
                <a:lnTo>
                  <a:pt x="4692" y="384"/>
                </a:lnTo>
                <a:lnTo>
                  <a:pt x="4698" y="375"/>
                </a:lnTo>
                <a:lnTo>
                  <a:pt x="4704" y="368"/>
                </a:lnTo>
                <a:lnTo>
                  <a:pt x="4710" y="359"/>
                </a:lnTo>
                <a:lnTo>
                  <a:pt x="4716" y="351"/>
                </a:lnTo>
                <a:lnTo>
                  <a:pt x="4722" y="342"/>
                </a:lnTo>
                <a:lnTo>
                  <a:pt x="4728" y="333"/>
                </a:lnTo>
                <a:lnTo>
                  <a:pt x="4735" y="324"/>
                </a:lnTo>
                <a:lnTo>
                  <a:pt x="4745" y="318"/>
                </a:lnTo>
                <a:lnTo>
                  <a:pt x="4755" y="311"/>
                </a:lnTo>
                <a:lnTo>
                  <a:pt x="4764" y="305"/>
                </a:lnTo>
                <a:lnTo>
                  <a:pt x="4773" y="298"/>
                </a:lnTo>
                <a:lnTo>
                  <a:pt x="4784" y="291"/>
                </a:lnTo>
                <a:lnTo>
                  <a:pt x="4793" y="284"/>
                </a:lnTo>
                <a:lnTo>
                  <a:pt x="4802" y="277"/>
                </a:lnTo>
                <a:lnTo>
                  <a:pt x="4810" y="269"/>
                </a:lnTo>
                <a:lnTo>
                  <a:pt x="4816" y="274"/>
                </a:lnTo>
                <a:lnTo>
                  <a:pt x="4824" y="279"/>
                </a:lnTo>
                <a:lnTo>
                  <a:pt x="4831" y="285"/>
                </a:lnTo>
                <a:lnTo>
                  <a:pt x="4835" y="290"/>
                </a:lnTo>
                <a:lnTo>
                  <a:pt x="4845" y="282"/>
                </a:lnTo>
                <a:lnTo>
                  <a:pt x="4856" y="274"/>
                </a:lnTo>
                <a:lnTo>
                  <a:pt x="4865" y="266"/>
                </a:lnTo>
                <a:lnTo>
                  <a:pt x="4876" y="258"/>
                </a:lnTo>
                <a:lnTo>
                  <a:pt x="4885" y="248"/>
                </a:lnTo>
                <a:lnTo>
                  <a:pt x="4895" y="239"/>
                </a:lnTo>
                <a:lnTo>
                  <a:pt x="4906" y="231"/>
                </a:lnTo>
                <a:lnTo>
                  <a:pt x="4916" y="222"/>
                </a:lnTo>
                <a:lnTo>
                  <a:pt x="4904" y="228"/>
                </a:lnTo>
                <a:lnTo>
                  <a:pt x="4893" y="234"/>
                </a:lnTo>
                <a:lnTo>
                  <a:pt x="4881" y="241"/>
                </a:lnTo>
                <a:lnTo>
                  <a:pt x="4867" y="245"/>
                </a:lnTo>
                <a:lnTo>
                  <a:pt x="4856" y="251"/>
                </a:lnTo>
                <a:lnTo>
                  <a:pt x="4845" y="256"/>
                </a:lnTo>
                <a:lnTo>
                  <a:pt x="4833" y="261"/>
                </a:lnTo>
                <a:lnTo>
                  <a:pt x="4821" y="266"/>
                </a:lnTo>
                <a:lnTo>
                  <a:pt x="4832" y="241"/>
                </a:lnTo>
                <a:lnTo>
                  <a:pt x="4841" y="218"/>
                </a:lnTo>
                <a:lnTo>
                  <a:pt x="4847" y="194"/>
                </a:lnTo>
                <a:lnTo>
                  <a:pt x="4852" y="171"/>
                </a:lnTo>
                <a:lnTo>
                  <a:pt x="4844" y="178"/>
                </a:lnTo>
                <a:lnTo>
                  <a:pt x="4835" y="187"/>
                </a:lnTo>
                <a:lnTo>
                  <a:pt x="4826" y="195"/>
                </a:lnTo>
                <a:lnTo>
                  <a:pt x="4815" y="203"/>
                </a:lnTo>
                <a:lnTo>
                  <a:pt x="4806" y="211"/>
                </a:lnTo>
                <a:lnTo>
                  <a:pt x="4796" y="219"/>
                </a:lnTo>
                <a:lnTo>
                  <a:pt x="4785" y="228"/>
                </a:lnTo>
                <a:lnTo>
                  <a:pt x="4775" y="237"/>
                </a:lnTo>
                <a:lnTo>
                  <a:pt x="4768" y="247"/>
                </a:lnTo>
                <a:lnTo>
                  <a:pt x="4759" y="256"/>
                </a:lnTo>
                <a:lnTo>
                  <a:pt x="4752" y="266"/>
                </a:lnTo>
                <a:lnTo>
                  <a:pt x="4745" y="277"/>
                </a:lnTo>
                <a:lnTo>
                  <a:pt x="4738" y="288"/>
                </a:lnTo>
                <a:lnTo>
                  <a:pt x="4729" y="298"/>
                </a:lnTo>
                <a:lnTo>
                  <a:pt x="4722" y="309"/>
                </a:lnTo>
                <a:lnTo>
                  <a:pt x="4715" y="320"/>
                </a:lnTo>
                <a:lnTo>
                  <a:pt x="4708" y="324"/>
                </a:lnTo>
                <a:lnTo>
                  <a:pt x="4701" y="329"/>
                </a:lnTo>
                <a:lnTo>
                  <a:pt x="4694" y="335"/>
                </a:lnTo>
                <a:lnTo>
                  <a:pt x="4687" y="341"/>
                </a:lnTo>
                <a:lnTo>
                  <a:pt x="4679" y="346"/>
                </a:lnTo>
                <a:lnTo>
                  <a:pt x="4673" y="351"/>
                </a:lnTo>
                <a:lnTo>
                  <a:pt x="4667" y="355"/>
                </a:lnTo>
                <a:lnTo>
                  <a:pt x="4660" y="360"/>
                </a:lnTo>
                <a:lnTo>
                  <a:pt x="4655" y="359"/>
                </a:lnTo>
                <a:lnTo>
                  <a:pt x="4650" y="358"/>
                </a:lnTo>
                <a:lnTo>
                  <a:pt x="4646" y="355"/>
                </a:lnTo>
                <a:lnTo>
                  <a:pt x="4641" y="354"/>
                </a:lnTo>
                <a:lnTo>
                  <a:pt x="4636" y="353"/>
                </a:lnTo>
                <a:lnTo>
                  <a:pt x="4632" y="351"/>
                </a:lnTo>
                <a:lnTo>
                  <a:pt x="4626" y="349"/>
                </a:lnTo>
                <a:lnTo>
                  <a:pt x="4622" y="349"/>
                </a:lnTo>
                <a:lnTo>
                  <a:pt x="4600" y="366"/>
                </a:lnTo>
                <a:lnTo>
                  <a:pt x="4579" y="384"/>
                </a:lnTo>
                <a:lnTo>
                  <a:pt x="4558" y="402"/>
                </a:lnTo>
                <a:lnTo>
                  <a:pt x="4536" y="420"/>
                </a:lnTo>
                <a:lnTo>
                  <a:pt x="4514" y="438"/>
                </a:lnTo>
                <a:lnTo>
                  <a:pt x="4490" y="457"/>
                </a:lnTo>
                <a:lnTo>
                  <a:pt x="4469" y="476"/>
                </a:lnTo>
                <a:lnTo>
                  <a:pt x="4445" y="494"/>
                </a:lnTo>
                <a:lnTo>
                  <a:pt x="4435" y="499"/>
                </a:lnTo>
                <a:lnTo>
                  <a:pt x="4426" y="505"/>
                </a:lnTo>
                <a:lnTo>
                  <a:pt x="4415" y="509"/>
                </a:lnTo>
                <a:lnTo>
                  <a:pt x="4406" y="515"/>
                </a:lnTo>
                <a:lnTo>
                  <a:pt x="4396" y="519"/>
                </a:lnTo>
                <a:lnTo>
                  <a:pt x="4388" y="524"/>
                </a:lnTo>
                <a:lnTo>
                  <a:pt x="4378" y="530"/>
                </a:lnTo>
                <a:lnTo>
                  <a:pt x="4369" y="535"/>
                </a:lnTo>
                <a:lnTo>
                  <a:pt x="4363" y="533"/>
                </a:lnTo>
                <a:lnTo>
                  <a:pt x="4357" y="530"/>
                </a:lnTo>
                <a:lnTo>
                  <a:pt x="4351" y="528"/>
                </a:lnTo>
                <a:lnTo>
                  <a:pt x="4347" y="524"/>
                </a:lnTo>
                <a:lnTo>
                  <a:pt x="4340" y="522"/>
                </a:lnTo>
                <a:lnTo>
                  <a:pt x="4336" y="519"/>
                </a:lnTo>
                <a:lnTo>
                  <a:pt x="4330" y="517"/>
                </a:lnTo>
                <a:lnTo>
                  <a:pt x="4324" y="515"/>
                </a:lnTo>
                <a:lnTo>
                  <a:pt x="4299" y="533"/>
                </a:lnTo>
                <a:lnTo>
                  <a:pt x="4274" y="549"/>
                </a:lnTo>
                <a:lnTo>
                  <a:pt x="4249" y="568"/>
                </a:lnTo>
                <a:lnTo>
                  <a:pt x="4224" y="585"/>
                </a:lnTo>
                <a:lnTo>
                  <a:pt x="4201" y="602"/>
                </a:lnTo>
                <a:lnTo>
                  <a:pt x="4174" y="620"/>
                </a:lnTo>
                <a:lnTo>
                  <a:pt x="4150" y="637"/>
                </a:lnTo>
                <a:lnTo>
                  <a:pt x="4125" y="654"/>
                </a:lnTo>
                <a:lnTo>
                  <a:pt x="4099" y="671"/>
                </a:lnTo>
                <a:lnTo>
                  <a:pt x="4075" y="691"/>
                </a:lnTo>
                <a:lnTo>
                  <a:pt x="4050" y="707"/>
                </a:lnTo>
                <a:lnTo>
                  <a:pt x="4025" y="725"/>
                </a:lnTo>
                <a:lnTo>
                  <a:pt x="4000" y="742"/>
                </a:lnTo>
                <a:lnTo>
                  <a:pt x="3975" y="760"/>
                </a:lnTo>
                <a:lnTo>
                  <a:pt x="3950" y="778"/>
                </a:lnTo>
                <a:lnTo>
                  <a:pt x="3925" y="797"/>
                </a:lnTo>
                <a:lnTo>
                  <a:pt x="3918" y="788"/>
                </a:lnTo>
                <a:lnTo>
                  <a:pt x="3912" y="781"/>
                </a:lnTo>
                <a:lnTo>
                  <a:pt x="3906" y="771"/>
                </a:lnTo>
                <a:lnTo>
                  <a:pt x="3902" y="761"/>
                </a:lnTo>
                <a:lnTo>
                  <a:pt x="3912" y="754"/>
                </a:lnTo>
                <a:lnTo>
                  <a:pt x="3920" y="747"/>
                </a:lnTo>
                <a:lnTo>
                  <a:pt x="3931" y="738"/>
                </a:lnTo>
                <a:lnTo>
                  <a:pt x="3939" y="730"/>
                </a:lnTo>
                <a:lnTo>
                  <a:pt x="3949" y="721"/>
                </a:lnTo>
                <a:lnTo>
                  <a:pt x="3958" y="713"/>
                </a:lnTo>
                <a:lnTo>
                  <a:pt x="3969" y="704"/>
                </a:lnTo>
                <a:lnTo>
                  <a:pt x="3979" y="696"/>
                </a:lnTo>
                <a:lnTo>
                  <a:pt x="3986" y="694"/>
                </a:lnTo>
                <a:lnTo>
                  <a:pt x="3993" y="691"/>
                </a:lnTo>
                <a:lnTo>
                  <a:pt x="4000" y="691"/>
                </a:lnTo>
                <a:lnTo>
                  <a:pt x="4009" y="688"/>
                </a:lnTo>
                <a:lnTo>
                  <a:pt x="4017" y="685"/>
                </a:lnTo>
                <a:lnTo>
                  <a:pt x="4024" y="683"/>
                </a:lnTo>
                <a:lnTo>
                  <a:pt x="4033" y="680"/>
                </a:lnTo>
                <a:lnTo>
                  <a:pt x="4040" y="677"/>
                </a:lnTo>
                <a:lnTo>
                  <a:pt x="4044" y="670"/>
                </a:lnTo>
                <a:lnTo>
                  <a:pt x="4049" y="663"/>
                </a:lnTo>
                <a:lnTo>
                  <a:pt x="4054" y="657"/>
                </a:lnTo>
                <a:lnTo>
                  <a:pt x="4060" y="650"/>
                </a:lnTo>
                <a:lnTo>
                  <a:pt x="4064" y="643"/>
                </a:lnTo>
                <a:lnTo>
                  <a:pt x="4069" y="636"/>
                </a:lnTo>
                <a:lnTo>
                  <a:pt x="4075" y="628"/>
                </a:lnTo>
                <a:lnTo>
                  <a:pt x="4080" y="621"/>
                </a:lnTo>
                <a:lnTo>
                  <a:pt x="4090" y="617"/>
                </a:lnTo>
                <a:lnTo>
                  <a:pt x="4098" y="611"/>
                </a:lnTo>
                <a:lnTo>
                  <a:pt x="4109" y="606"/>
                </a:lnTo>
                <a:lnTo>
                  <a:pt x="4119" y="600"/>
                </a:lnTo>
                <a:lnTo>
                  <a:pt x="4127" y="595"/>
                </a:lnTo>
                <a:lnTo>
                  <a:pt x="4136" y="590"/>
                </a:lnTo>
                <a:lnTo>
                  <a:pt x="4146" y="584"/>
                </a:lnTo>
                <a:lnTo>
                  <a:pt x="4156" y="579"/>
                </a:lnTo>
                <a:lnTo>
                  <a:pt x="4163" y="565"/>
                </a:lnTo>
                <a:lnTo>
                  <a:pt x="4170" y="552"/>
                </a:lnTo>
                <a:lnTo>
                  <a:pt x="4176" y="539"/>
                </a:lnTo>
                <a:lnTo>
                  <a:pt x="4184" y="524"/>
                </a:lnTo>
                <a:lnTo>
                  <a:pt x="4190" y="517"/>
                </a:lnTo>
                <a:lnTo>
                  <a:pt x="4198" y="511"/>
                </a:lnTo>
                <a:lnTo>
                  <a:pt x="4205" y="505"/>
                </a:lnTo>
                <a:lnTo>
                  <a:pt x="4211" y="499"/>
                </a:lnTo>
                <a:lnTo>
                  <a:pt x="4218" y="493"/>
                </a:lnTo>
                <a:lnTo>
                  <a:pt x="4226" y="487"/>
                </a:lnTo>
                <a:lnTo>
                  <a:pt x="4234" y="481"/>
                </a:lnTo>
                <a:lnTo>
                  <a:pt x="4242" y="475"/>
                </a:lnTo>
                <a:lnTo>
                  <a:pt x="4235" y="473"/>
                </a:lnTo>
                <a:lnTo>
                  <a:pt x="4230" y="470"/>
                </a:lnTo>
                <a:lnTo>
                  <a:pt x="4224" y="468"/>
                </a:lnTo>
                <a:lnTo>
                  <a:pt x="4218" y="464"/>
                </a:lnTo>
                <a:lnTo>
                  <a:pt x="4213" y="462"/>
                </a:lnTo>
                <a:lnTo>
                  <a:pt x="4207" y="458"/>
                </a:lnTo>
                <a:lnTo>
                  <a:pt x="4202" y="455"/>
                </a:lnTo>
                <a:lnTo>
                  <a:pt x="4196" y="450"/>
                </a:lnTo>
                <a:lnTo>
                  <a:pt x="4207" y="442"/>
                </a:lnTo>
                <a:lnTo>
                  <a:pt x="4217" y="433"/>
                </a:lnTo>
                <a:lnTo>
                  <a:pt x="4228" y="425"/>
                </a:lnTo>
                <a:lnTo>
                  <a:pt x="4241" y="416"/>
                </a:lnTo>
                <a:lnTo>
                  <a:pt x="4252" y="408"/>
                </a:lnTo>
                <a:lnTo>
                  <a:pt x="4263" y="400"/>
                </a:lnTo>
                <a:lnTo>
                  <a:pt x="4274" y="392"/>
                </a:lnTo>
                <a:lnTo>
                  <a:pt x="4286" y="383"/>
                </a:lnTo>
                <a:lnTo>
                  <a:pt x="4291" y="377"/>
                </a:lnTo>
                <a:lnTo>
                  <a:pt x="4299" y="372"/>
                </a:lnTo>
                <a:lnTo>
                  <a:pt x="4307" y="366"/>
                </a:lnTo>
                <a:lnTo>
                  <a:pt x="4312" y="359"/>
                </a:lnTo>
                <a:lnTo>
                  <a:pt x="4321" y="349"/>
                </a:lnTo>
                <a:lnTo>
                  <a:pt x="4332" y="337"/>
                </a:lnTo>
                <a:lnTo>
                  <a:pt x="4339" y="326"/>
                </a:lnTo>
                <a:lnTo>
                  <a:pt x="4347" y="315"/>
                </a:lnTo>
                <a:lnTo>
                  <a:pt x="4356" y="304"/>
                </a:lnTo>
                <a:lnTo>
                  <a:pt x="4364" y="293"/>
                </a:lnTo>
                <a:lnTo>
                  <a:pt x="4374" y="282"/>
                </a:lnTo>
                <a:lnTo>
                  <a:pt x="4382" y="271"/>
                </a:lnTo>
                <a:lnTo>
                  <a:pt x="4360" y="281"/>
                </a:lnTo>
                <a:lnTo>
                  <a:pt x="4341" y="290"/>
                </a:lnTo>
                <a:lnTo>
                  <a:pt x="4320" y="299"/>
                </a:lnTo>
                <a:lnTo>
                  <a:pt x="4301" y="308"/>
                </a:lnTo>
                <a:lnTo>
                  <a:pt x="4279" y="318"/>
                </a:lnTo>
                <a:lnTo>
                  <a:pt x="4259" y="327"/>
                </a:lnTo>
                <a:lnTo>
                  <a:pt x="4238" y="338"/>
                </a:lnTo>
                <a:lnTo>
                  <a:pt x="4217" y="349"/>
                </a:lnTo>
                <a:lnTo>
                  <a:pt x="4213" y="346"/>
                </a:lnTo>
                <a:lnTo>
                  <a:pt x="4209" y="343"/>
                </a:lnTo>
                <a:lnTo>
                  <a:pt x="4204" y="342"/>
                </a:lnTo>
                <a:lnTo>
                  <a:pt x="4200" y="339"/>
                </a:lnTo>
                <a:lnTo>
                  <a:pt x="4194" y="338"/>
                </a:lnTo>
                <a:lnTo>
                  <a:pt x="4189" y="335"/>
                </a:lnTo>
                <a:lnTo>
                  <a:pt x="4185" y="335"/>
                </a:lnTo>
                <a:lnTo>
                  <a:pt x="4180" y="334"/>
                </a:lnTo>
                <a:lnTo>
                  <a:pt x="4186" y="328"/>
                </a:lnTo>
                <a:lnTo>
                  <a:pt x="4194" y="322"/>
                </a:lnTo>
                <a:lnTo>
                  <a:pt x="4200" y="316"/>
                </a:lnTo>
                <a:lnTo>
                  <a:pt x="4205" y="309"/>
                </a:lnTo>
                <a:lnTo>
                  <a:pt x="4211" y="303"/>
                </a:lnTo>
                <a:lnTo>
                  <a:pt x="4217" y="297"/>
                </a:lnTo>
                <a:lnTo>
                  <a:pt x="4224" y="291"/>
                </a:lnTo>
                <a:lnTo>
                  <a:pt x="4232" y="285"/>
                </a:lnTo>
                <a:lnTo>
                  <a:pt x="4251" y="271"/>
                </a:lnTo>
                <a:lnTo>
                  <a:pt x="4272" y="253"/>
                </a:lnTo>
                <a:lnTo>
                  <a:pt x="4297" y="234"/>
                </a:lnTo>
                <a:lnTo>
                  <a:pt x="4324" y="214"/>
                </a:lnTo>
                <a:lnTo>
                  <a:pt x="4351" y="195"/>
                </a:lnTo>
                <a:lnTo>
                  <a:pt x="4376" y="177"/>
                </a:lnTo>
                <a:lnTo>
                  <a:pt x="4398" y="162"/>
                </a:lnTo>
                <a:lnTo>
                  <a:pt x="4414" y="147"/>
                </a:lnTo>
                <a:lnTo>
                  <a:pt x="4419" y="124"/>
                </a:lnTo>
                <a:lnTo>
                  <a:pt x="4415" y="112"/>
                </a:lnTo>
                <a:lnTo>
                  <a:pt x="4408" y="112"/>
                </a:lnTo>
                <a:lnTo>
                  <a:pt x="4399" y="119"/>
                </a:lnTo>
                <a:lnTo>
                  <a:pt x="4387" y="127"/>
                </a:lnTo>
                <a:lnTo>
                  <a:pt x="4376" y="135"/>
                </a:lnTo>
                <a:lnTo>
                  <a:pt x="4367" y="140"/>
                </a:lnTo>
                <a:lnTo>
                  <a:pt x="4360" y="139"/>
                </a:lnTo>
                <a:lnTo>
                  <a:pt x="4351" y="146"/>
                </a:lnTo>
                <a:lnTo>
                  <a:pt x="4338" y="152"/>
                </a:lnTo>
                <a:lnTo>
                  <a:pt x="4322" y="160"/>
                </a:lnTo>
                <a:lnTo>
                  <a:pt x="4307" y="165"/>
                </a:lnTo>
                <a:lnTo>
                  <a:pt x="4291" y="173"/>
                </a:lnTo>
                <a:lnTo>
                  <a:pt x="4275" y="178"/>
                </a:lnTo>
                <a:lnTo>
                  <a:pt x="4261" y="187"/>
                </a:lnTo>
                <a:lnTo>
                  <a:pt x="4251" y="194"/>
                </a:lnTo>
                <a:lnTo>
                  <a:pt x="4247" y="203"/>
                </a:lnTo>
                <a:lnTo>
                  <a:pt x="4244" y="213"/>
                </a:lnTo>
                <a:lnTo>
                  <a:pt x="4241" y="223"/>
                </a:lnTo>
                <a:lnTo>
                  <a:pt x="4238" y="234"/>
                </a:lnTo>
                <a:lnTo>
                  <a:pt x="4232" y="239"/>
                </a:lnTo>
                <a:lnTo>
                  <a:pt x="4227" y="245"/>
                </a:lnTo>
                <a:lnTo>
                  <a:pt x="4221" y="251"/>
                </a:lnTo>
                <a:lnTo>
                  <a:pt x="4215" y="256"/>
                </a:lnTo>
                <a:lnTo>
                  <a:pt x="4207" y="262"/>
                </a:lnTo>
                <a:lnTo>
                  <a:pt x="4202" y="267"/>
                </a:lnTo>
                <a:lnTo>
                  <a:pt x="4194" y="273"/>
                </a:lnTo>
                <a:lnTo>
                  <a:pt x="4186" y="278"/>
                </a:lnTo>
                <a:lnTo>
                  <a:pt x="4180" y="271"/>
                </a:lnTo>
                <a:lnTo>
                  <a:pt x="4176" y="264"/>
                </a:lnTo>
                <a:lnTo>
                  <a:pt x="4170" y="258"/>
                </a:lnTo>
                <a:lnTo>
                  <a:pt x="4163" y="251"/>
                </a:lnTo>
                <a:lnTo>
                  <a:pt x="4158" y="244"/>
                </a:lnTo>
                <a:lnTo>
                  <a:pt x="4150" y="238"/>
                </a:lnTo>
                <a:lnTo>
                  <a:pt x="4143" y="232"/>
                </a:lnTo>
                <a:lnTo>
                  <a:pt x="4138" y="225"/>
                </a:lnTo>
                <a:lnTo>
                  <a:pt x="4146" y="212"/>
                </a:lnTo>
                <a:lnTo>
                  <a:pt x="4154" y="200"/>
                </a:lnTo>
                <a:lnTo>
                  <a:pt x="4161" y="187"/>
                </a:lnTo>
                <a:lnTo>
                  <a:pt x="4170" y="173"/>
                </a:lnTo>
                <a:lnTo>
                  <a:pt x="4180" y="167"/>
                </a:lnTo>
                <a:lnTo>
                  <a:pt x="4188" y="160"/>
                </a:lnTo>
                <a:lnTo>
                  <a:pt x="4197" y="152"/>
                </a:lnTo>
                <a:lnTo>
                  <a:pt x="4205" y="145"/>
                </a:lnTo>
                <a:lnTo>
                  <a:pt x="4214" y="137"/>
                </a:lnTo>
                <a:lnTo>
                  <a:pt x="4222" y="130"/>
                </a:lnTo>
                <a:lnTo>
                  <a:pt x="4230" y="123"/>
                </a:lnTo>
                <a:lnTo>
                  <a:pt x="4238" y="116"/>
                </a:lnTo>
                <a:lnTo>
                  <a:pt x="4245" y="106"/>
                </a:lnTo>
                <a:lnTo>
                  <a:pt x="4249" y="99"/>
                </a:lnTo>
                <a:lnTo>
                  <a:pt x="4255" y="90"/>
                </a:lnTo>
                <a:lnTo>
                  <a:pt x="4260" y="82"/>
                </a:lnTo>
                <a:lnTo>
                  <a:pt x="4266" y="73"/>
                </a:lnTo>
                <a:lnTo>
                  <a:pt x="4271" y="65"/>
                </a:lnTo>
                <a:lnTo>
                  <a:pt x="4277" y="55"/>
                </a:lnTo>
                <a:lnTo>
                  <a:pt x="4284" y="47"/>
                </a:lnTo>
                <a:lnTo>
                  <a:pt x="4274" y="48"/>
                </a:lnTo>
                <a:lnTo>
                  <a:pt x="4264" y="50"/>
                </a:lnTo>
                <a:lnTo>
                  <a:pt x="4255" y="52"/>
                </a:lnTo>
                <a:lnTo>
                  <a:pt x="4245" y="52"/>
                </a:lnTo>
                <a:lnTo>
                  <a:pt x="4234" y="55"/>
                </a:lnTo>
                <a:lnTo>
                  <a:pt x="4224" y="56"/>
                </a:lnTo>
                <a:lnTo>
                  <a:pt x="4214" y="59"/>
                </a:lnTo>
                <a:lnTo>
                  <a:pt x="4204" y="60"/>
                </a:lnTo>
                <a:lnTo>
                  <a:pt x="4207" y="44"/>
                </a:lnTo>
                <a:lnTo>
                  <a:pt x="4211" y="30"/>
                </a:lnTo>
                <a:lnTo>
                  <a:pt x="4213" y="16"/>
                </a:lnTo>
                <a:lnTo>
                  <a:pt x="4215" y="0"/>
                </a:lnTo>
                <a:lnTo>
                  <a:pt x="4205" y="7"/>
                </a:lnTo>
                <a:lnTo>
                  <a:pt x="4196" y="13"/>
                </a:lnTo>
                <a:lnTo>
                  <a:pt x="4185" y="19"/>
                </a:lnTo>
                <a:lnTo>
                  <a:pt x="4176" y="26"/>
                </a:lnTo>
                <a:lnTo>
                  <a:pt x="4167" y="33"/>
                </a:lnTo>
                <a:lnTo>
                  <a:pt x="4158" y="41"/>
                </a:lnTo>
                <a:lnTo>
                  <a:pt x="4150" y="48"/>
                </a:lnTo>
                <a:lnTo>
                  <a:pt x="4139" y="55"/>
                </a:lnTo>
                <a:lnTo>
                  <a:pt x="4134" y="63"/>
                </a:lnTo>
                <a:lnTo>
                  <a:pt x="4129" y="73"/>
                </a:lnTo>
                <a:lnTo>
                  <a:pt x="4123" y="82"/>
                </a:lnTo>
                <a:lnTo>
                  <a:pt x="4119" y="92"/>
                </a:lnTo>
                <a:lnTo>
                  <a:pt x="4113" y="102"/>
                </a:lnTo>
                <a:lnTo>
                  <a:pt x="4108" y="112"/>
                </a:lnTo>
                <a:lnTo>
                  <a:pt x="4101" y="123"/>
                </a:lnTo>
                <a:lnTo>
                  <a:pt x="4097" y="134"/>
                </a:lnTo>
                <a:lnTo>
                  <a:pt x="4088" y="134"/>
                </a:lnTo>
                <a:lnTo>
                  <a:pt x="4080" y="134"/>
                </a:lnTo>
                <a:lnTo>
                  <a:pt x="4071" y="134"/>
                </a:lnTo>
                <a:lnTo>
                  <a:pt x="4064" y="134"/>
                </a:lnTo>
                <a:lnTo>
                  <a:pt x="4054" y="134"/>
                </a:lnTo>
                <a:lnTo>
                  <a:pt x="4047" y="134"/>
                </a:lnTo>
                <a:lnTo>
                  <a:pt x="4038" y="134"/>
                </a:lnTo>
                <a:lnTo>
                  <a:pt x="4030" y="133"/>
                </a:lnTo>
                <a:lnTo>
                  <a:pt x="4016" y="143"/>
                </a:lnTo>
                <a:lnTo>
                  <a:pt x="4000" y="154"/>
                </a:lnTo>
                <a:lnTo>
                  <a:pt x="3986" y="165"/>
                </a:lnTo>
                <a:lnTo>
                  <a:pt x="3972" y="175"/>
                </a:lnTo>
                <a:lnTo>
                  <a:pt x="3956" y="186"/>
                </a:lnTo>
                <a:lnTo>
                  <a:pt x="3941" y="197"/>
                </a:lnTo>
                <a:lnTo>
                  <a:pt x="3928" y="207"/>
                </a:lnTo>
                <a:lnTo>
                  <a:pt x="3910" y="218"/>
                </a:lnTo>
                <a:lnTo>
                  <a:pt x="3863" y="251"/>
                </a:lnTo>
                <a:lnTo>
                  <a:pt x="3815" y="280"/>
                </a:lnTo>
                <a:lnTo>
                  <a:pt x="3768" y="307"/>
                </a:lnTo>
                <a:lnTo>
                  <a:pt x="3720" y="331"/>
                </a:lnTo>
                <a:lnTo>
                  <a:pt x="3672" y="357"/>
                </a:lnTo>
                <a:lnTo>
                  <a:pt x="3625" y="381"/>
                </a:lnTo>
                <a:lnTo>
                  <a:pt x="3577" y="405"/>
                </a:lnTo>
                <a:lnTo>
                  <a:pt x="3530" y="428"/>
                </a:lnTo>
                <a:lnTo>
                  <a:pt x="3483" y="456"/>
                </a:lnTo>
                <a:lnTo>
                  <a:pt x="3436" y="485"/>
                </a:lnTo>
                <a:lnTo>
                  <a:pt x="3389" y="516"/>
                </a:lnTo>
                <a:lnTo>
                  <a:pt x="3342" y="549"/>
                </a:lnTo>
                <a:lnTo>
                  <a:pt x="3296" y="590"/>
                </a:lnTo>
                <a:lnTo>
                  <a:pt x="3250" y="633"/>
                </a:lnTo>
                <a:lnTo>
                  <a:pt x="3203" y="682"/>
                </a:lnTo>
                <a:lnTo>
                  <a:pt x="3155" y="736"/>
                </a:lnTo>
                <a:lnTo>
                  <a:pt x="3112" y="764"/>
                </a:lnTo>
                <a:lnTo>
                  <a:pt x="3078" y="786"/>
                </a:lnTo>
                <a:lnTo>
                  <a:pt x="3052" y="803"/>
                </a:lnTo>
                <a:lnTo>
                  <a:pt x="3036" y="812"/>
                </a:lnTo>
                <a:lnTo>
                  <a:pt x="3028" y="815"/>
                </a:lnTo>
                <a:lnTo>
                  <a:pt x="3026" y="814"/>
                </a:lnTo>
                <a:lnTo>
                  <a:pt x="3028" y="809"/>
                </a:lnTo>
                <a:lnTo>
                  <a:pt x="3035" y="800"/>
                </a:lnTo>
                <a:lnTo>
                  <a:pt x="3044" y="790"/>
                </a:lnTo>
                <a:lnTo>
                  <a:pt x="3055" y="778"/>
                </a:lnTo>
                <a:lnTo>
                  <a:pt x="3070" y="766"/>
                </a:lnTo>
                <a:lnTo>
                  <a:pt x="3083" y="754"/>
                </a:lnTo>
                <a:lnTo>
                  <a:pt x="3094" y="743"/>
                </a:lnTo>
                <a:lnTo>
                  <a:pt x="3104" y="732"/>
                </a:lnTo>
                <a:lnTo>
                  <a:pt x="3112" y="725"/>
                </a:lnTo>
                <a:lnTo>
                  <a:pt x="3114" y="721"/>
                </a:lnTo>
                <a:lnTo>
                  <a:pt x="3136" y="710"/>
                </a:lnTo>
                <a:lnTo>
                  <a:pt x="3154" y="700"/>
                </a:lnTo>
                <a:lnTo>
                  <a:pt x="3167" y="691"/>
                </a:lnTo>
                <a:lnTo>
                  <a:pt x="3175" y="685"/>
                </a:lnTo>
                <a:lnTo>
                  <a:pt x="3180" y="682"/>
                </a:lnTo>
                <a:lnTo>
                  <a:pt x="3183" y="677"/>
                </a:lnTo>
                <a:lnTo>
                  <a:pt x="3180" y="675"/>
                </a:lnTo>
                <a:lnTo>
                  <a:pt x="3177" y="674"/>
                </a:lnTo>
                <a:lnTo>
                  <a:pt x="3173" y="674"/>
                </a:lnTo>
                <a:lnTo>
                  <a:pt x="3169" y="674"/>
                </a:lnTo>
                <a:lnTo>
                  <a:pt x="3164" y="673"/>
                </a:lnTo>
                <a:lnTo>
                  <a:pt x="3160" y="671"/>
                </a:lnTo>
                <a:lnTo>
                  <a:pt x="3158" y="669"/>
                </a:lnTo>
                <a:lnTo>
                  <a:pt x="3158" y="666"/>
                </a:lnTo>
                <a:lnTo>
                  <a:pt x="3160" y="660"/>
                </a:lnTo>
                <a:lnTo>
                  <a:pt x="3165" y="654"/>
                </a:lnTo>
                <a:lnTo>
                  <a:pt x="3173" y="645"/>
                </a:lnTo>
                <a:lnTo>
                  <a:pt x="3185" y="633"/>
                </a:lnTo>
                <a:lnTo>
                  <a:pt x="3203" y="620"/>
                </a:lnTo>
                <a:lnTo>
                  <a:pt x="3225" y="603"/>
                </a:lnTo>
                <a:lnTo>
                  <a:pt x="3253" y="584"/>
                </a:lnTo>
                <a:lnTo>
                  <a:pt x="3287" y="560"/>
                </a:lnTo>
                <a:lnTo>
                  <a:pt x="3327" y="533"/>
                </a:lnTo>
                <a:lnTo>
                  <a:pt x="3375" y="503"/>
                </a:lnTo>
                <a:lnTo>
                  <a:pt x="3432" y="466"/>
                </a:lnTo>
                <a:lnTo>
                  <a:pt x="3495" y="426"/>
                </a:lnTo>
                <a:lnTo>
                  <a:pt x="3569" y="383"/>
                </a:lnTo>
                <a:lnTo>
                  <a:pt x="3651" y="331"/>
                </a:lnTo>
                <a:lnTo>
                  <a:pt x="3744" y="278"/>
                </a:lnTo>
                <a:lnTo>
                  <a:pt x="3849" y="216"/>
                </a:lnTo>
                <a:lnTo>
                  <a:pt x="3962" y="150"/>
                </a:lnTo>
                <a:lnTo>
                  <a:pt x="3989" y="133"/>
                </a:lnTo>
                <a:lnTo>
                  <a:pt x="4011" y="116"/>
                </a:lnTo>
                <a:lnTo>
                  <a:pt x="4029" y="99"/>
                </a:lnTo>
                <a:lnTo>
                  <a:pt x="4042" y="84"/>
                </a:lnTo>
                <a:lnTo>
                  <a:pt x="4050" y="71"/>
                </a:lnTo>
                <a:lnTo>
                  <a:pt x="4054" y="61"/>
                </a:lnTo>
                <a:lnTo>
                  <a:pt x="4054" y="54"/>
                </a:lnTo>
                <a:lnTo>
                  <a:pt x="4050" y="52"/>
                </a:lnTo>
                <a:lnTo>
                  <a:pt x="4025" y="56"/>
                </a:lnTo>
                <a:lnTo>
                  <a:pt x="3998" y="69"/>
                </a:lnTo>
                <a:lnTo>
                  <a:pt x="3972" y="88"/>
                </a:lnTo>
                <a:lnTo>
                  <a:pt x="3944" y="106"/>
                </a:lnTo>
                <a:lnTo>
                  <a:pt x="3920" y="126"/>
                </a:lnTo>
                <a:lnTo>
                  <a:pt x="3899" y="139"/>
                </a:lnTo>
                <a:lnTo>
                  <a:pt x="3883" y="143"/>
                </a:lnTo>
                <a:lnTo>
                  <a:pt x="3870" y="133"/>
                </a:lnTo>
                <a:lnTo>
                  <a:pt x="3857" y="154"/>
                </a:lnTo>
                <a:lnTo>
                  <a:pt x="3855" y="162"/>
                </a:lnTo>
                <a:lnTo>
                  <a:pt x="3857" y="160"/>
                </a:lnTo>
                <a:lnTo>
                  <a:pt x="3860" y="151"/>
                </a:lnTo>
                <a:lnTo>
                  <a:pt x="3858" y="143"/>
                </a:lnTo>
                <a:lnTo>
                  <a:pt x="3845" y="143"/>
                </a:lnTo>
                <a:lnTo>
                  <a:pt x="3813" y="152"/>
                </a:lnTo>
                <a:lnTo>
                  <a:pt x="3759" y="177"/>
                </a:lnTo>
                <a:lnTo>
                  <a:pt x="3741" y="187"/>
                </a:lnTo>
                <a:lnTo>
                  <a:pt x="3722" y="197"/>
                </a:lnTo>
                <a:lnTo>
                  <a:pt x="3702" y="208"/>
                </a:lnTo>
                <a:lnTo>
                  <a:pt x="3678" y="222"/>
                </a:lnTo>
                <a:lnTo>
                  <a:pt x="3656" y="237"/>
                </a:lnTo>
                <a:lnTo>
                  <a:pt x="3630" y="251"/>
                </a:lnTo>
                <a:lnTo>
                  <a:pt x="3603" y="267"/>
                </a:lnTo>
                <a:lnTo>
                  <a:pt x="3577" y="284"/>
                </a:lnTo>
                <a:lnTo>
                  <a:pt x="3548" y="301"/>
                </a:lnTo>
                <a:lnTo>
                  <a:pt x="3520" y="318"/>
                </a:lnTo>
                <a:lnTo>
                  <a:pt x="3491" y="337"/>
                </a:lnTo>
                <a:lnTo>
                  <a:pt x="3460" y="357"/>
                </a:lnTo>
                <a:lnTo>
                  <a:pt x="3431" y="375"/>
                </a:lnTo>
                <a:lnTo>
                  <a:pt x="3400" y="395"/>
                </a:lnTo>
                <a:lnTo>
                  <a:pt x="3368" y="415"/>
                </a:lnTo>
                <a:lnTo>
                  <a:pt x="3338" y="435"/>
                </a:lnTo>
                <a:lnTo>
                  <a:pt x="3307" y="456"/>
                </a:lnTo>
                <a:lnTo>
                  <a:pt x="3274" y="476"/>
                </a:lnTo>
                <a:lnTo>
                  <a:pt x="3244" y="496"/>
                </a:lnTo>
                <a:lnTo>
                  <a:pt x="3214" y="516"/>
                </a:lnTo>
                <a:lnTo>
                  <a:pt x="3184" y="535"/>
                </a:lnTo>
                <a:lnTo>
                  <a:pt x="3154" y="556"/>
                </a:lnTo>
                <a:lnTo>
                  <a:pt x="3127" y="574"/>
                </a:lnTo>
                <a:lnTo>
                  <a:pt x="3098" y="594"/>
                </a:lnTo>
                <a:lnTo>
                  <a:pt x="3072" y="611"/>
                </a:lnTo>
                <a:lnTo>
                  <a:pt x="3046" y="628"/>
                </a:lnTo>
                <a:lnTo>
                  <a:pt x="3022" y="645"/>
                </a:lnTo>
                <a:lnTo>
                  <a:pt x="2998" y="660"/>
                </a:lnTo>
                <a:lnTo>
                  <a:pt x="2974" y="677"/>
                </a:lnTo>
                <a:lnTo>
                  <a:pt x="2955" y="691"/>
                </a:lnTo>
                <a:lnTo>
                  <a:pt x="2936" y="704"/>
                </a:lnTo>
                <a:lnTo>
                  <a:pt x="2918" y="715"/>
                </a:lnTo>
                <a:lnTo>
                  <a:pt x="2869" y="749"/>
                </a:lnTo>
                <a:lnTo>
                  <a:pt x="2819" y="783"/>
                </a:lnTo>
                <a:lnTo>
                  <a:pt x="2771" y="816"/>
                </a:lnTo>
                <a:lnTo>
                  <a:pt x="2723" y="847"/>
                </a:lnTo>
                <a:lnTo>
                  <a:pt x="2675" y="879"/>
                </a:lnTo>
                <a:lnTo>
                  <a:pt x="2628" y="910"/>
                </a:lnTo>
                <a:lnTo>
                  <a:pt x="2581" y="940"/>
                </a:lnTo>
                <a:lnTo>
                  <a:pt x="2536" y="970"/>
                </a:lnTo>
                <a:lnTo>
                  <a:pt x="2491" y="1000"/>
                </a:lnTo>
                <a:lnTo>
                  <a:pt x="2447" y="1031"/>
                </a:lnTo>
                <a:lnTo>
                  <a:pt x="2402" y="1060"/>
                </a:lnTo>
                <a:lnTo>
                  <a:pt x="2359" y="1089"/>
                </a:lnTo>
                <a:lnTo>
                  <a:pt x="2316" y="1117"/>
                </a:lnTo>
                <a:lnTo>
                  <a:pt x="2273" y="1148"/>
                </a:lnTo>
                <a:lnTo>
                  <a:pt x="2232" y="1178"/>
                </a:lnTo>
                <a:lnTo>
                  <a:pt x="2191" y="1206"/>
                </a:lnTo>
                <a:lnTo>
                  <a:pt x="2168" y="1227"/>
                </a:lnTo>
                <a:lnTo>
                  <a:pt x="2146" y="1249"/>
                </a:lnTo>
                <a:lnTo>
                  <a:pt x="2125" y="1271"/>
                </a:lnTo>
                <a:lnTo>
                  <a:pt x="2104" y="1293"/>
                </a:lnTo>
                <a:lnTo>
                  <a:pt x="2085" y="1316"/>
                </a:lnTo>
                <a:lnTo>
                  <a:pt x="2065" y="1338"/>
                </a:lnTo>
                <a:lnTo>
                  <a:pt x="2048" y="1362"/>
                </a:lnTo>
                <a:lnTo>
                  <a:pt x="2029" y="1384"/>
                </a:lnTo>
                <a:lnTo>
                  <a:pt x="2010" y="1407"/>
                </a:lnTo>
                <a:lnTo>
                  <a:pt x="1994" y="1430"/>
                </a:lnTo>
                <a:lnTo>
                  <a:pt x="1975" y="1453"/>
                </a:lnTo>
                <a:lnTo>
                  <a:pt x="1957" y="1475"/>
                </a:lnTo>
                <a:lnTo>
                  <a:pt x="1938" y="1498"/>
                </a:lnTo>
                <a:lnTo>
                  <a:pt x="1920" y="1518"/>
                </a:lnTo>
                <a:lnTo>
                  <a:pt x="1901" y="1539"/>
                </a:lnTo>
                <a:lnTo>
                  <a:pt x="1881" y="1559"/>
                </a:lnTo>
                <a:lnTo>
                  <a:pt x="1859" y="1580"/>
                </a:lnTo>
                <a:lnTo>
                  <a:pt x="1835" y="1607"/>
                </a:lnTo>
                <a:lnTo>
                  <a:pt x="1811" y="1637"/>
                </a:lnTo>
                <a:lnTo>
                  <a:pt x="1786" y="1671"/>
                </a:lnTo>
                <a:lnTo>
                  <a:pt x="1762" y="1704"/>
                </a:lnTo>
                <a:lnTo>
                  <a:pt x="1738" y="1734"/>
                </a:lnTo>
                <a:lnTo>
                  <a:pt x="1717" y="1760"/>
                </a:lnTo>
                <a:lnTo>
                  <a:pt x="1697" y="1779"/>
                </a:lnTo>
                <a:lnTo>
                  <a:pt x="1669" y="1799"/>
                </a:lnTo>
                <a:lnTo>
                  <a:pt x="1651" y="1814"/>
                </a:lnTo>
                <a:lnTo>
                  <a:pt x="1638" y="1823"/>
                </a:lnTo>
                <a:lnTo>
                  <a:pt x="1629" y="1830"/>
                </a:lnTo>
                <a:lnTo>
                  <a:pt x="1618" y="1836"/>
                </a:lnTo>
                <a:lnTo>
                  <a:pt x="1607" y="1846"/>
                </a:lnTo>
                <a:lnTo>
                  <a:pt x="1593" y="1859"/>
                </a:lnTo>
                <a:lnTo>
                  <a:pt x="1571" y="1880"/>
                </a:lnTo>
                <a:lnTo>
                  <a:pt x="1550" y="1913"/>
                </a:lnTo>
                <a:lnTo>
                  <a:pt x="1531" y="1947"/>
                </a:lnTo>
                <a:lnTo>
                  <a:pt x="1514" y="1983"/>
                </a:lnTo>
                <a:lnTo>
                  <a:pt x="1499" y="2021"/>
                </a:lnTo>
                <a:lnTo>
                  <a:pt x="1482" y="2057"/>
                </a:lnTo>
                <a:lnTo>
                  <a:pt x="1466" y="2093"/>
                </a:lnTo>
                <a:lnTo>
                  <a:pt x="1452" y="2128"/>
                </a:lnTo>
                <a:lnTo>
                  <a:pt x="1435" y="2161"/>
                </a:lnTo>
                <a:lnTo>
                  <a:pt x="1420" y="2132"/>
                </a:lnTo>
                <a:lnTo>
                  <a:pt x="1402" y="2104"/>
                </a:lnTo>
                <a:lnTo>
                  <a:pt x="1383" y="2075"/>
                </a:lnTo>
                <a:lnTo>
                  <a:pt x="1363" y="2046"/>
                </a:lnTo>
                <a:lnTo>
                  <a:pt x="1340" y="2018"/>
                </a:lnTo>
                <a:lnTo>
                  <a:pt x="1319" y="1989"/>
                </a:lnTo>
                <a:lnTo>
                  <a:pt x="1296" y="1961"/>
                </a:lnTo>
                <a:lnTo>
                  <a:pt x="1274" y="1933"/>
                </a:lnTo>
                <a:lnTo>
                  <a:pt x="1251" y="1903"/>
                </a:lnTo>
                <a:lnTo>
                  <a:pt x="1230" y="1874"/>
                </a:lnTo>
                <a:lnTo>
                  <a:pt x="1210" y="1847"/>
                </a:lnTo>
                <a:lnTo>
                  <a:pt x="1192" y="1818"/>
                </a:lnTo>
                <a:lnTo>
                  <a:pt x="1175" y="1789"/>
                </a:lnTo>
                <a:lnTo>
                  <a:pt x="1159" y="1761"/>
                </a:lnTo>
                <a:lnTo>
                  <a:pt x="1146" y="1732"/>
                </a:lnTo>
                <a:lnTo>
                  <a:pt x="1137" y="1705"/>
                </a:lnTo>
                <a:lnTo>
                  <a:pt x="1121" y="1665"/>
                </a:lnTo>
                <a:lnTo>
                  <a:pt x="1105" y="1624"/>
                </a:lnTo>
                <a:lnTo>
                  <a:pt x="1087" y="1580"/>
                </a:lnTo>
                <a:lnTo>
                  <a:pt x="1068" y="1537"/>
                </a:lnTo>
                <a:lnTo>
                  <a:pt x="1050" y="1493"/>
                </a:lnTo>
                <a:lnTo>
                  <a:pt x="1032" y="1449"/>
                </a:lnTo>
                <a:lnTo>
                  <a:pt x="1016" y="1407"/>
                </a:lnTo>
                <a:lnTo>
                  <a:pt x="1003" y="1367"/>
                </a:lnTo>
                <a:lnTo>
                  <a:pt x="979" y="1376"/>
                </a:lnTo>
                <a:lnTo>
                  <a:pt x="958" y="1386"/>
                </a:lnTo>
                <a:lnTo>
                  <a:pt x="935" y="1394"/>
                </a:lnTo>
                <a:lnTo>
                  <a:pt x="914" y="1403"/>
                </a:lnTo>
                <a:lnTo>
                  <a:pt x="891" y="1411"/>
                </a:lnTo>
                <a:lnTo>
                  <a:pt x="870" y="1418"/>
                </a:lnTo>
                <a:lnTo>
                  <a:pt x="847" y="1426"/>
                </a:lnTo>
                <a:lnTo>
                  <a:pt x="825" y="1435"/>
                </a:lnTo>
                <a:lnTo>
                  <a:pt x="808" y="1443"/>
                </a:lnTo>
                <a:lnTo>
                  <a:pt x="790" y="1450"/>
                </a:lnTo>
                <a:lnTo>
                  <a:pt x="773" y="1459"/>
                </a:lnTo>
                <a:lnTo>
                  <a:pt x="755" y="1467"/>
                </a:lnTo>
                <a:lnTo>
                  <a:pt x="738" y="1475"/>
                </a:lnTo>
                <a:lnTo>
                  <a:pt x="721" y="1484"/>
                </a:lnTo>
                <a:lnTo>
                  <a:pt x="704" y="1491"/>
                </a:lnTo>
                <a:lnTo>
                  <a:pt x="687" y="1499"/>
                </a:lnTo>
                <a:lnTo>
                  <a:pt x="669" y="1507"/>
                </a:lnTo>
                <a:lnTo>
                  <a:pt x="652" y="1515"/>
                </a:lnTo>
                <a:lnTo>
                  <a:pt x="636" y="1522"/>
                </a:lnTo>
                <a:lnTo>
                  <a:pt x="619" y="1531"/>
                </a:lnTo>
                <a:lnTo>
                  <a:pt x="602" y="1537"/>
                </a:lnTo>
                <a:lnTo>
                  <a:pt x="586" y="1546"/>
                </a:lnTo>
                <a:lnTo>
                  <a:pt x="569" y="1553"/>
                </a:lnTo>
                <a:lnTo>
                  <a:pt x="553" y="1561"/>
                </a:lnTo>
                <a:lnTo>
                  <a:pt x="550" y="1561"/>
                </a:lnTo>
                <a:lnTo>
                  <a:pt x="541" y="1561"/>
                </a:lnTo>
                <a:lnTo>
                  <a:pt x="527" y="1563"/>
                </a:lnTo>
                <a:lnTo>
                  <a:pt x="511" y="1567"/>
                </a:lnTo>
                <a:lnTo>
                  <a:pt x="491" y="1571"/>
                </a:lnTo>
                <a:lnTo>
                  <a:pt x="469" y="1577"/>
                </a:lnTo>
                <a:lnTo>
                  <a:pt x="445" y="1585"/>
                </a:lnTo>
                <a:lnTo>
                  <a:pt x="421" y="1592"/>
                </a:lnTo>
                <a:lnTo>
                  <a:pt x="396" y="1598"/>
                </a:lnTo>
                <a:lnTo>
                  <a:pt x="373" y="1605"/>
                </a:lnTo>
                <a:lnTo>
                  <a:pt x="351" y="1612"/>
                </a:lnTo>
                <a:lnTo>
                  <a:pt x="333" y="1616"/>
                </a:lnTo>
                <a:lnTo>
                  <a:pt x="315" y="1620"/>
                </a:lnTo>
                <a:lnTo>
                  <a:pt x="304" y="1624"/>
                </a:lnTo>
                <a:lnTo>
                  <a:pt x="297" y="1624"/>
                </a:lnTo>
                <a:lnTo>
                  <a:pt x="294" y="1622"/>
                </a:lnTo>
                <a:lnTo>
                  <a:pt x="275" y="1633"/>
                </a:lnTo>
                <a:lnTo>
                  <a:pt x="256" y="1643"/>
                </a:lnTo>
                <a:lnTo>
                  <a:pt x="237" y="1654"/>
                </a:lnTo>
                <a:lnTo>
                  <a:pt x="219" y="1665"/>
                </a:lnTo>
                <a:lnTo>
                  <a:pt x="199" y="1675"/>
                </a:lnTo>
                <a:lnTo>
                  <a:pt x="180" y="1685"/>
                </a:lnTo>
                <a:lnTo>
                  <a:pt x="161" y="1696"/>
                </a:lnTo>
                <a:lnTo>
                  <a:pt x="143" y="1707"/>
                </a:lnTo>
                <a:lnTo>
                  <a:pt x="124" y="1718"/>
                </a:lnTo>
                <a:lnTo>
                  <a:pt x="106" y="1729"/>
                </a:lnTo>
                <a:lnTo>
                  <a:pt x="87" y="1739"/>
                </a:lnTo>
                <a:lnTo>
                  <a:pt x="70" y="1750"/>
                </a:lnTo>
                <a:lnTo>
                  <a:pt x="53" y="1760"/>
                </a:lnTo>
                <a:lnTo>
                  <a:pt x="35" y="1771"/>
                </a:lnTo>
                <a:lnTo>
                  <a:pt x="18" y="1781"/>
                </a:lnTo>
                <a:lnTo>
                  <a:pt x="0" y="1792"/>
                </a:lnTo>
                <a:close/>
              </a:path>
            </a:pathLst>
          </a:custGeom>
          <a:solidFill>
            <a:srgbClr val="9B1717"/>
          </a:solidFill>
          <a:ln w="9525">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37" name="모서리가 둥근 직사각형 36"/>
          <p:cNvSpPr/>
          <p:nvPr/>
        </p:nvSpPr>
        <p:spPr bwMode="auto">
          <a:xfrm>
            <a:off x="2328733" y="2607381"/>
            <a:ext cx="949258" cy="720000"/>
          </a:xfrm>
          <a:prstGeom prst="roundRect">
            <a:avLst/>
          </a:prstGeom>
          <a:solidFill>
            <a:srgbClr val="002060"/>
          </a:soli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ko-KR" altLang="en-US" sz="1100" b="1" i="0" u="none" strike="noStrike" kern="0" cap="none" spc="0" normalizeH="0" baseline="0" noProof="0" dirty="0">
                <a:ln>
                  <a:noFill/>
                </a:ln>
                <a:solidFill>
                  <a:srgbClr val="FFFFFF"/>
                </a:solidFill>
                <a:effectLst/>
                <a:uLnTx/>
                <a:uFillTx/>
                <a:latin typeface="맑은 고딕" panose="020B0503020000020004" pitchFamily="50" charset="-127"/>
                <a:ea typeface="맑은 고딕" panose="020B0503020000020004" pitchFamily="50" charset="-127"/>
                <a:cs typeface="+mn-cs"/>
              </a:rPr>
              <a:t>기금 출연</a:t>
            </a:r>
            <a:endParaRPr kumimoji="0" lang="en-US" altLang="ko-KR" sz="1100" b="1" i="0" u="none" strike="noStrike" kern="0" cap="none" spc="0" normalizeH="0" baseline="0" noProof="0" dirty="0">
              <a:ln>
                <a:noFill/>
              </a:ln>
              <a:solidFill>
                <a:srgbClr val="FFFFFF"/>
              </a:solidFill>
              <a:effectLst/>
              <a:uLnTx/>
              <a:uFillTx/>
              <a:latin typeface="맑은 고딕" panose="020B0503020000020004" pitchFamily="50" charset="-127"/>
              <a:ea typeface="맑은 고딕" panose="020B0503020000020004" pitchFamily="50" charset="-127"/>
              <a:cs typeface="+mn-cs"/>
            </a:endParaRPr>
          </a:p>
        </p:txBody>
      </p:sp>
      <p:sp>
        <p:nvSpPr>
          <p:cNvPr id="38" name="Freeform 1754"/>
          <p:cNvSpPr>
            <a:spLocks/>
          </p:cNvSpPr>
          <p:nvPr/>
        </p:nvSpPr>
        <p:spPr bwMode="gray">
          <a:xfrm>
            <a:off x="2365070" y="2465229"/>
            <a:ext cx="288000" cy="252000"/>
          </a:xfrm>
          <a:custGeom>
            <a:avLst/>
            <a:gdLst>
              <a:gd name="T0" fmla="*/ 2147483647 w 4916"/>
              <a:gd name="T1" fmla="*/ 2147483647 h 3388"/>
              <a:gd name="T2" fmla="*/ 2147483647 w 4916"/>
              <a:gd name="T3" fmla="*/ 2147483647 h 3388"/>
              <a:gd name="T4" fmla="*/ 2147483647 w 4916"/>
              <a:gd name="T5" fmla="*/ 2147483647 h 3388"/>
              <a:gd name="T6" fmla="*/ 2147483647 w 4916"/>
              <a:gd name="T7" fmla="*/ 2147483647 h 3388"/>
              <a:gd name="T8" fmla="*/ 2147483647 w 4916"/>
              <a:gd name="T9" fmla="*/ 2147483647 h 3388"/>
              <a:gd name="T10" fmla="*/ 2147483647 w 4916"/>
              <a:gd name="T11" fmla="*/ 2147483647 h 3388"/>
              <a:gd name="T12" fmla="*/ 2147483647 w 4916"/>
              <a:gd name="T13" fmla="*/ 2147483647 h 3388"/>
              <a:gd name="T14" fmla="*/ 2147483647 w 4916"/>
              <a:gd name="T15" fmla="*/ 2147483647 h 3388"/>
              <a:gd name="T16" fmla="*/ 2147483647 w 4916"/>
              <a:gd name="T17" fmla="*/ 2147483647 h 3388"/>
              <a:gd name="T18" fmla="*/ 2147483647 w 4916"/>
              <a:gd name="T19" fmla="*/ 2147483647 h 3388"/>
              <a:gd name="T20" fmla="*/ 2147483647 w 4916"/>
              <a:gd name="T21" fmla="*/ 2147483647 h 3388"/>
              <a:gd name="T22" fmla="*/ 2147483647 w 4916"/>
              <a:gd name="T23" fmla="*/ 2147483647 h 3388"/>
              <a:gd name="T24" fmla="*/ 2147483647 w 4916"/>
              <a:gd name="T25" fmla="*/ 2147483647 h 3388"/>
              <a:gd name="T26" fmla="*/ 2147483647 w 4916"/>
              <a:gd name="T27" fmla="*/ 2147483647 h 3388"/>
              <a:gd name="T28" fmla="*/ 2147483647 w 4916"/>
              <a:gd name="T29" fmla="*/ 2147483647 h 3388"/>
              <a:gd name="T30" fmla="*/ 2147483647 w 4916"/>
              <a:gd name="T31" fmla="*/ 2147483647 h 3388"/>
              <a:gd name="T32" fmla="*/ 2147483647 w 4916"/>
              <a:gd name="T33" fmla="*/ 2147483647 h 3388"/>
              <a:gd name="T34" fmla="*/ 2147483647 w 4916"/>
              <a:gd name="T35" fmla="*/ 2147483647 h 3388"/>
              <a:gd name="T36" fmla="*/ 2147483647 w 4916"/>
              <a:gd name="T37" fmla="*/ 2147483647 h 3388"/>
              <a:gd name="T38" fmla="*/ 2147483647 w 4916"/>
              <a:gd name="T39" fmla="*/ 2147483647 h 3388"/>
              <a:gd name="T40" fmla="*/ 2147483647 w 4916"/>
              <a:gd name="T41" fmla="*/ 2147483647 h 3388"/>
              <a:gd name="T42" fmla="*/ 2147483647 w 4916"/>
              <a:gd name="T43" fmla="*/ 2147483647 h 3388"/>
              <a:gd name="T44" fmla="*/ 2147483647 w 4916"/>
              <a:gd name="T45" fmla="*/ 2147483647 h 3388"/>
              <a:gd name="T46" fmla="*/ 2147483647 w 4916"/>
              <a:gd name="T47" fmla="*/ 2147483647 h 3388"/>
              <a:gd name="T48" fmla="*/ 2147483647 w 4916"/>
              <a:gd name="T49" fmla="*/ 2147483647 h 3388"/>
              <a:gd name="T50" fmla="*/ 2147483647 w 4916"/>
              <a:gd name="T51" fmla="*/ 2147483647 h 3388"/>
              <a:gd name="T52" fmla="*/ 2147483647 w 4916"/>
              <a:gd name="T53" fmla="*/ 2147483647 h 3388"/>
              <a:gd name="T54" fmla="*/ 2147483647 w 4916"/>
              <a:gd name="T55" fmla="*/ 2147483647 h 3388"/>
              <a:gd name="T56" fmla="*/ 2147483647 w 4916"/>
              <a:gd name="T57" fmla="*/ 2147483647 h 3388"/>
              <a:gd name="T58" fmla="*/ 2147483647 w 4916"/>
              <a:gd name="T59" fmla="*/ 2147483647 h 3388"/>
              <a:gd name="T60" fmla="*/ 2147483647 w 4916"/>
              <a:gd name="T61" fmla="*/ 2147483647 h 3388"/>
              <a:gd name="T62" fmla="*/ 2147483647 w 4916"/>
              <a:gd name="T63" fmla="*/ 2147483647 h 3388"/>
              <a:gd name="T64" fmla="*/ 2147483647 w 4916"/>
              <a:gd name="T65" fmla="*/ 2147483647 h 3388"/>
              <a:gd name="T66" fmla="*/ 2147483647 w 4916"/>
              <a:gd name="T67" fmla="*/ 2147483647 h 3388"/>
              <a:gd name="T68" fmla="*/ 2147483647 w 4916"/>
              <a:gd name="T69" fmla="*/ 2147483647 h 3388"/>
              <a:gd name="T70" fmla="*/ 2147483647 w 4916"/>
              <a:gd name="T71" fmla="*/ 2147483647 h 3388"/>
              <a:gd name="T72" fmla="*/ 2147483647 w 4916"/>
              <a:gd name="T73" fmla="*/ 2147483647 h 3388"/>
              <a:gd name="T74" fmla="*/ 2147483647 w 4916"/>
              <a:gd name="T75" fmla="*/ 2147483647 h 3388"/>
              <a:gd name="T76" fmla="*/ 2147483647 w 4916"/>
              <a:gd name="T77" fmla="*/ 2147483647 h 3388"/>
              <a:gd name="T78" fmla="*/ 2147483647 w 4916"/>
              <a:gd name="T79" fmla="*/ 2147483647 h 3388"/>
              <a:gd name="T80" fmla="*/ 2147483647 w 4916"/>
              <a:gd name="T81" fmla="*/ 2147483647 h 3388"/>
              <a:gd name="T82" fmla="*/ 2147483647 w 4916"/>
              <a:gd name="T83" fmla="*/ 2147483647 h 3388"/>
              <a:gd name="T84" fmla="*/ 2147483647 w 4916"/>
              <a:gd name="T85" fmla="*/ 2147483647 h 3388"/>
              <a:gd name="T86" fmla="*/ 2147483647 w 4916"/>
              <a:gd name="T87" fmla="*/ 2147483647 h 3388"/>
              <a:gd name="T88" fmla="*/ 2147483647 w 4916"/>
              <a:gd name="T89" fmla="*/ 2147483647 h 3388"/>
              <a:gd name="T90" fmla="*/ 2147483647 w 4916"/>
              <a:gd name="T91" fmla="*/ 2147483647 h 3388"/>
              <a:gd name="T92" fmla="*/ 2147483647 w 4916"/>
              <a:gd name="T93" fmla="*/ 2147483647 h 3388"/>
              <a:gd name="T94" fmla="*/ 2147483647 w 4916"/>
              <a:gd name="T95" fmla="*/ 2147483647 h 3388"/>
              <a:gd name="T96" fmla="*/ 2147483647 w 4916"/>
              <a:gd name="T97" fmla="*/ 2147483647 h 3388"/>
              <a:gd name="T98" fmla="*/ 2147483647 w 4916"/>
              <a:gd name="T99" fmla="*/ 2147483647 h 3388"/>
              <a:gd name="T100" fmla="*/ 2147483647 w 4916"/>
              <a:gd name="T101" fmla="*/ 2147483647 h 3388"/>
              <a:gd name="T102" fmla="*/ 2147483647 w 4916"/>
              <a:gd name="T103" fmla="*/ 2147483647 h 3388"/>
              <a:gd name="T104" fmla="*/ 2147483647 w 4916"/>
              <a:gd name="T105" fmla="*/ 2147483647 h 3388"/>
              <a:gd name="T106" fmla="*/ 2147483647 w 4916"/>
              <a:gd name="T107" fmla="*/ 2147483647 h 3388"/>
              <a:gd name="T108" fmla="*/ 2147483647 w 4916"/>
              <a:gd name="T109" fmla="*/ 2147483647 h 3388"/>
              <a:gd name="T110" fmla="*/ 2147483647 w 4916"/>
              <a:gd name="T111" fmla="*/ 2147483647 h 3388"/>
              <a:gd name="T112" fmla="*/ 2147483647 w 4916"/>
              <a:gd name="T113" fmla="*/ 2147483647 h 3388"/>
              <a:gd name="T114" fmla="*/ 2147483647 w 4916"/>
              <a:gd name="T115" fmla="*/ 2147483647 h 3388"/>
              <a:gd name="T116" fmla="*/ 2147483647 w 4916"/>
              <a:gd name="T117" fmla="*/ 2147483647 h 3388"/>
              <a:gd name="T118" fmla="*/ 2147483647 w 4916"/>
              <a:gd name="T119" fmla="*/ 2147483647 h 3388"/>
              <a:gd name="T120" fmla="*/ 2147483647 w 4916"/>
              <a:gd name="T121" fmla="*/ 2147483647 h 33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916"/>
              <a:gd name="T184" fmla="*/ 0 h 3388"/>
              <a:gd name="T185" fmla="*/ 4916 w 4916"/>
              <a:gd name="T186" fmla="*/ 3388 h 338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916" h="3388">
                <a:moveTo>
                  <a:pt x="0" y="1792"/>
                </a:moveTo>
                <a:lnTo>
                  <a:pt x="12" y="1808"/>
                </a:lnTo>
                <a:lnTo>
                  <a:pt x="25" y="1823"/>
                </a:lnTo>
                <a:lnTo>
                  <a:pt x="38" y="1838"/>
                </a:lnTo>
                <a:lnTo>
                  <a:pt x="53" y="1853"/>
                </a:lnTo>
                <a:lnTo>
                  <a:pt x="68" y="1867"/>
                </a:lnTo>
                <a:lnTo>
                  <a:pt x="83" y="1883"/>
                </a:lnTo>
                <a:lnTo>
                  <a:pt x="100" y="1897"/>
                </a:lnTo>
                <a:lnTo>
                  <a:pt x="116" y="1911"/>
                </a:lnTo>
                <a:lnTo>
                  <a:pt x="131" y="1927"/>
                </a:lnTo>
                <a:lnTo>
                  <a:pt x="148" y="1941"/>
                </a:lnTo>
                <a:lnTo>
                  <a:pt x="162" y="1955"/>
                </a:lnTo>
                <a:lnTo>
                  <a:pt x="178" y="1971"/>
                </a:lnTo>
                <a:lnTo>
                  <a:pt x="193" y="1985"/>
                </a:lnTo>
                <a:lnTo>
                  <a:pt x="206" y="2000"/>
                </a:lnTo>
                <a:lnTo>
                  <a:pt x="219" y="2014"/>
                </a:lnTo>
                <a:lnTo>
                  <a:pt x="231" y="2030"/>
                </a:lnTo>
                <a:lnTo>
                  <a:pt x="244" y="2058"/>
                </a:lnTo>
                <a:lnTo>
                  <a:pt x="261" y="2080"/>
                </a:lnTo>
                <a:lnTo>
                  <a:pt x="281" y="2098"/>
                </a:lnTo>
                <a:lnTo>
                  <a:pt x="301" y="2114"/>
                </a:lnTo>
                <a:lnTo>
                  <a:pt x="322" y="2129"/>
                </a:lnTo>
                <a:lnTo>
                  <a:pt x="342" y="2148"/>
                </a:lnTo>
                <a:lnTo>
                  <a:pt x="359" y="2169"/>
                </a:lnTo>
                <a:lnTo>
                  <a:pt x="375" y="2195"/>
                </a:lnTo>
                <a:lnTo>
                  <a:pt x="391" y="2223"/>
                </a:lnTo>
                <a:lnTo>
                  <a:pt x="415" y="2256"/>
                </a:lnTo>
                <a:lnTo>
                  <a:pt x="441" y="2294"/>
                </a:lnTo>
                <a:lnTo>
                  <a:pt x="471" y="2333"/>
                </a:lnTo>
                <a:lnTo>
                  <a:pt x="501" y="2373"/>
                </a:lnTo>
                <a:lnTo>
                  <a:pt x="527" y="2409"/>
                </a:lnTo>
                <a:lnTo>
                  <a:pt x="551" y="2442"/>
                </a:lnTo>
                <a:lnTo>
                  <a:pt x="569" y="2469"/>
                </a:lnTo>
                <a:lnTo>
                  <a:pt x="580" y="2492"/>
                </a:lnTo>
                <a:lnTo>
                  <a:pt x="597" y="2519"/>
                </a:lnTo>
                <a:lnTo>
                  <a:pt x="616" y="2552"/>
                </a:lnTo>
                <a:lnTo>
                  <a:pt x="638" y="2586"/>
                </a:lnTo>
                <a:lnTo>
                  <a:pt x="663" y="2626"/>
                </a:lnTo>
                <a:lnTo>
                  <a:pt x="689" y="2666"/>
                </a:lnTo>
                <a:lnTo>
                  <a:pt x="717" y="2708"/>
                </a:lnTo>
                <a:lnTo>
                  <a:pt x="747" y="2752"/>
                </a:lnTo>
                <a:lnTo>
                  <a:pt x="775" y="2794"/>
                </a:lnTo>
                <a:lnTo>
                  <a:pt x="803" y="2838"/>
                </a:lnTo>
                <a:lnTo>
                  <a:pt x="830" y="2878"/>
                </a:lnTo>
                <a:lnTo>
                  <a:pt x="855" y="2916"/>
                </a:lnTo>
                <a:lnTo>
                  <a:pt x="878" y="2952"/>
                </a:lnTo>
                <a:lnTo>
                  <a:pt x="897" y="2983"/>
                </a:lnTo>
                <a:lnTo>
                  <a:pt x="914" y="3011"/>
                </a:lnTo>
                <a:lnTo>
                  <a:pt x="926" y="3032"/>
                </a:lnTo>
                <a:lnTo>
                  <a:pt x="937" y="3034"/>
                </a:lnTo>
                <a:lnTo>
                  <a:pt x="946" y="3035"/>
                </a:lnTo>
                <a:lnTo>
                  <a:pt x="957" y="3037"/>
                </a:lnTo>
                <a:lnTo>
                  <a:pt x="966" y="3039"/>
                </a:lnTo>
                <a:lnTo>
                  <a:pt x="977" y="3039"/>
                </a:lnTo>
                <a:lnTo>
                  <a:pt x="987" y="3042"/>
                </a:lnTo>
                <a:lnTo>
                  <a:pt x="997" y="3043"/>
                </a:lnTo>
                <a:lnTo>
                  <a:pt x="1007" y="3045"/>
                </a:lnTo>
                <a:lnTo>
                  <a:pt x="1009" y="3055"/>
                </a:lnTo>
                <a:lnTo>
                  <a:pt x="1012" y="3064"/>
                </a:lnTo>
                <a:lnTo>
                  <a:pt x="1014" y="3073"/>
                </a:lnTo>
                <a:lnTo>
                  <a:pt x="1016" y="3083"/>
                </a:lnTo>
                <a:lnTo>
                  <a:pt x="1025" y="3083"/>
                </a:lnTo>
                <a:lnTo>
                  <a:pt x="1033" y="3085"/>
                </a:lnTo>
                <a:lnTo>
                  <a:pt x="1043" y="3086"/>
                </a:lnTo>
                <a:lnTo>
                  <a:pt x="1052" y="3087"/>
                </a:lnTo>
                <a:lnTo>
                  <a:pt x="1060" y="3090"/>
                </a:lnTo>
                <a:lnTo>
                  <a:pt x="1069" y="3091"/>
                </a:lnTo>
                <a:lnTo>
                  <a:pt x="1079" y="3092"/>
                </a:lnTo>
                <a:lnTo>
                  <a:pt x="1088" y="3093"/>
                </a:lnTo>
                <a:lnTo>
                  <a:pt x="1104" y="3103"/>
                </a:lnTo>
                <a:lnTo>
                  <a:pt x="1121" y="3113"/>
                </a:lnTo>
                <a:lnTo>
                  <a:pt x="1137" y="3121"/>
                </a:lnTo>
                <a:lnTo>
                  <a:pt x="1152" y="3130"/>
                </a:lnTo>
                <a:lnTo>
                  <a:pt x="1168" y="3139"/>
                </a:lnTo>
                <a:lnTo>
                  <a:pt x="1185" y="3147"/>
                </a:lnTo>
                <a:lnTo>
                  <a:pt x="1202" y="3156"/>
                </a:lnTo>
                <a:lnTo>
                  <a:pt x="1217" y="3165"/>
                </a:lnTo>
                <a:lnTo>
                  <a:pt x="1229" y="3166"/>
                </a:lnTo>
                <a:lnTo>
                  <a:pt x="1240" y="3167"/>
                </a:lnTo>
                <a:lnTo>
                  <a:pt x="1251" y="3169"/>
                </a:lnTo>
                <a:lnTo>
                  <a:pt x="1262" y="3170"/>
                </a:lnTo>
                <a:lnTo>
                  <a:pt x="1274" y="3170"/>
                </a:lnTo>
                <a:lnTo>
                  <a:pt x="1285" y="3171"/>
                </a:lnTo>
                <a:lnTo>
                  <a:pt x="1297" y="3172"/>
                </a:lnTo>
                <a:lnTo>
                  <a:pt x="1308" y="3172"/>
                </a:lnTo>
                <a:lnTo>
                  <a:pt x="1317" y="3183"/>
                </a:lnTo>
                <a:lnTo>
                  <a:pt x="1326" y="3195"/>
                </a:lnTo>
                <a:lnTo>
                  <a:pt x="1335" y="3206"/>
                </a:lnTo>
                <a:lnTo>
                  <a:pt x="1343" y="3215"/>
                </a:lnTo>
                <a:lnTo>
                  <a:pt x="1363" y="3217"/>
                </a:lnTo>
                <a:lnTo>
                  <a:pt x="1383" y="3219"/>
                </a:lnTo>
                <a:lnTo>
                  <a:pt x="1403" y="3221"/>
                </a:lnTo>
                <a:lnTo>
                  <a:pt x="1422" y="3221"/>
                </a:lnTo>
                <a:lnTo>
                  <a:pt x="1443" y="3223"/>
                </a:lnTo>
                <a:lnTo>
                  <a:pt x="1462" y="3223"/>
                </a:lnTo>
                <a:lnTo>
                  <a:pt x="1482" y="3224"/>
                </a:lnTo>
                <a:lnTo>
                  <a:pt x="1502" y="3225"/>
                </a:lnTo>
                <a:lnTo>
                  <a:pt x="1525" y="3238"/>
                </a:lnTo>
                <a:lnTo>
                  <a:pt x="1547" y="3251"/>
                </a:lnTo>
                <a:lnTo>
                  <a:pt x="1571" y="3264"/>
                </a:lnTo>
                <a:lnTo>
                  <a:pt x="1595" y="3278"/>
                </a:lnTo>
                <a:lnTo>
                  <a:pt x="1619" y="3293"/>
                </a:lnTo>
                <a:lnTo>
                  <a:pt x="1643" y="3306"/>
                </a:lnTo>
                <a:lnTo>
                  <a:pt x="1667" y="3319"/>
                </a:lnTo>
                <a:lnTo>
                  <a:pt x="1692" y="3332"/>
                </a:lnTo>
                <a:lnTo>
                  <a:pt x="1701" y="3332"/>
                </a:lnTo>
                <a:lnTo>
                  <a:pt x="1711" y="3332"/>
                </a:lnTo>
                <a:lnTo>
                  <a:pt x="1721" y="3332"/>
                </a:lnTo>
                <a:lnTo>
                  <a:pt x="1732" y="3332"/>
                </a:lnTo>
                <a:lnTo>
                  <a:pt x="1742" y="3332"/>
                </a:lnTo>
                <a:lnTo>
                  <a:pt x="1751" y="3332"/>
                </a:lnTo>
                <a:lnTo>
                  <a:pt x="1762" y="3332"/>
                </a:lnTo>
                <a:lnTo>
                  <a:pt x="1772" y="3332"/>
                </a:lnTo>
                <a:lnTo>
                  <a:pt x="1780" y="3340"/>
                </a:lnTo>
                <a:lnTo>
                  <a:pt x="1790" y="3346"/>
                </a:lnTo>
                <a:lnTo>
                  <a:pt x="1799" y="3352"/>
                </a:lnTo>
                <a:lnTo>
                  <a:pt x="1809" y="3358"/>
                </a:lnTo>
                <a:lnTo>
                  <a:pt x="1817" y="3364"/>
                </a:lnTo>
                <a:lnTo>
                  <a:pt x="1826" y="3368"/>
                </a:lnTo>
                <a:lnTo>
                  <a:pt x="1835" y="3373"/>
                </a:lnTo>
                <a:lnTo>
                  <a:pt x="1843" y="3378"/>
                </a:lnTo>
                <a:lnTo>
                  <a:pt x="1871" y="3385"/>
                </a:lnTo>
                <a:lnTo>
                  <a:pt x="1889" y="3388"/>
                </a:lnTo>
                <a:lnTo>
                  <a:pt x="1901" y="3384"/>
                </a:lnTo>
                <a:lnTo>
                  <a:pt x="1905" y="3377"/>
                </a:lnTo>
                <a:lnTo>
                  <a:pt x="1905" y="3368"/>
                </a:lnTo>
                <a:lnTo>
                  <a:pt x="1899" y="3355"/>
                </a:lnTo>
                <a:lnTo>
                  <a:pt x="1891" y="3341"/>
                </a:lnTo>
                <a:lnTo>
                  <a:pt x="1883" y="3327"/>
                </a:lnTo>
                <a:lnTo>
                  <a:pt x="1876" y="3312"/>
                </a:lnTo>
                <a:lnTo>
                  <a:pt x="1868" y="3298"/>
                </a:lnTo>
                <a:lnTo>
                  <a:pt x="1864" y="3286"/>
                </a:lnTo>
                <a:lnTo>
                  <a:pt x="1863" y="3275"/>
                </a:lnTo>
                <a:lnTo>
                  <a:pt x="1867" y="3268"/>
                </a:lnTo>
                <a:lnTo>
                  <a:pt x="1877" y="3264"/>
                </a:lnTo>
                <a:lnTo>
                  <a:pt x="1896" y="3266"/>
                </a:lnTo>
                <a:lnTo>
                  <a:pt x="1922" y="3273"/>
                </a:lnTo>
                <a:lnTo>
                  <a:pt x="1935" y="3251"/>
                </a:lnTo>
                <a:lnTo>
                  <a:pt x="1947" y="3231"/>
                </a:lnTo>
                <a:lnTo>
                  <a:pt x="1957" y="3213"/>
                </a:lnTo>
                <a:lnTo>
                  <a:pt x="1965" y="3194"/>
                </a:lnTo>
                <a:lnTo>
                  <a:pt x="1975" y="3176"/>
                </a:lnTo>
                <a:lnTo>
                  <a:pt x="1984" y="3154"/>
                </a:lnTo>
                <a:lnTo>
                  <a:pt x="1995" y="3134"/>
                </a:lnTo>
                <a:lnTo>
                  <a:pt x="2007" y="3111"/>
                </a:lnTo>
                <a:lnTo>
                  <a:pt x="2008" y="3098"/>
                </a:lnTo>
                <a:lnTo>
                  <a:pt x="2013" y="3083"/>
                </a:lnTo>
                <a:lnTo>
                  <a:pt x="2019" y="3067"/>
                </a:lnTo>
                <a:lnTo>
                  <a:pt x="2026" y="3049"/>
                </a:lnTo>
                <a:lnTo>
                  <a:pt x="2035" y="3030"/>
                </a:lnTo>
                <a:lnTo>
                  <a:pt x="2041" y="3013"/>
                </a:lnTo>
                <a:lnTo>
                  <a:pt x="2045" y="2998"/>
                </a:lnTo>
                <a:lnTo>
                  <a:pt x="2046" y="2985"/>
                </a:lnTo>
                <a:lnTo>
                  <a:pt x="2059" y="2966"/>
                </a:lnTo>
                <a:lnTo>
                  <a:pt x="2071" y="2946"/>
                </a:lnTo>
                <a:lnTo>
                  <a:pt x="2085" y="2927"/>
                </a:lnTo>
                <a:lnTo>
                  <a:pt x="2096" y="2908"/>
                </a:lnTo>
                <a:lnTo>
                  <a:pt x="2107" y="2890"/>
                </a:lnTo>
                <a:lnTo>
                  <a:pt x="2118" y="2872"/>
                </a:lnTo>
                <a:lnTo>
                  <a:pt x="2130" y="2854"/>
                </a:lnTo>
                <a:lnTo>
                  <a:pt x="2142" y="2835"/>
                </a:lnTo>
                <a:lnTo>
                  <a:pt x="2148" y="2782"/>
                </a:lnTo>
                <a:lnTo>
                  <a:pt x="2159" y="2741"/>
                </a:lnTo>
                <a:lnTo>
                  <a:pt x="2171" y="2700"/>
                </a:lnTo>
                <a:lnTo>
                  <a:pt x="2174" y="2648"/>
                </a:lnTo>
                <a:lnTo>
                  <a:pt x="2187" y="2640"/>
                </a:lnTo>
                <a:lnTo>
                  <a:pt x="2201" y="2628"/>
                </a:lnTo>
                <a:lnTo>
                  <a:pt x="2217" y="2616"/>
                </a:lnTo>
                <a:lnTo>
                  <a:pt x="2232" y="2603"/>
                </a:lnTo>
                <a:lnTo>
                  <a:pt x="2247" y="2589"/>
                </a:lnTo>
                <a:lnTo>
                  <a:pt x="2263" y="2576"/>
                </a:lnTo>
                <a:lnTo>
                  <a:pt x="2276" y="2565"/>
                </a:lnTo>
                <a:lnTo>
                  <a:pt x="2289" y="2556"/>
                </a:lnTo>
                <a:lnTo>
                  <a:pt x="2298" y="2505"/>
                </a:lnTo>
                <a:lnTo>
                  <a:pt x="2304" y="2464"/>
                </a:lnTo>
                <a:lnTo>
                  <a:pt x="2309" y="2424"/>
                </a:lnTo>
                <a:lnTo>
                  <a:pt x="2320" y="2370"/>
                </a:lnTo>
                <a:lnTo>
                  <a:pt x="2330" y="2360"/>
                </a:lnTo>
                <a:lnTo>
                  <a:pt x="2347" y="2349"/>
                </a:lnTo>
                <a:lnTo>
                  <a:pt x="2366" y="2336"/>
                </a:lnTo>
                <a:lnTo>
                  <a:pt x="2388" y="2322"/>
                </a:lnTo>
                <a:lnTo>
                  <a:pt x="2412" y="2307"/>
                </a:lnTo>
                <a:lnTo>
                  <a:pt x="2431" y="2294"/>
                </a:lnTo>
                <a:lnTo>
                  <a:pt x="2448" y="2284"/>
                </a:lnTo>
                <a:lnTo>
                  <a:pt x="2457" y="2274"/>
                </a:lnTo>
                <a:lnTo>
                  <a:pt x="2455" y="2260"/>
                </a:lnTo>
                <a:lnTo>
                  <a:pt x="2455" y="2246"/>
                </a:lnTo>
                <a:lnTo>
                  <a:pt x="2459" y="2234"/>
                </a:lnTo>
                <a:lnTo>
                  <a:pt x="2462" y="2221"/>
                </a:lnTo>
                <a:lnTo>
                  <a:pt x="2467" y="2208"/>
                </a:lnTo>
                <a:lnTo>
                  <a:pt x="2470" y="2195"/>
                </a:lnTo>
                <a:lnTo>
                  <a:pt x="2472" y="2180"/>
                </a:lnTo>
                <a:lnTo>
                  <a:pt x="2470" y="2167"/>
                </a:lnTo>
                <a:lnTo>
                  <a:pt x="2482" y="2165"/>
                </a:lnTo>
                <a:lnTo>
                  <a:pt x="2493" y="2161"/>
                </a:lnTo>
                <a:lnTo>
                  <a:pt x="2504" y="2158"/>
                </a:lnTo>
                <a:lnTo>
                  <a:pt x="2516" y="2154"/>
                </a:lnTo>
                <a:lnTo>
                  <a:pt x="2528" y="2150"/>
                </a:lnTo>
                <a:lnTo>
                  <a:pt x="2538" y="2147"/>
                </a:lnTo>
                <a:lnTo>
                  <a:pt x="2549" y="2141"/>
                </a:lnTo>
                <a:lnTo>
                  <a:pt x="2560" y="2138"/>
                </a:lnTo>
                <a:lnTo>
                  <a:pt x="2565" y="2118"/>
                </a:lnTo>
                <a:lnTo>
                  <a:pt x="2573" y="2099"/>
                </a:lnTo>
                <a:lnTo>
                  <a:pt x="2580" y="2080"/>
                </a:lnTo>
                <a:lnTo>
                  <a:pt x="2589" y="2059"/>
                </a:lnTo>
                <a:lnTo>
                  <a:pt x="2597" y="2063"/>
                </a:lnTo>
                <a:lnTo>
                  <a:pt x="2603" y="2065"/>
                </a:lnTo>
                <a:lnTo>
                  <a:pt x="2610" y="2068"/>
                </a:lnTo>
                <a:lnTo>
                  <a:pt x="2618" y="2070"/>
                </a:lnTo>
                <a:lnTo>
                  <a:pt x="2625" y="2073"/>
                </a:lnTo>
                <a:lnTo>
                  <a:pt x="2634" y="2075"/>
                </a:lnTo>
                <a:lnTo>
                  <a:pt x="2642" y="2078"/>
                </a:lnTo>
                <a:lnTo>
                  <a:pt x="2650" y="2080"/>
                </a:lnTo>
                <a:lnTo>
                  <a:pt x="2657" y="2063"/>
                </a:lnTo>
                <a:lnTo>
                  <a:pt x="2664" y="2046"/>
                </a:lnTo>
                <a:lnTo>
                  <a:pt x="2668" y="2028"/>
                </a:lnTo>
                <a:lnTo>
                  <a:pt x="2673" y="2012"/>
                </a:lnTo>
                <a:lnTo>
                  <a:pt x="2678" y="2007"/>
                </a:lnTo>
                <a:lnTo>
                  <a:pt x="2683" y="2002"/>
                </a:lnTo>
                <a:lnTo>
                  <a:pt x="2689" y="1998"/>
                </a:lnTo>
                <a:lnTo>
                  <a:pt x="2694" y="1991"/>
                </a:lnTo>
                <a:lnTo>
                  <a:pt x="2700" y="1987"/>
                </a:lnTo>
                <a:lnTo>
                  <a:pt x="2705" y="1982"/>
                </a:lnTo>
                <a:lnTo>
                  <a:pt x="2712" y="1976"/>
                </a:lnTo>
                <a:lnTo>
                  <a:pt x="2716" y="1971"/>
                </a:lnTo>
                <a:lnTo>
                  <a:pt x="2726" y="1955"/>
                </a:lnTo>
                <a:lnTo>
                  <a:pt x="2736" y="1940"/>
                </a:lnTo>
                <a:lnTo>
                  <a:pt x="2747" y="1924"/>
                </a:lnTo>
                <a:lnTo>
                  <a:pt x="2760" y="1908"/>
                </a:lnTo>
                <a:lnTo>
                  <a:pt x="2771" y="1892"/>
                </a:lnTo>
                <a:lnTo>
                  <a:pt x="2783" y="1877"/>
                </a:lnTo>
                <a:lnTo>
                  <a:pt x="2798" y="1860"/>
                </a:lnTo>
                <a:lnTo>
                  <a:pt x="2811" y="1844"/>
                </a:lnTo>
                <a:lnTo>
                  <a:pt x="2834" y="1825"/>
                </a:lnTo>
                <a:lnTo>
                  <a:pt x="2859" y="1804"/>
                </a:lnTo>
                <a:lnTo>
                  <a:pt x="2882" y="1783"/>
                </a:lnTo>
                <a:lnTo>
                  <a:pt x="2906" y="1764"/>
                </a:lnTo>
                <a:lnTo>
                  <a:pt x="2929" y="1743"/>
                </a:lnTo>
                <a:lnTo>
                  <a:pt x="2953" y="1722"/>
                </a:lnTo>
                <a:lnTo>
                  <a:pt x="2974" y="1700"/>
                </a:lnTo>
                <a:lnTo>
                  <a:pt x="2998" y="1678"/>
                </a:lnTo>
                <a:lnTo>
                  <a:pt x="3019" y="1656"/>
                </a:lnTo>
                <a:lnTo>
                  <a:pt x="3043" y="1635"/>
                </a:lnTo>
                <a:lnTo>
                  <a:pt x="3067" y="1612"/>
                </a:lnTo>
                <a:lnTo>
                  <a:pt x="3089" y="1589"/>
                </a:lnTo>
                <a:lnTo>
                  <a:pt x="3112" y="1565"/>
                </a:lnTo>
                <a:lnTo>
                  <a:pt x="3135" y="1542"/>
                </a:lnTo>
                <a:lnTo>
                  <a:pt x="3160" y="1520"/>
                </a:lnTo>
                <a:lnTo>
                  <a:pt x="3183" y="1496"/>
                </a:lnTo>
                <a:lnTo>
                  <a:pt x="3208" y="1471"/>
                </a:lnTo>
                <a:lnTo>
                  <a:pt x="3233" y="1448"/>
                </a:lnTo>
                <a:lnTo>
                  <a:pt x="3259" y="1424"/>
                </a:lnTo>
                <a:lnTo>
                  <a:pt x="3284" y="1400"/>
                </a:lnTo>
                <a:lnTo>
                  <a:pt x="3311" y="1375"/>
                </a:lnTo>
                <a:lnTo>
                  <a:pt x="3339" y="1350"/>
                </a:lnTo>
                <a:lnTo>
                  <a:pt x="3368" y="1326"/>
                </a:lnTo>
                <a:lnTo>
                  <a:pt x="3397" y="1302"/>
                </a:lnTo>
                <a:lnTo>
                  <a:pt x="3428" y="1277"/>
                </a:lnTo>
                <a:lnTo>
                  <a:pt x="3458" y="1252"/>
                </a:lnTo>
                <a:lnTo>
                  <a:pt x="3489" y="1227"/>
                </a:lnTo>
                <a:lnTo>
                  <a:pt x="3523" y="1201"/>
                </a:lnTo>
                <a:lnTo>
                  <a:pt x="3556" y="1178"/>
                </a:lnTo>
                <a:lnTo>
                  <a:pt x="3591" y="1152"/>
                </a:lnTo>
                <a:lnTo>
                  <a:pt x="3628" y="1127"/>
                </a:lnTo>
                <a:lnTo>
                  <a:pt x="3666" y="1102"/>
                </a:lnTo>
                <a:lnTo>
                  <a:pt x="3682" y="1091"/>
                </a:lnTo>
                <a:lnTo>
                  <a:pt x="3700" y="1080"/>
                </a:lnTo>
                <a:lnTo>
                  <a:pt x="3717" y="1070"/>
                </a:lnTo>
                <a:lnTo>
                  <a:pt x="3733" y="1059"/>
                </a:lnTo>
                <a:lnTo>
                  <a:pt x="3751" y="1050"/>
                </a:lnTo>
                <a:lnTo>
                  <a:pt x="3768" y="1039"/>
                </a:lnTo>
                <a:lnTo>
                  <a:pt x="3785" y="1029"/>
                </a:lnTo>
                <a:lnTo>
                  <a:pt x="3805" y="1020"/>
                </a:lnTo>
                <a:lnTo>
                  <a:pt x="3814" y="1013"/>
                </a:lnTo>
                <a:lnTo>
                  <a:pt x="3825" y="1009"/>
                </a:lnTo>
                <a:lnTo>
                  <a:pt x="3836" y="1004"/>
                </a:lnTo>
                <a:lnTo>
                  <a:pt x="3846" y="1000"/>
                </a:lnTo>
                <a:lnTo>
                  <a:pt x="3856" y="994"/>
                </a:lnTo>
                <a:lnTo>
                  <a:pt x="3866" y="990"/>
                </a:lnTo>
                <a:lnTo>
                  <a:pt x="3876" y="983"/>
                </a:lnTo>
                <a:lnTo>
                  <a:pt x="3888" y="978"/>
                </a:lnTo>
                <a:lnTo>
                  <a:pt x="3906" y="967"/>
                </a:lnTo>
                <a:lnTo>
                  <a:pt x="3925" y="956"/>
                </a:lnTo>
                <a:lnTo>
                  <a:pt x="3943" y="946"/>
                </a:lnTo>
                <a:lnTo>
                  <a:pt x="3961" y="933"/>
                </a:lnTo>
                <a:lnTo>
                  <a:pt x="3980" y="923"/>
                </a:lnTo>
                <a:lnTo>
                  <a:pt x="3998" y="910"/>
                </a:lnTo>
                <a:lnTo>
                  <a:pt x="4017" y="899"/>
                </a:lnTo>
                <a:lnTo>
                  <a:pt x="4035" y="887"/>
                </a:lnTo>
                <a:lnTo>
                  <a:pt x="4047" y="879"/>
                </a:lnTo>
                <a:lnTo>
                  <a:pt x="4060" y="869"/>
                </a:lnTo>
                <a:lnTo>
                  <a:pt x="4071" y="860"/>
                </a:lnTo>
                <a:lnTo>
                  <a:pt x="4085" y="851"/>
                </a:lnTo>
                <a:lnTo>
                  <a:pt x="4097" y="842"/>
                </a:lnTo>
                <a:lnTo>
                  <a:pt x="4111" y="833"/>
                </a:lnTo>
                <a:lnTo>
                  <a:pt x="4123" y="825"/>
                </a:lnTo>
                <a:lnTo>
                  <a:pt x="4136" y="815"/>
                </a:lnTo>
                <a:lnTo>
                  <a:pt x="4141" y="803"/>
                </a:lnTo>
                <a:lnTo>
                  <a:pt x="4146" y="792"/>
                </a:lnTo>
                <a:lnTo>
                  <a:pt x="4152" y="781"/>
                </a:lnTo>
                <a:lnTo>
                  <a:pt x="4156" y="772"/>
                </a:lnTo>
                <a:lnTo>
                  <a:pt x="4165" y="764"/>
                </a:lnTo>
                <a:lnTo>
                  <a:pt x="4172" y="759"/>
                </a:lnTo>
                <a:lnTo>
                  <a:pt x="4180" y="751"/>
                </a:lnTo>
                <a:lnTo>
                  <a:pt x="4189" y="745"/>
                </a:lnTo>
                <a:lnTo>
                  <a:pt x="4198" y="738"/>
                </a:lnTo>
                <a:lnTo>
                  <a:pt x="4207" y="732"/>
                </a:lnTo>
                <a:lnTo>
                  <a:pt x="4215" y="725"/>
                </a:lnTo>
                <a:lnTo>
                  <a:pt x="4224" y="719"/>
                </a:lnTo>
                <a:lnTo>
                  <a:pt x="4227" y="725"/>
                </a:lnTo>
                <a:lnTo>
                  <a:pt x="4230" y="731"/>
                </a:lnTo>
                <a:lnTo>
                  <a:pt x="4233" y="737"/>
                </a:lnTo>
                <a:lnTo>
                  <a:pt x="4235" y="743"/>
                </a:lnTo>
                <a:lnTo>
                  <a:pt x="4249" y="734"/>
                </a:lnTo>
                <a:lnTo>
                  <a:pt x="4261" y="728"/>
                </a:lnTo>
                <a:lnTo>
                  <a:pt x="4275" y="719"/>
                </a:lnTo>
                <a:lnTo>
                  <a:pt x="4289" y="711"/>
                </a:lnTo>
                <a:lnTo>
                  <a:pt x="4302" y="704"/>
                </a:lnTo>
                <a:lnTo>
                  <a:pt x="4316" y="695"/>
                </a:lnTo>
                <a:lnTo>
                  <a:pt x="4330" y="688"/>
                </a:lnTo>
                <a:lnTo>
                  <a:pt x="4341" y="681"/>
                </a:lnTo>
                <a:lnTo>
                  <a:pt x="4351" y="666"/>
                </a:lnTo>
                <a:lnTo>
                  <a:pt x="4360" y="649"/>
                </a:lnTo>
                <a:lnTo>
                  <a:pt x="4369" y="633"/>
                </a:lnTo>
                <a:lnTo>
                  <a:pt x="4378" y="619"/>
                </a:lnTo>
                <a:lnTo>
                  <a:pt x="4389" y="609"/>
                </a:lnTo>
                <a:lnTo>
                  <a:pt x="4401" y="600"/>
                </a:lnTo>
                <a:lnTo>
                  <a:pt x="4413" y="592"/>
                </a:lnTo>
                <a:lnTo>
                  <a:pt x="4426" y="584"/>
                </a:lnTo>
                <a:lnTo>
                  <a:pt x="4437" y="576"/>
                </a:lnTo>
                <a:lnTo>
                  <a:pt x="4449" y="567"/>
                </a:lnTo>
                <a:lnTo>
                  <a:pt x="4459" y="556"/>
                </a:lnTo>
                <a:lnTo>
                  <a:pt x="4470" y="548"/>
                </a:lnTo>
                <a:lnTo>
                  <a:pt x="4475" y="534"/>
                </a:lnTo>
                <a:lnTo>
                  <a:pt x="4479" y="519"/>
                </a:lnTo>
                <a:lnTo>
                  <a:pt x="4483" y="505"/>
                </a:lnTo>
                <a:lnTo>
                  <a:pt x="4490" y="489"/>
                </a:lnTo>
                <a:lnTo>
                  <a:pt x="4500" y="481"/>
                </a:lnTo>
                <a:lnTo>
                  <a:pt x="4514" y="473"/>
                </a:lnTo>
                <a:lnTo>
                  <a:pt x="4525" y="466"/>
                </a:lnTo>
                <a:lnTo>
                  <a:pt x="4537" y="457"/>
                </a:lnTo>
                <a:lnTo>
                  <a:pt x="4548" y="448"/>
                </a:lnTo>
                <a:lnTo>
                  <a:pt x="4561" y="439"/>
                </a:lnTo>
                <a:lnTo>
                  <a:pt x="4571" y="432"/>
                </a:lnTo>
                <a:lnTo>
                  <a:pt x="4581" y="424"/>
                </a:lnTo>
                <a:lnTo>
                  <a:pt x="4595" y="420"/>
                </a:lnTo>
                <a:lnTo>
                  <a:pt x="4609" y="416"/>
                </a:lnTo>
                <a:lnTo>
                  <a:pt x="4622" y="412"/>
                </a:lnTo>
                <a:lnTo>
                  <a:pt x="4634" y="408"/>
                </a:lnTo>
                <a:lnTo>
                  <a:pt x="4648" y="403"/>
                </a:lnTo>
                <a:lnTo>
                  <a:pt x="4660" y="400"/>
                </a:lnTo>
                <a:lnTo>
                  <a:pt x="4672" y="395"/>
                </a:lnTo>
                <a:lnTo>
                  <a:pt x="4685" y="392"/>
                </a:lnTo>
                <a:lnTo>
                  <a:pt x="4692" y="384"/>
                </a:lnTo>
                <a:lnTo>
                  <a:pt x="4698" y="375"/>
                </a:lnTo>
                <a:lnTo>
                  <a:pt x="4704" y="368"/>
                </a:lnTo>
                <a:lnTo>
                  <a:pt x="4710" y="359"/>
                </a:lnTo>
                <a:lnTo>
                  <a:pt x="4716" y="351"/>
                </a:lnTo>
                <a:lnTo>
                  <a:pt x="4722" y="342"/>
                </a:lnTo>
                <a:lnTo>
                  <a:pt x="4728" y="333"/>
                </a:lnTo>
                <a:lnTo>
                  <a:pt x="4735" y="324"/>
                </a:lnTo>
                <a:lnTo>
                  <a:pt x="4745" y="318"/>
                </a:lnTo>
                <a:lnTo>
                  <a:pt x="4755" y="311"/>
                </a:lnTo>
                <a:lnTo>
                  <a:pt x="4764" y="305"/>
                </a:lnTo>
                <a:lnTo>
                  <a:pt x="4773" y="298"/>
                </a:lnTo>
                <a:lnTo>
                  <a:pt x="4784" y="291"/>
                </a:lnTo>
                <a:lnTo>
                  <a:pt x="4793" y="284"/>
                </a:lnTo>
                <a:lnTo>
                  <a:pt x="4802" y="277"/>
                </a:lnTo>
                <a:lnTo>
                  <a:pt x="4810" y="269"/>
                </a:lnTo>
                <a:lnTo>
                  <a:pt x="4816" y="274"/>
                </a:lnTo>
                <a:lnTo>
                  <a:pt x="4824" y="279"/>
                </a:lnTo>
                <a:lnTo>
                  <a:pt x="4831" y="285"/>
                </a:lnTo>
                <a:lnTo>
                  <a:pt x="4835" y="290"/>
                </a:lnTo>
                <a:lnTo>
                  <a:pt x="4845" y="282"/>
                </a:lnTo>
                <a:lnTo>
                  <a:pt x="4856" y="274"/>
                </a:lnTo>
                <a:lnTo>
                  <a:pt x="4865" y="266"/>
                </a:lnTo>
                <a:lnTo>
                  <a:pt x="4876" y="258"/>
                </a:lnTo>
                <a:lnTo>
                  <a:pt x="4885" y="248"/>
                </a:lnTo>
                <a:lnTo>
                  <a:pt x="4895" y="239"/>
                </a:lnTo>
                <a:lnTo>
                  <a:pt x="4906" y="231"/>
                </a:lnTo>
                <a:lnTo>
                  <a:pt x="4916" y="222"/>
                </a:lnTo>
                <a:lnTo>
                  <a:pt x="4904" y="228"/>
                </a:lnTo>
                <a:lnTo>
                  <a:pt x="4893" y="234"/>
                </a:lnTo>
                <a:lnTo>
                  <a:pt x="4881" y="241"/>
                </a:lnTo>
                <a:lnTo>
                  <a:pt x="4867" y="245"/>
                </a:lnTo>
                <a:lnTo>
                  <a:pt x="4856" y="251"/>
                </a:lnTo>
                <a:lnTo>
                  <a:pt x="4845" y="256"/>
                </a:lnTo>
                <a:lnTo>
                  <a:pt x="4833" y="261"/>
                </a:lnTo>
                <a:lnTo>
                  <a:pt x="4821" y="266"/>
                </a:lnTo>
                <a:lnTo>
                  <a:pt x="4832" y="241"/>
                </a:lnTo>
                <a:lnTo>
                  <a:pt x="4841" y="218"/>
                </a:lnTo>
                <a:lnTo>
                  <a:pt x="4847" y="194"/>
                </a:lnTo>
                <a:lnTo>
                  <a:pt x="4852" y="171"/>
                </a:lnTo>
                <a:lnTo>
                  <a:pt x="4844" y="178"/>
                </a:lnTo>
                <a:lnTo>
                  <a:pt x="4835" y="187"/>
                </a:lnTo>
                <a:lnTo>
                  <a:pt x="4826" y="195"/>
                </a:lnTo>
                <a:lnTo>
                  <a:pt x="4815" y="203"/>
                </a:lnTo>
                <a:lnTo>
                  <a:pt x="4806" y="211"/>
                </a:lnTo>
                <a:lnTo>
                  <a:pt x="4796" y="219"/>
                </a:lnTo>
                <a:lnTo>
                  <a:pt x="4785" y="228"/>
                </a:lnTo>
                <a:lnTo>
                  <a:pt x="4775" y="237"/>
                </a:lnTo>
                <a:lnTo>
                  <a:pt x="4768" y="247"/>
                </a:lnTo>
                <a:lnTo>
                  <a:pt x="4759" y="256"/>
                </a:lnTo>
                <a:lnTo>
                  <a:pt x="4752" y="266"/>
                </a:lnTo>
                <a:lnTo>
                  <a:pt x="4745" y="277"/>
                </a:lnTo>
                <a:lnTo>
                  <a:pt x="4738" y="288"/>
                </a:lnTo>
                <a:lnTo>
                  <a:pt x="4729" y="298"/>
                </a:lnTo>
                <a:lnTo>
                  <a:pt x="4722" y="309"/>
                </a:lnTo>
                <a:lnTo>
                  <a:pt x="4715" y="320"/>
                </a:lnTo>
                <a:lnTo>
                  <a:pt x="4708" y="324"/>
                </a:lnTo>
                <a:lnTo>
                  <a:pt x="4701" y="329"/>
                </a:lnTo>
                <a:lnTo>
                  <a:pt x="4694" y="335"/>
                </a:lnTo>
                <a:lnTo>
                  <a:pt x="4687" y="341"/>
                </a:lnTo>
                <a:lnTo>
                  <a:pt x="4679" y="346"/>
                </a:lnTo>
                <a:lnTo>
                  <a:pt x="4673" y="351"/>
                </a:lnTo>
                <a:lnTo>
                  <a:pt x="4667" y="355"/>
                </a:lnTo>
                <a:lnTo>
                  <a:pt x="4660" y="360"/>
                </a:lnTo>
                <a:lnTo>
                  <a:pt x="4655" y="359"/>
                </a:lnTo>
                <a:lnTo>
                  <a:pt x="4650" y="358"/>
                </a:lnTo>
                <a:lnTo>
                  <a:pt x="4646" y="355"/>
                </a:lnTo>
                <a:lnTo>
                  <a:pt x="4641" y="354"/>
                </a:lnTo>
                <a:lnTo>
                  <a:pt x="4636" y="353"/>
                </a:lnTo>
                <a:lnTo>
                  <a:pt x="4632" y="351"/>
                </a:lnTo>
                <a:lnTo>
                  <a:pt x="4626" y="349"/>
                </a:lnTo>
                <a:lnTo>
                  <a:pt x="4622" y="349"/>
                </a:lnTo>
                <a:lnTo>
                  <a:pt x="4600" y="366"/>
                </a:lnTo>
                <a:lnTo>
                  <a:pt x="4579" y="384"/>
                </a:lnTo>
                <a:lnTo>
                  <a:pt x="4558" y="402"/>
                </a:lnTo>
                <a:lnTo>
                  <a:pt x="4536" y="420"/>
                </a:lnTo>
                <a:lnTo>
                  <a:pt x="4514" y="438"/>
                </a:lnTo>
                <a:lnTo>
                  <a:pt x="4490" y="457"/>
                </a:lnTo>
                <a:lnTo>
                  <a:pt x="4469" y="476"/>
                </a:lnTo>
                <a:lnTo>
                  <a:pt x="4445" y="494"/>
                </a:lnTo>
                <a:lnTo>
                  <a:pt x="4435" y="499"/>
                </a:lnTo>
                <a:lnTo>
                  <a:pt x="4426" y="505"/>
                </a:lnTo>
                <a:lnTo>
                  <a:pt x="4415" y="509"/>
                </a:lnTo>
                <a:lnTo>
                  <a:pt x="4406" y="515"/>
                </a:lnTo>
                <a:lnTo>
                  <a:pt x="4396" y="519"/>
                </a:lnTo>
                <a:lnTo>
                  <a:pt x="4388" y="524"/>
                </a:lnTo>
                <a:lnTo>
                  <a:pt x="4378" y="530"/>
                </a:lnTo>
                <a:lnTo>
                  <a:pt x="4369" y="535"/>
                </a:lnTo>
                <a:lnTo>
                  <a:pt x="4363" y="533"/>
                </a:lnTo>
                <a:lnTo>
                  <a:pt x="4357" y="530"/>
                </a:lnTo>
                <a:lnTo>
                  <a:pt x="4351" y="528"/>
                </a:lnTo>
                <a:lnTo>
                  <a:pt x="4347" y="524"/>
                </a:lnTo>
                <a:lnTo>
                  <a:pt x="4340" y="522"/>
                </a:lnTo>
                <a:lnTo>
                  <a:pt x="4336" y="519"/>
                </a:lnTo>
                <a:lnTo>
                  <a:pt x="4330" y="517"/>
                </a:lnTo>
                <a:lnTo>
                  <a:pt x="4324" y="515"/>
                </a:lnTo>
                <a:lnTo>
                  <a:pt x="4299" y="533"/>
                </a:lnTo>
                <a:lnTo>
                  <a:pt x="4274" y="549"/>
                </a:lnTo>
                <a:lnTo>
                  <a:pt x="4249" y="568"/>
                </a:lnTo>
                <a:lnTo>
                  <a:pt x="4224" y="585"/>
                </a:lnTo>
                <a:lnTo>
                  <a:pt x="4201" y="602"/>
                </a:lnTo>
                <a:lnTo>
                  <a:pt x="4174" y="620"/>
                </a:lnTo>
                <a:lnTo>
                  <a:pt x="4150" y="637"/>
                </a:lnTo>
                <a:lnTo>
                  <a:pt x="4125" y="654"/>
                </a:lnTo>
                <a:lnTo>
                  <a:pt x="4099" y="671"/>
                </a:lnTo>
                <a:lnTo>
                  <a:pt x="4075" y="691"/>
                </a:lnTo>
                <a:lnTo>
                  <a:pt x="4050" y="707"/>
                </a:lnTo>
                <a:lnTo>
                  <a:pt x="4025" y="725"/>
                </a:lnTo>
                <a:lnTo>
                  <a:pt x="4000" y="742"/>
                </a:lnTo>
                <a:lnTo>
                  <a:pt x="3975" y="760"/>
                </a:lnTo>
                <a:lnTo>
                  <a:pt x="3950" y="778"/>
                </a:lnTo>
                <a:lnTo>
                  <a:pt x="3925" y="797"/>
                </a:lnTo>
                <a:lnTo>
                  <a:pt x="3918" y="788"/>
                </a:lnTo>
                <a:lnTo>
                  <a:pt x="3912" y="781"/>
                </a:lnTo>
                <a:lnTo>
                  <a:pt x="3906" y="771"/>
                </a:lnTo>
                <a:lnTo>
                  <a:pt x="3902" y="761"/>
                </a:lnTo>
                <a:lnTo>
                  <a:pt x="3912" y="754"/>
                </a:lnTo>
                <a:lnTo>
                  <a:pt x="3920" y="747"/>
                </a:lnTo>
                <a:lnTo>
                  <a:pt x="3931" y="738"/>
                </a:lnTo>
                <a:lnTo>
                  <a:pt x="3939" y="730"/>
                </a:lnTo>
                <a:lnTo>
                  <a:pt x="3949" y="721"/>
                </a:lnTo>
                <a:lnTo>
                  <a:pt x="3958" y="713"/>
                </a:lnTo>
                <a:lnTo>
                  <a:pt x="3969" y="704"/>
                </a:lnTo>
                <a:lnTo>
                  <a:pt x="3979" y="696"/>
                </a:lnTo>
                <a:lnTo>
                  <a:pt x="3986" y="694"/>
                </a:lnTo>
                <a:lnTo>
                  <a:pt x="3993" y="691"/>
                </a:lnTo>
                <a:lnTo>
                  <a:pt x="4000" y="691"/>
                </a:lnTo>
                <a:lnTo>
                  <a:pt x="4009" y="688"/>
                </a:lnTo>
                <a:lnTo>
                  <a:pt x="4017" y="685"/>
                </a:lnTo>
                <a:lnTo>
                  <a:pt x="4024" y="683"/>
                </a:lnTo>
                <a:lnTo>
                  <a:pt x="4033" y="680"/>
                </a:lnTo>
                <a:lnTo>
                  <a:pt x="4040" y="677"/>
                </a:lnTo>
                <a:lnTo>
                  <a:pt x="4044" y="670"/>
                </a:lnTo>
                <a:lnTo>
                  <a:pt x="4049" y="663"/>
                </a:lnTo>
                <a:lnTo>
                  <a:pt x="4054" y="657"/>
                </a:lnTo>
                <a:lnTo>
                  <a:pt x="4060" y="650"/>
                </a:lnTo>
                <a:lnTo>
                  <a:pt x="4064" y="643"/>
                </a:lnTo>
                <a:lnTo>
                  <a:pt x="4069" y="636"/>
                </a:lnTo>
                <a:lnTo>
                  <a:pt x="4075" y="628"/>
                </a:lnTo>
                <a:lnTo>
                  <a:pt x="4080" y="621"/>
                </a:lnTo>
                <a:lnTo>
                  <a:pt x="4090" y="617"/>
                </a:lnTo>
                <a:lnTo>
                  <a:pt x="4098" y="611"/>
                </a:lnTo>
                <a:lnTo>
                  <a:pt x="4109" y="606"/>
                </a:lnTo>
                <a:lnTo>
                  <a:pt x="4119" y="600"/>
                </a:lnTo>
                <a:lnTo>
                  <a:pt x="4127" y="595"/>
                </a:lnTo>
                <a:lnTo>
                  <a:pt x="4136" y="590"/>
                </a:lnTo>
                <a:lnTo>
                  <a:pt x="4146" y="584"/>
                </a:lnTo>
                <a:lnTo>
                  <a:pt x="4156" y="579"/>
                </a:lnTo>
                <a:lnTo>
                  <a:pt x="4163" y="565"/>
                </a:lnTo>
                <a:lnTo>
                  <a:pt x="4170" y="552"/>
                </a:lnTo>
                <a:lnTo>
                  <a:pt x="4176" y="539"/>
                </a:lnTo>
                <a:lnTo>
                  <a:pt x="4184" y="524"/>
                </a:lnTo>
                <a:lnTo>
                  <a:pt x="4190" y="517"/>
                </a:lnTo>
                <a:lnTo>
                  <a:pt x="4198" y="511"/>
                </a:lnTo>
                <a:lnTo>
                  <a:pt x="4205" y="505"/>
                </a:lnTo>
                <a:lnTo>
                  <a:pt x="4211" y="499"/>
                </a:lnTo>
                <a:lnTo>
                  <a:pt x="4218" y="493"/>
                </a:lnTo>
                <a:lnTo>
                  <a:pt x="4226" y="487"/>
                </a:lnTo>
                <a:lnTo>
                  <a:pt x="4234" y="481"/>
                </a:lnTo>
                <a:lnTo>
                  <a:pt x="4242" y="475"/>
                </a:lnTo>
                <a:lnTo>
                  <a:pt x="4235" y="473"/>
                </a:lnTo>
                <a:lnTo>
                  <a:pt x="4230" y="470"/>
                </a:lnTo>
                <a:lnTo>
                  <a:pt x="4224" y="468"/>
                </a:lnTo>
                <a:lnTo>
                  <a:pt x="4218" y="464"/>
                </a:lnTo>
                <a:lnTo>
                  <a:pt x="4213" y="462"/>
                </a:lnTo>
                <a:lnTo>
                  <a:pt x="4207" y="458"/>
                </a:lnTo>
                <a:lnTo>
                  <a:pt x="4202" y="455"/>
                </a:lnTo>
                <a:lnTo>
                  <a:pt x="4196" y="450"/>
                </a:lnTo>
                <a:lnTo>
                  <a:pt x="4207" y="442"/>
                </a:lnTo>
                <a:lnTo>
                  <a:pt x="4217" y="433"/>
                </a:lnTo>
                <a:lnTo>
                  <a:pt x="4228" y="425"/>
                </a:lnTo>
                <a:lnTo>
                  <a:pt x="4241" y="416"/>
                </a:lnTo>
                <a:lnTo>
                  <a:pt x="4252" y="408"/>
                </a:lnTo>
                <a:lnTo>
                  <a:pt x="4263" y="400"/>
                </a:lnTo>
                <a:lnTo>
                  <a:pt x="4274" y="392"/>
                </a:lnTo>
                <a:lnTo>
                  <a:pt x="4286" y="383"/>
                </a:lnTo>
                <a:lnTo>
                  <a:pt x="4291" y="377"/>
                </a:lnTo>
                <a:lnTo>
                  <a:pt x="4299" y="372"/>
                </a:lnTo>
                <a:lnTo>
                  <a:pt x="4307" y="366"/>
                </a:lnTo>
                <a:lnTo>
                  <a:pt x="4312" y="359"/>
                </a:lnTo>
                <a:lnTo>
                  <a:pt x="4321" y="349"/>
                </a:lnTo>
                <a:lnTo>
                  <a:pt x="4332" y="337"/>
                </a:lnTo>
                <a:lnTo>
                  <a:pt x="4339" y="326"/>
                </a:lnTo>
                <a:lnTo>
                  <a:pt x="4347" y="315"/>
                </a:lnTo>
                <a:lnTo>
                  <a:pt x="4356" y="304"/>
                </a:lnTo>
                <a:lnTo>
                  <a:pt x="4364" y="293"/>
                </a:lnTo>
                <a:lnTo>
                  <a:pt x="4374" y="282"/>
                </a:lnTo>
                <a:lnTo>
                  <a:pt x="4382" y="271"/>
                </a:lnTo>
                <a:lnTo>
                  <a:pt x="4360" y="281"/>
                </a:lnTo>
                <a:lnTo>
                  <a:pt x="4341" y="290"/>
                </a:lnTo>
                <a:lnTo>
                  <a:pt x="4320" y="299"/>
                </a:lnTo>
                <a:lnTo>
                  <a:pt x="4301" y="308"/>
                </a:lnTo>
                <a:lnTo>
                  <a:pt x="4279" y="318"/>
                </a:lnTo>
                <a:lnTo>
                  <a:pt x="4259" y="327"/>
                </a:lnTo>
                <a:lnTo>
                  <a:pt x="4238" y="338"/>
                </a:lnTo>
                <a:lnTo>
                  <a:pt x="4217" y="349"/>
                </a:lnTo>
                <a:lnTo>
                  <a:pt x="4213" y="346"/>
                </a:lnTo>
                <a:lnTo>
                  <a:pt x="4209" y="343"/>
                </a:lnTo>
                <a:lnTo>
                  <a:pt x="4204" y="342"/>
                </a:lnTo>
                <a:lnTo>
                  <a:pt x="4200" y="339"/>
                </a:lnTo>
                <a:lnTo>
                  <a:pt x="4194" y="338"/>
                </a:lnTo>
                <a:lnTo>
                  <a:pt x="4189" y="335"/>
                </a:lnTo>
                <a:lnTo>
                  <a:pt x="4185" y="335"/>
                </a:lnTo>
                <a:lnTo>
                  <a:pt x="4180" y="334"/>
                </a:lnTo>
                <a:lnTo>
                  <a:pt x="4186" y="328"/>
                </a:lnTo>
                <a:lnTo>
                  <a:pt x="4194" y="322"/>
                </a:lnTo>
                <a:lnTo>
                  <a:pt x="4200" y="316"/>
                </a:lnTo>
                <a:lnTo>
                  <a:pt x="4205" y="309"/>
                </a:lnTo>
                <a:lnTo>
                  <a:pt x="4211" y="303"/>
                </a:lnTo>
                <a:lnTo>
                  <a:pt x="4217" y="297"/>
                </a:lnTo>
                <a:lnTo>
                  <a:pt x="4224" y="291"/>
                </a:lnTo>
                <a:lnTo>
                  <a:pt x="4232" y="285"/>
                </a:lnTo>
                <a:lnTo>
                  <a:pt x="4251" y="271"/>
                </a:lnTo>
                <a:lnTo>
                  <a:pt x="4272" y="253"/>
                </a:lnTo>
                <a:lnTo>
                  <a:pt x="4297" y="234"/>
                </a:lnTo>
                <a:lnTo>
                  <a:pt x="4324" y="214"/>
                </a:lnTo>
                <a:lnTo>
                  <a:pt x="4351" y="195"/>
                </a:lnTo>
                <a:lnTo>
                  <a:pt x="4376" y="177"/>
                </a:lnTo>
                <a:lnTo>
                  <a:pt x="4398" y="162"/>
                </a:lnTo>
                <a:lnTo>
                  <a:pt x="4414" y="147"/>
                </a:lnTo>
                <a:lnTo>
                  <a:pt x="4419" y="124"/>
                </a:lnTo>
                <a:lnTo>
                  <a:pt x="4415" y="112"/>
                </a:lnTo>
                <a:lnTo>
                  <a:pt x="4408" y="112"/>
                </a:lnTo>
                <a:lnTo>
                  <a:pt x="4399" y="119"/>
                </a:lnTo>
                <a:lnTo>
                  <a:pt x="4387" y="127"/>
                </a:lnTo>
                <a:lnTo>
                  <a:pt x="4376" y="135"/>
                </a:lnTo>
                <a:lnTo>
                  <a:pt x="4367" y="140"/>
                </a:lnTo>
                <a:lnTo>
                  <a:pt x="4360" y="139"/>
                </a:lnTo>
                <a:lnTo>
                  <a:pt x="4351" y="146"/>
                </a:lnTo>
                <a:lnTo>
                  <a:pt x="4338" y="152"/>
                </a:lnTo>
                <a:lnTo>
                  <a:pt x="4322" y="160"/>
                </a:lnTo>
                <a:lnTo>
                  <a:pt x="4307" y="165"/>
                </a:lnTo>
                <a:lnTo>
                  <a:pt x="4291" y="173"/>
                </a:lnTo>
                <a:lnTo>
                  <a:pt x="4275" y="178"/>
                </a:lnTo>
                <a:lnTo>
                  <a:pt x="4261" y="187"/>
                </a:lnTo>
                <a:lnTo>
                  <a:pt x="4251" y="194"/>
                </a:lnTo>
                <a:lnTo>
                  <a:pt x="4247" y="203"/>
                </a:lnTo>
                <a:lnTo>
                  <a:pt x="4244" y="213"/>
                </a:lnTo>
                <a:lnTo>
                  <a:pt x="4241" y="223"/>
                </a:lnTo>
                <a:lnTo>
                  <a:pt x="4238" y="234"/>
                </a:lnTo>
                <a:lnTo>
                  <a:pt x="4232" y="239"/>
                </a:lnTo>
                <a:lnTo>
                  <a:pt x="4227" y="245"/>
                </a:lnTo>
                <a:lnTo>
                  <a:pt x="4221" y="251"/>
                </a:lnTo>
                <a:lnTo>
                  <a:pt x="4215" y="256"/>
                </a:lnTo>
                <a:lnTo>
                  <a:pt x="4207" y="262"/>
                </a:lnTo>
                <a:lnTo>
                  <a:pt x="4202" y="267"/>
                </a:lnTo>
                <a:lnTo>
                  <a:pt x="4194" y="273"/>
                </a:lnTo>
                <a:lnTo>
                  <a:pt x="4186" y="278"/>
                </a:lnTo>
                <a:lnTo>
                  <a:pt x="4180" y="271"/>
                </a:lnTo>
                <a:lnTo>
                  <a:pt x="4176" y="264"/>
                </a:lnTo>
                <a:lnTo>
                  <a:pt x="4170" y="258"/>
                </a:lnTo>
                <a:lnTo>
                  <a:pt x="4163" y="251"/>
                </a:lnTo>
                <a:lnTo>
                  <a:pt x="4158" y="244"/>
                </a:lnTo>
                <a:lnTo>
                  <a:pt x="4150" y="238"/>
                </a:lnTo>
                <a:lnTo>
                  <a:pt x="4143" y="232"/>
                </a:lnTo>
                <a:lnTo>
                  <a:pt x="4138" y="225"/>
                </a:lnTo>
                <a:lnTo>
                  <a:pt x="4146" y="212"/>
                </a:lnTo>
                <a:lnTo>
                  <a:pt x="4154" y="200"/>
                </a:lnTo>
                <a:lnTo>
                  <a:pt x="4161" y="187"/>
                </a:lnTo>
                <a:lnTo>
                  <a:pt x="4170" y="173"/>
                </a:lnTo>
                <a:lnTo>
                  <a:pt x="4180" y="167"/>
                </a:lnTo>
                <a:lnTo>
                  <a:pt x="4188" y="160"/>
                </a:lnTo>
                <a:lnTo>
                  <a:pt x="4197" y="152"/>
                </a:lnTo>
                <a:lnTo>
                  <a:pt x="4205" y="145"/>
                </a:lnTo>
                <a:lnTo>
                  <a:pt x="4214" y="137"/>
                </a:lnTo>
                <a:lnTo>
                  <a:pt x="4222" y="130"/>
                </a:lnTo>
                <a:lnTo>
                  <a:pt x="4230" y="123"/>
                </a:lnTo>
                <a:lnTo>
                  <a:pt x="4238" y="116"/>
                </a:lnTo>
                <a:lnTo>
                  <a:pt x="4245" y="106"/>
                </a:lnTo>
                <a:lnTo>
                  <a:pt x="4249" y="99"/>
                </a:lnTo>
                <a:lnTo>
                  <a:pt x="4255" y="90"/>
                </a:lnTo>
                <a:lnTo>
                  <a:pt x="4260" y="82"/>
                </a:lnTo>
                <a:lnTo>
                  <a:pt x="4266" y="73"/>
                </a:lnTo>
                <a:lnTo>
                  <a:pt x="4271" y="65"/>
                </a:lnTo>
                <a:lnTo>
                  <a:pt x="4277" y="55"/>
                </a:lnTo>
                <a:lnTo>
                  <a:pt x="4284" y="47"/>
                </a:lnTo>
                <a:lnTo>
                  <a:pt x="4274" y="48"/>
                </a:lnTo>
                <a:lnTo>
                  <a:pt x="4264" y="50"/>
                </a:lnTo>
                <a:lnTo>
                  <a:pt x="4255" y="52"/>
                </a:lnTo>
                <a:lnTo>
                  <a:pt x="4245" y="52"/>
                </a:lnTo>
                <a:lnTo>
                  <a:pt x="4234" y="55"/>
                </a:lnTo>
                <a:lnTo>
                  <a:pt x="4224" y="56"/>
                </a:lnTo>
                <a:lnTo>
                  <a:pt x="4214" y="59"/>
                </a:lnTo>
                <a:lnTo>
                  <a:pt x="4204" y="60"/>
                </a:lnTo>
                <a:lnTo>
                  <a:pt x="4207" y="44"/>
                </a:lnTo>
                <a:lnTo>
                  <a:pt x="4211" y="30"/>
                </a:lnTo>
                <a:lnTo>
                  <a:pt x="4213" y="16"/>
                </a:lnTo>
                <a:lnTo>
                  <a:pt x="4215" y="0"/>
                </a:lnTo>
                <a:lnTo>
                  <a:pt x="4205" y="7"/>
                </a:lnTo>
                <a:lnTo>
                  <a:pt x="4196" y="13"/>
                </a:lnTo>
                <a:lnTo>
                  <a:pt x="4185" y="19"/>
                </a:lnTo>
                <a:lnTo>
                  <a:pt x="4176" y="26"/>
                </a:lnTo>
                <a:lnTo>
                  <a:pt x="4167" y="33"/>
                </a:lnTo>
                <a:lnTo>
                  <a:pt x="4158" y="41"/>
                </a:lnTo>
                <a:lnTo>
                  <a:pt x="4150" y="48"/>
                </a:lnTo>
                <a:lnTo>
                  <a:pt x="4139" y="55"/>
                </a:lnTo>
                <a:lnTo>
                  <a:pt x="4134" y="63"/>
                </a:lnTo>
                <a:lnTo>
                  <a:pt x="4129" y="73"/>
                </a:lnTo>
                <a:lnTo>
                  <a:pt x="4123" y="82"/>
                </a:lnTo>
                <a:lnTo>
                  <a:pt x="4119" y="92"/>
                </a:lnTo>
                <a:lnTo>
                  <a:pt x="4113" y="102"/>
                </a:lnTo>
                <a:lnTo>
                  <a:pt x="4108" y="112"/>
                </a:lnTo>
                <a:lnTo>
                  <a:pt x="4101" y="123"/>
                </a:lnTo>
                <a:lnTo>
                  <a:pt x="4097" y="134"/>
                </a:lnTo>
                <a:lnTo>
                  <a:pt x="4088" y="134"/>
                </a:lnTo>
                <a:lnTo>
                  <a:pt x="4080" y="134"/>
                </a:lnTo>
                <a:lnTo>
                  <a:pt x="4071" y="134"/>
                </a:lnTo>
                <a:lnTo>
                  <a:pt x="4064" y="134"/>
                </a:lnTo>
                <a:lnTo>
                  <a:pt x="4054" y="134"/>
                </a:lnTo>
                <a:lnTo>
                  <a:pt x="4047" y="134"/>
                </a:lnTo>
                <a:lnTo>
                  <a:pt x="4038" y="134"/>
                </a:lnTo>
                <a:lnTo>
                  <a:pt x="4030" y="133"/>
                </a:lnTo>
                <a:lnTo>
                  <a:pt x="4016" y="143"/>
                </a:lnTo>
                <a:lnTo>
                  <a:pt x="4000" y="154"/>
                </a:lnTo>
                <a:lnTo>
                  <a:pt x="3986" y="165"/>
                </a:lnTo>
                <a:lnTo>
                  <a:pt x="3972" y="175"/>
                </a:lnTo>
                <a:lnTo>
                  <a:pt x="3956" y="186"/>
                </a:lnTo>
                <a:lnTo>
                  <a:pt x="3941" y="197"/>
                </a:lnTo>
                <a:lnTo>
                  <a:pt x="3928" y="207"/>
                </a:lnTo>
                <a:lnTo>
                  <a:pt x="3910" y="218"/>
                </a:lnTo>
                <a:lnTo>
                  <a:pt x="3863" y="251"/>
                </a:lnTo>
                <a:lnTo>
                  <a:pt x="3815" y="280"/>
                </a:lnTo>
                <a:lnTo>
                  <a:pt x="3768" y="307"/>
                </a:lnTo>
                <a:lnTo>
                  <a:pt x="3720" y="331"/>
                </a:lnTo>
                <a:lnTo>
                  <a:pt x="3672" y="357"/>
                </a:lnTo>
                <a:lnTo>
                  <a:pt x="3625" y="381"/>
                </a:lnTo>
                <a:lnTo>
                  <a:pt x="3577" y="405"/>
                </a:lnTo>
                <a:lnTo>
                  <a:pt x="3530" y="428"/>
                </a:lnTo>
                <a:lnTo>
                  <a:pt x="3483" y="456"/>
                </a:lnTo>
                <a:lnTo>
                  <a:pt x="3436" y="485"/>
                </a:lnTo>
                <a:lnTo>
                  <a:pt x="3389" y="516"/>
                </a:lnTo>
                <a:lnTo>
                  <a:pt x="3342" y="549"/>
                </a:lnTo>
                <a:lnTo>
                  <a:pt x="3296" y="590"/>
                </a:lnTo>
                <a:lnTo>
                  <a:pt x="3250" y="633"/>
                </a:lnTo>
                <a:lnTo>
                  <a:pt x="3203" y="682"/>
                </a:lnTo>
                <a:lnTo>
                  <a:pt x="3155" y="736"/>
                </a:lnTo>
                <a:lnTo>
                  <a:pt x="3112" y="764"/>
                </a:lnTo>
                <a:lnTo>
                  <a:pt x="3078" y="786"/>
                </a:lnTo>
                <a:lnTo>
                  <a:pt x="3052" y="803"/>
                </a:lnTo>
                <a:lnTo>
                  <a:pt x="3036" y="812"/>
                </a:lnTo>
                <a:lnTo>
                  <a:pt x="3028" y="815"/>
                </a:lnTo>
                <a:lnTo>
                  <a:pt x="3026" y="814"/>
                </a:lnTo>
                <a:lnTo>
                  <a:pt x="3028" y="809"/>
                </a:lnTo>
                <a:lnTo>
                  <a:pt x="3035" y="800"/>
                </a:lnTo>
                <a:lnTo>
                  <a:pt x="3044" y="790"/>
                </a:lnTo>
                <a:lnTo>
                  <a:pt x="3055" y="778"/>
                </a:lnTo>
                <a:lnTo>
                  <a:pt x="3070" y="766"/>
                </a:lnTo>
                <a:lnTo>
                  <a:pt x="3083" y="754"/>
                </a:lnTo>
                <a:lnTo>
                  <a:pt x="3094" y="743"/>
                </a:lnTo>
                <a:lnTo>
                  <a:pt x="3104" y="732"/>
                </a:lnTo>
                <a:lnTo>
                  <a:pt x="3112" y="725"/>
                </a:lnTo>
                <a:lnTo>
                  <a:pt x="3114" y="721"/>
                </a:lnTo>
                <a:lnTo>
                  <a:pt x="3136" y="710"/>
                </a:lnTo>
                <a:lnTo>
                  <a:pt x="3154" y="700"/>
                </a:lnTo>
                <a:lnTo>
                  <a:pt x="3167" y="691"/>
                </a:lnTo>
                <a:lnTo>
                  <a:pt x="3175" y="685"/>
                </a:lnTo>
                <a:lnTo>
                  <a:pt x="3180" y="682"/>
                </a:lnTo>
                <a:lnTo>
                  <a:pt x="3183" y="677"/>
                </a:lnTo>
                <a:lnTo>
                  <a:pt x="3180" y="675"/>
                </a:lnTo>
                <a:lnTo>
                  <a:pt x="3177" y="674"/>
                </a:lnTo>
                <a:lnTo>
                  <a:pt x="3173" y="674"/>
                </a:lnTo>
                <a:lnTo>
                  <a:pt x="3169" y="674"/>
                </a:lnTo>
                <a:lnTo>
                  <a:pt x="3164" y="673"/>
                </a:lnTo>
                <a:lnTo>
                  <a:pt x="3160" y="671"/>
                </a:lnTo>
                <a:lnTo>
                  <a:pt x="3158" y="669"/>
                </a:lnTo>
                <a:lnTo>
                  <a:pt x="3158" y="666"/>
                </a:lnTo>
                <a:lnTo>
                  <a:pt x="3160" y="660"/>
                </a:lnTo>
                <a:lnTo>
                  <a:pt x="3165" y="654"/>
                </a:lnTo>
                <a:lnTo>
                  <a:pt x="3173" y="645"/>
                </a:lnTo>
                <a:lnTo>
                  <a:pt x="3185" y="633"/>
                </a:lnTo>
                <a:lnTo>
                  <a:pt x="3203" y="620"/>
                </a:lnTo>
                <a:lnTo>
                  <a:pt x="3225" y="603"/>
                </a:lnTo>
                <a:lnTo>
                  <a:pt x="3253" y="584"/>
                </a:lnTo>
                <a:lnTo>
                  <a:pt x="3287" y="560"/>
                </a:lnTo>
                <a:lnTo>
                  <a:pt x="3327" y="533"/>
                </a:lnTo>
                <a:lnTo>
                  <a:pt x="3375" y="503"/>
                </a:lnTo>
                <a:lnTo>
                  <a:pt x="3432" y="466"/>
                </a:lnTo>
                <a:lnTo>
                  <a:pt x="3495" y="426"/>
                </a:lnTo>
                <a:lnTo>
                  <a:pt x="3569" y="383"/>
                </a:lnTo>
                <a:lnTo>
                  <a:pt x="3651" y="331"/>
                </a:lnTo>
                <a:lnTo>
                  <a:pt x="3744" y="278"/>
                </a:lnTo>
                <a:lnTo>
                  <a:pt x="3849" y="216"/>
                </a:lnTo>
                <a:lnTo>
                  <a:pt x="3962" y="150"/>
                </a:lnTo>
                <a:lnTo>
                  <a:pt x="3989" y="133"/>
                </a:lnTo>
                <a:lnTo>
                  <a:pt x="4011" y="116"/>
                </a:lnTo>
                <a:lnTo>
                  <a:pt x="4029" y="99"/>
                </a:lnTo>
                <a:lnTo>
                  <a:pt x="4042" y="84"/>
                </a:lnTo>
                <a:lnTo>
                  <a:pt x="4050" y="71"/>
                </a:lnTo>
                <a:lnTo>
                  <a:pt x="4054" y="61"/>
                </a:lnTo>
                <a:lnTo>
                  <a:pt x="4054" y="54"/>
                </a:lnTo>
                <a:lnTo>
                  <a:pt x="4050" y="52"/>
                </a:lnTo>
                <a:lnTo>
                  <a:pt x="4025" y="56"/>
                </a:lnTo>
                <a:lnTo>
                  <a:pt x="3998" y="69"/>
                </a:lnTo>
                <a:lnTo>
                  <a:pt x="3972" y="88"/>
                </a:lnTo>
                <a:lnTo>
                  <a:pt x="3944" y="106"/>
                </a:lnTo>
                <a:lnTo>
                  <a:pt x="3920" y="126"/>
                </a:lnTo>
                <a:lnTo>
                  <a:pt x="3899" y="139"/>
                </a:lnTo>
                <a:lnTo>
                  <a:pt x="3883" y="143"/>
                </a:lnTo>
                <a:lnTo>
                  <a:pt x="3870" y="133"/>
                </a:lnTo>
                <a:lnTo>
                  <a:pt x="3857" y="154"/>
                </a:lnTo>
                <a:lnTo>
                  <a:pt x="3855" y="162"/>
                </a:lnTo>
                <a:lnTo>
                  <a:pt x="3857" y="160"/>
                </a:lnTo>
                <a:lnTo>
                  <a:pt x="3860" y="151"/>
                </a:lnTo>
                <a:lnTo>
                  <a:pt x="3858" y="143"/>
                </a:lnTo>
                <a:lnTo>
                  <a:pt x="3845" y="143"/>
                </a:lnTo>
                <a:lnTo>
                  <a:pt x="3813" y="152"/>
                </a:lnTo>
                <a:lnTo>
                  <a:pt x="3759" y="177"/>
                </a:lnTo>
                <a:lnTo>
                  <a:pt x="3741" y="187"/>
                </a:lnTo>
                <a:lnTo>
                  <a:pt x="3722" y="197"/>
                </a:lnTo>
                <a:lnTo>
                  <a:pt x="3702" y="208"/>
                </a:lnTo>
                <a:lnTo>
                  <a:pt x="3678" y="222"/>
                </a:lnTo>
                <a:lnTo>
                  <a:pt x="3656" y="237"/>
                </a:lnTo>
                <a:lnTo>
                  <a:pt x="3630" y="251"/>
                </a:lnTo>
                <a:lnTo>
                  <a:pt x="3603" y="267"/>
                </a:lnTo>
                <a:lnTo>
                  <a:pt x="3577" y="284"/>
                </a:lnTo>
                <a:lnTo>
                  <a:pt x="3548" y="301"/>
                </a:lnTo>
                <a:lnTo>
                  <a:pt x="3520" y="318"/>
                </a:lnTo>
                <a:lnTo>
                  <a:pt x="3491" y="337"/>
                </a:lnTo>
                <a:lnTo>
                  <a:pt x="3460" y="357"/>
                </a:lnTo>
                <a:lnTo>
                  <a:pt x="3431" y="375"/>
                </a:lnTo>
                <a:lnTo>
                  <a:pt x="3400" y="395"/>
                </a:lnTo>
                <a:lnTo>
                  <a:pt x="3368" y="415"/>
                </a:lnTo>
                <a:lnTo>
                  <a:pt x="3338" y="435"/>
                </a:lnTo>
                <a:lnTo>
                  <a:pt x="3307" y="456"/>
                </a:lnTo>
                <a:lnTo>
                  <a:pt x="3274" y="476"/>
                </a:lnTo>
                <a:lnTo>
                  <a:pt x="3244" y="496"/>
                </a:lnTo>
                <a:lnTo>
                  <a:pt x="3214" y="516"/>
                </a:lnTo>
                <a:lnTo>
                  <a:pt x="3184" y="535"/>
                </a:lnTo>
                <a:lnTo>
                  <a:pt x="3154" y="556"/>
                </a:lnTo>
                <a:lnTo>
                  <a:pt x="3127" y="574"/>
                </a:lnTo>
                <a:lnTo>
                  <a:pt x="3098" y="594"/>
                </a:lnTo>
                <a:lnTo>
                  <a:pt x="3072" y="611"/>
                </a:lnTo>
                <a:lnTo>
                  <a:pt x="3046" y="628"/>
                </a:lnTo>
                <a:lnTo>
                  <a:pt x="3022" y="645"/>
                </a:lnTo>
                <a:lnTo>
                  <a:pt x="2998" y="660"/>
                </a:lnTo>
                <a:lnTo>
                  <a:pt x="2974" y="677"/>
                </a:lnTo>
                <a:lnTo>
                  <a:pt x="2955" y="691"/>
                </a:lnTo>
                <a:lnTo>
                  <a:pt x="2936" y="704"/>
                </a:lnTo>
                <a:lnTo>
                  <a:pt x="2918" y="715"/>
                </a:lnTo>
                <a:lnTo>
                  <a:pt x="2869" y="749"/>
                </a:lnTo>
                <a:lnTo>
                  <a:pt x="2819" y="783"/>
                </a:lnTo>
                <a:lnTo>
                  <a:pt x="2771" y="816"/>
                </a:lnTo>
                <a:lnTo>
                  <a:pt x="2723" y="847"/>
                </a:lnTo>
                <a:lnTo>
                  <a:pt x="2675" y="879"/>
                </a:lnTo>
                <a:lnTo>
                  <a:pt x="2628" y="910"/>
                </a:lnTo>
                <a:lnTo>
                  <a:pt x="2581" y="940"/>
                </a:lnTo>
                <a:lnTo>
                  <a:pt x="2536" y="970"/>
                </a:lnTo>
                <a:lnTo>
                  <a:pt x="2491" y="1000"/>
                </a:lnTo>
                <a:lnTo>
                  <a:pt x="2447" y="1031"/>
                </a:lnTo>
                <a:lnTo>
                  <a:pt x="2402" y="1060"/>
                </a:lnTo>
                <a:lnTo>
                  <a:pt x="2359" y="1089"/>
                </a:lnTo>
                <a:lnTo>
                  <a:pt x="2316" y="1117"/>
                </a:lnTo>
                <a:lnTo>
                  <a:pt x="2273" y="1148"/>
                </a:lnTo>
                <a:lnTo>
                  <a:pt x="2232" y="1178"/>
                </a:lnTo>
                <a:lnTo>
                  <a:pt x="2191" y="1206"/>
                </a:lnTo>
                <a:lnTo>
                  <a:pt x="2168" y="1227"/>
                </a:lnTo>
                <a:lnTo>
                  <a:pt x="2146" y="1249"/>
                </a:lnTo>
                <a:lnTo>
                  <a:pt x="2125" y="1271"/>
                </a:lnTo>
                <a:lnTo>
                  <a:pt x="2104" y="1293"/>
                </a:lnTo>
                <a:lnTo>
                  <a:pt x="2085" y="1316"/>
                </a:lnTo>
                <a:lnTo>
                  <a:pt x="2065" y="1338"/>
                </a:lnTo>
                <a:lnTo>
                  <a:pt x="2048" y="1362"/>
                </a:lnTo>
                <a:lnTo>
                  <a:pt x="2029" y="1384"/>
                </a:lnTo>
                <a:lnTo>
                  <a:pt x="2010" y="1407"/>
                </a:lnTo>
                <a:lnTo>
                  <a:pt x="1994" y="1430"/>
                </a:lnTo>
                <a:lnTo>
                  <a:pt x="1975" y="1453"/>
                </a:lnTo>
                <a:lnTo>
                  <a:pt x="1957" y="1475"/>
                </a:lnTo>
                <a:lnTo>
                  <a:pt x="1938" y="1498"/>
                </a:lnTo>
                <a:lnTo>
                  <a:pt x="1920" y="1518"/>
                </a:lnTo>
                <a:lnTo>
                  <a:pt x="1901" y="1539"/>
                </a:lnTo>
                <a:lnTo>
                  <a:pt x="1881" y="1559"/>
                </a:lnTo>
                <a:lnTo>
                  <a:pt x="1859" y="1580"/>
                </a:lnTo>
                <a:lnTo>
                  <a:pt x="1835" y="1607"/>
                </a:lnTo>
                <a:lnTo>
                  <a:pt x="1811" y="1637"/>
                </a:lnTo>
                <a:lnTo>
                  <a:pt x="1786" y="1671"/>
                </a:lnTo>
                <a:lnTo>
                  <a:pt x="1762" y="1704"/>
                </a:lnTo>
                <a:lnTo>
                  <a:pt x="1738" y="1734"/>
                </a:lnTo>
                <a:lnTo>
                  <a:pt x="1717" y="1760"/>
                </a:lnTo>
                <a:lnTo>
                  <a:pt x="1697" y="1779"/>
                </a:lnTo>
                <a:lnTo>
                  <a:pt x="1669" y="1799"/>
                </a:lnTo>
                <a:lnTo>
                  <a:pt x="1651" y="1814"/>
                </a:lnTo>
                <a:lnTo>
                  <a:pt x="1638" y="1823"/>
                </a:lnTo>
                <a:lnTo>
                  <a:pt x="1629" y="1830"/>
                </a:lnTo>
                <a:lnTo>
                  <a:pt x="1618" y="1836"/>
                </a:lnTo>
                <a:lnTo>
                  <a:pt x="1607" y="1846"/>
                </a:lnTo>
                <a:lnTo>
                  <a:pt x="1593" y="1859"/>
                </a:lnTo>
                <a:lnTo>
                  <a:pt x="1571" y="1880"/>
                </a:lnTo>
                <a:lnTo>
                  <a:pt x="1550" y="1913"/>
                </a:lnTo>
                <a:lnTo>
                  <a:pt x="1531" y="1947"/>
                </a:lnTo>
                <a:lnTo>
                  <a:pt x="1514" y="1983"/>
                </a:lnTo>
                <a:lnTo>
                  <a:pt x="1499" y="2021"/>
                </a:lnTo>
                <a:lnTo>
                  <a:pt x="1482" y="2057"/>
                </a:lnTo>
                <a:lnTo>
                  <a:pt x="1466" y="2093"/>
                </a:lnTo>
                <a:lnTo>
                  <a:pt x="1452" y="2128"/>
                </a:lnTo>
                <a:lnTo>
                  <a:pt x="1435" y="2161"/>
                </a:lnTo>
                <a:lnTo>
                  <a:pt x="1420" y="2132"/>
                </a:lnTo>
                <a:lnTo>
                  <a:pt x="1402" y="2104"/>
                </a:lnTo>
                <a:lnTo>
                  <a:pt x="1383" y="2075"/>
                </a:lnTo>
                <a:lnTo>
                  <a:pt x="1363" y="2046"/>
                </a:lnTo>
                <a:lnTo>
                  <a:pt x="1340" y="2018"/>
                </a:lnTo>
                <a:lnTo>
                  <a:pt x="1319" y="1989"/>
                </a:lnTo>
                <a:lnTo>
                  <a:pt x="1296" y="1961"/>
                </a:lnTo>
                <a:lnTo>
                  <a:pt x="1274" y="1933"/>
                </a:lnTo>
                <a:lnTo>
                  <a:pt x="1251" y="1903"/>
                </a:lnTo>
                <a:lnTo>
                  <a:pt x="1230" y="1874"/>
                </a:lnTo>
                <a:lnTo>
                  <a:pt x="1210" y="1847"/>
                </a:lnTo>
                <a:lnTo>
                  <a:pt x="1192" y="1818"/>
                </a:lnTo>
                <a:lnTo>
                  <a:pt x="1175" y="1789"/>
                </a:lnTo>
                <a:lnTo>
                  <a:pt x="1159" y="1761"/>
                </a:lnTo>
                <a:lnTo>
                  <a:pt x="1146" y="1732"/>
                </a:lnTo>
                <a:lnTo>
                  <a:pt x="1137" y="1705"/>
                </a:lnTo>
                <a:lnTo>
                  <a:pt x="1121" y="1665"/>
                </a:lnTo>
                <a:lnTo>
                  <a:pt x="1105" y="1624"/>
                </a:lnTo>
                <a:lnTo>
                  <a:pt x="1087" y="1580"/>
                </a:lnTo>
                <a:lnTo>
                  <a:pt x="1068" y="1537"/>
                </a:lnTo>
                <a:lnTo>
                  <a:pt x="1050" y="1493"/>
                </a:lnTo>
                <a:lnTo>
                  <a:pt x="1032" y="1449"/>
                </a:lnTo>
                <a:lnTo>
                  <a:pt x="1016" y="1407"/>
                </a:lnTo>
                <a:lnTo>
                  <a:pt x="1003" y="1367"/>
                </a:lnTo>
                <a:lnTo>
                  <a:pt x="979" y="1376"/>
                </a:lnTo>
                <a:lnTo>
                  <a:pt x="958" y="1386"/>
                </a:lnTo>
                <a:lnTo>
                  <a:pt x="935" y="1394"/>
                </a:lnTo>
                <a:lnTo>
                  <a:pt x="914" y="1403"/>
                </a:lnTo>
                <a:lnTo>
                  <a:pt x="891" y="1411"/>
                </a:lnTo>
                <a:lnTo>
                  <a:pt x="870" y="1418"/>
                </a:lnTo>
                <a:lnTo>
                  <a:pt x="847" y="1426"/>
                </a:lnTo>
                <a:lnTo>
                  <a:pt x="825" y="1435"/>
                </a:lnTo>
                <a:lnTo>
                  <a:pt x="808" y="1443"/>
                </a:lnTo>
                <a:lnTo>
                  <a:pt x="790" y="1450"/>
                </a:lnTo>
                <a:lnTo>
                  <a:pt x="773" y="1459"/>
                </a:lnTo>
                <a:lnTo>
                  <a:pt x="755" y="1467"/>
                </a:lnTo>
                <a:lnTo>
                  <a:pt x="738" y="1475"/>
                </a:lnTo>
                <a:lnTo>
                  <a:pt x="721" y="1484"/>
                </a:lnTo>
                <a:lnTo>
                  <a:pt x="704" y="1491"/>
                </a:lnTo>
                <a:lnTo>
                  <a:pt x="687" y="1499"/>
                </a:lnTo>
                <a:lnTo>
                  <a:pt x="669" y="1507"/>
                </a:lnTo>
                <a:lnTo>
                  <a:pt x="652" y="1515"/>
                </a:lnTo>
                <a:lnTo>
                  <a:pt x="636" y="1522"/>
                </a:lnTo>
                <a:lnTo>
                  <a:pt x="619" y="1531"/>
                </a:lnTo>
                <a:lnTo>
                  <a:pt x="602" y="1537"/>
                </a:lnTo>
                <a:lnTo>
                  <a:pt x="586" y="1546"/>
                </a:lnTo>
                <a:lnTo>
                  <a:pt x="569" y="1553"/>
                </a:lnTo>
                <a:lnTo>
                  <a:pt x="553" y="1561"/>
                </a:lnTo>
                <a:lnTo>
                  <a:pt x="550" y="1561"/>
                </a:lnTo>
                <a:lnTo>
                  <a:pt x="541" y="1561"/>
                </a:lnTo>
                <a:lnTo>
                  <a:pt x="527" y="1563"/>
                </a:lnTo>
                <a:lnTo>
                  <a:pt x="511" y="1567"/>
                </a:lnTo>
                <a:lnTo>
                  <a:pt x="491" y="1571"/>
                </a:lnTo>
                <a:lnTo>
                  <a:pt x="469" y="1577"/>
                </a:lnTo>
                <a:lnTo>
                  <a:pt x="445" y="1585"/>
                </a:lnTo>
                <a:lnTo>
                  <a:pt x="421" y="1592"/>
                </a:lnTo>
                <a:lnTo>
                  <a:pt x="396" y="1598"/>
                </a:lnTo>
                <a:lnTo>
                  <a:pt x="373" y="1605"/>
                </a:lnTo>
                <a:lnTo>
                  <a:pt x="351" y="1612"/>
                </a:lnTo>
                <a:lnTo>
                  <a:pt x="333" y="1616"/>
                </a:lnTo>
                <a:lnTo>
                  <a:pt x="315" y="1620"/>
                </a:lnTo>
                <a:lnTo>
                  <a:pt x="304" y="1624"/>
                </a:lnTo>
                <a:lnTo>
                  <a:pt x="297" y="1624"/>
                </a:lnTo>
                <a:lnTo>
                  <a:pt x="294" y="1622"/>
                </a:lnTo>
                <a:lnTo>
                  <a:pt x="275" y="1633"/>
                </a:lnTo>
                <a:lnTo>
                  <a:pt x="256" y="1643"/>
                </a:lnTo>
                <a:lnTo>
                  <a:pt x="237" y="1654"/>
                </a:lnTo>
                <a:lnTo>
                  <a:pt x="219" y="1665"/>
                </a:lnTo>
                <a:lnTo>
                  <a:pt x="199" y="1675"/>
                </a:lnTo>
                <a:lnTo>
                  <a:pt x="180" y="1685"/>
                </a:lnTo>
                <a:lnTo>
                  <a:pt x="161" y="1696"/>
                </a:lnTo>
                <a:lnTo>
                  <a:pt x="143" y="1707"/>
                </a:lnTo>
                <a:lnTo>
                  <a:pt x="124" y="1718"/>
                </a:lnTo>
                <a:lnTo>
                  <a:pt x="106" y="1729"/>
                </a:lnTo>
                <a:lnTo>
                  <a:pt x="87" y="1739"/>
                </a:lnTo>
                <a:lnTo>
                  <a:pt x="70" y="1750"/>
                </a:lnTo>
                <a:lnTo>
                  <a:pt x="53" y="1760"/>
                </a:lnTo>
                <a:lnTo>
                  <a:pt x="35" y="1771"/>
                </a:lnTo>
                <a:lnTo>
                  <a:pt x="18" y="1781"/>
                </a:lnTo>
                <a:lnTo>
                  <a:pt x="0" y="1792"/>
                </a:lnTo>
                <a:close/>
              </a:path>
            </a:pathLst>
          </a:custGeom>
          <a:solidFill>
            <a:srgbClr val="9B1717"/>
          </a:solidFill>
          <a:ln w="9525">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39" name="모서리가 둥근 직사각형 38"/>
          <p:cNvSpPr/>
          <p:nvPr/>
        </p:nvSpPr>
        <p:spPr bwMode="auto">
          <a:xfrm>
            <a:off x="3475549" y="2607381"/>
            <a:ext cx="1080000" cy="720000"/>
          </a:xfrm>
          <a:prstGeom prst="roundRect">
            <a:avLst/>
          </a:prstGeom>
          <a:gradFill rotWithShape="1">
            <a:gsLst>
              <a:gs pos="0">
                <a:srgbClr val="A1A1A1">
                  <a:tint val="50000"/>
                  <a:satMod val="300000"/>
                </a:srgbClr>
              </a:gs>
              <a:gs pos="35000">
                <a:srgbClr val="A1A1A1">
                  <a:tint val="37000"/>
                  <a:satMod val="300000"/>
                </a:srgbClr>
              </a:gs>
              <a:gs pos="100000">
                <a:srgbClr val="A1A1A1">
                  <a:tint val="15000"/>
                  <a:satMod val="350000"/>
                </a:srgbClr>
              </a:gs>
            </a:gsLst>
            <a:lin ang="16200000" scaled="1"/>
          </a:gra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ko-KR" altLang="en-US" sz="1100" b="1" i="0" u="none" strike="noStrike" kern="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상생채권신탁계약 체결 수행</a:t>
            </a:r>
            <a:endParaRPr kumimoji="0" lang="en-US" altLang="ko-KR" sz="1100" b="1" i="0" u="none" strike="noStrike" kern="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42" name="Freeform 1754"/>
          <p:cNvSpPr>
            <a:spLocks/>
          </p:cNvSpPr>
          <p:nvPr/>
        </p:nvSpPr>
        <p:spPr bwMode="gray">
          <a:xfrm>
            <a:off x="4764164" y="1053417"/>
            <a:ext cx="288000" cy="252000"/>
          </a:xfrm>
          <a:custGeom>
            <a:avLst/>
            <a:gdLst>
              <a:gd name="T0" fmla="*/ 2147483647 w 4916"/>
              <a:gd name="T1" fmla="*/ 2147483647 h 3388"/>
              <a:gd name="T2" fmla="*/ 2147483647 w 4916"/>
              <a:gd name="T3" fmla="*/ 2147483647 h 3388"/>
              <a:gd name="T4" fmla="*/ 2147483647 w 4916"/>
              <a:gd name="T5" fmla="*/ 2147483647 h 3388"/>
              <a:gd name="T6" fmla="*/ 2147483647 w 4916"/>
              <a:gd name="T7" fmla="*/ 2147483647 h 3388"/>
              <a:gd name="T8" fmla="*/ 2147483647 w 4916"/>
              <a:gd name="T9" fmla="*/ 2147483647 h 3388"/>
              <a:gd name="T10" fmla="*/ 2147483647 w 4916"/>
              <a:gd name="T11" fmla="*/ 2147483647 h 3388"/>
              <a:gd name="T12" fmla="*/ 2147483647 w 4916"/>
              <a:gd name="T13" fmla="*/ 2147483647 h 3388"/>
              <a:gd name="T14" fmla="*/ 2147483647 w 4916"/>
              <a:gd name="T15" fmla="*/ 2147483647 h 3388"/>
              <a:gd name="T16" fmla="*/ 2147483647 w 4916"/>
              <a:gd name="T17" fmla="*/ 2147483647 h 3388"/>
              <a:gd name="T18" fmla="*/ 2147483647 w 4916"/>
              <a:gd name="T19" fmla="*/ 2147483647 h 3388"/>
              <a:gd name="T20" fmla="*/ 2147483647 w 4916"/>
              <a:gd name="T21" fmla="*/ 2147483647 h 3388"/>
              <a:gd name="T22" fmla="*/ 2147483647 w 4916"/>
              <a:gd name="T23" fmla="*/ 2147483647 h 3388"/>
              <a:gd name="T24" fmla="*/ 2147483647 w 4916"/>
              <a:gd name="T25" fmla="*/ 2147483647 h 3388"/>
              <a:gd name="T26" fmla="*/ 2147483647 w 4916"/>
              <a:gd name="T27" fmla="*/ 2147483647 h 3388"/>
              <a:gd name="T28" fmla="*/ 2147483647 w 4916"/>
              <a:gd name="T29" fmla="*/ 2147483647 h 3388"/>
              <a:gd name="T30" fmla="*/ 2147483647 w 4916"/>
              <a:gd name="T31" fmla="*/ 2147483647 h 3388"/>
              <a:gd name="T32" fmla="*/ 2147483647 w 4916"/>
              <a:gd name="T33" fmla="*/ 2147483647 h 3388"/>
              <a:gd name="T34" fmla="*/ 2147483647 w 4916"/>
              <a:gd name="T35" fmla="*/ 2147483647 h 3388"/>
              <a:gd name="T36" fmla="*/ 2147483647 w 4916"/>
              <a:gd name="T37" fmla="*/ 2147483647 h 3388"/>
              <a:gd name="T38" fmla="*/ 2147483647 w 4916"/>
              <a:gd name="T39" fmla="*/ 2147483647 h 3388"/>
              <a:gd name="T40" fmla="*/ 2147483647 w 4916"/>
              <a:gd name="T41" fmla="*/ 2147483647 h 3388"/>
              <a:gd name="T42" fmla="*/ 2147483647 w 4916"/>
              <a:gd name="T43" fmla="*/ 2147483647 h 3388"/>
              <a:gd name="T44" fmla="*/ 2147483647 w 4916"/>
              <a:gd name="T45" fmla="*/ 2147483647 h 3388"/>
              <a:gd name="T46" fmla="*/ 2147483647 w 4916"/>
              <a:gd name="T47" fmla="*/ 2147483647 h 3388"/>
              <a:gd name="T48" fmla="*/ 2147483647 w 4916"/>
              <a:gd name="T49" fmla="*/ 2147483647 h 3388"/>
              <a:gd name="T50" fmla="*/ 2147483647 w 4916"/>
              <a:gd name="T51" fmla="*/ 2147483647 h 3388"/>
              <a:gd name="T52" fmla="*/ 2147483647 w 4916"/>
              <a:gd name="T53" fmla="*/ 2147483647 h 3388"/>
              <a:gd name="T54" fmla="*/ 2147483647 w 4916"/>
              <a:gd name="T55" fmla="*/ 2147483647 h 3388"/>
              <a:gd name="T56" fmla="*/ 2147483647 w 4916"/>
              <a:gd name="T57" fmla="*/ 2147483647 h 3388"/>
              <a:gd name="T58" fmla="*/ 2147483647 w 4916"/>
              <a:gd name="T59" fmla="*/ 2147483647 h 3388"/>
              <a:gd name="T60" fmla="*/ 2147483647 w 4916"/>
              <a:gd name="T61" fmla="*/ 2147483647 h 3388"/>
              <a:gd name="T62" fmla="*/ 2147483647 w 4916"/>
              <a:gd name="T63" fmla="*/ 2147483647 h 3388"/>
              <a:gd name="T64" fmla="*/ 2147483647 w 4916"/>
              <a:gd name="T65" fmla="*/ 2147483647 h 3388"/>
              <a:gd name="T66" fmla="*/ 2147483647 w 4916"/>
              <a:gd name="T67" fmla="*/ 2147483647 h 3388"/>
              <a:gd name="T68" fmla="*/ 2147483647 w 4916"/>
              <a:gd name="T69" fmla="*/ 2147483647 h 3388"/>
              <a:gd name="T70" fmla="*/ 2147483647 w 4916"/>
              <a:gd name="T71" fmla="*/ 2147483647 h 3388"/>
              <a:gd name="T72" fmla="*/ 2147483647 w 4916"/>
              <a:gd name="T73" fmla="*/ 2147483647 h 3388"/>
              <a:gd name="T74" fmla="*/ 2147483647 w 4916"/>
              <a:gd name="T75" fmla="*/ 2147483647 h 3388"/>
              <a:gd name="T76" fmla="*/ 2147483647 w 4916"/>
              <a:gd name="T77" fmla="*/ 2147483647 h 3388"/>
              <a:gd name="T78" fmla="*/ 2147483647 w 4916"/>
              <a:gd name="T79" fmla="*/ 2147483647 h 3388"/>
              <a:gd name="T80" fmla="*/ 2147483647 w 4916"/>
              <a:gd name="T81" fmla="*/ 2147483647 h 3388"/>
              <a:gd name="T82" fmla="*/ 2147483647 w 4916"/>
              <a:gd name="T83" fmla="*/ 2147483647 h 3388"/>
              <a:gd name="T84" fmla="*/ 2147483647 w 4916"/>
              <a:gd name="T85" fmla="*/ 2147483647 h 3388"/>
              <a:gd name="T86" fmla="*/ 2147483647 w 4916"/>
              <a:gd name="T87" fmla="*/ 2147483647 h 3388"/>
              <a:gd name="T88" fmla="*/ 2147483647 w 4916"/>
              <a:gd name="T89" fmla="*/ 2147483647 h 3388"/>
              <a:gd name="T90" fmla="*/ 2147483647 w 4916"/>
              <a:gd name="T91" fmla="*/ 2147483647 h 3388"/>
              <a:gd name="T92" fmla="*/ 2147483647 w 4916"/>
              <a:gd name="T93" fmla="*/ 2147483647 h 3388"/>
              <a:gd name="T94" fmla="*/ 2147483647 w 4916"/>
              <a:gd name="T95" fmla="*/ 2147483647 h 3388"/>
              <a:gd name="T96" fmla="*/ 2147483647 w 4916"/>
              <a:gd name="T97" fmla="*/ 2147483647 h 3388"/>
              <a:gd name="T98" fmla="*/ 2147483647 w 4916"/>
              <a:gd name="T99" fmla="*/ 2147483647 h 3388"/>
              <a:gd name="T100" fmla="*/ 2147483647 w 4916"/>
              <a:gd name="T101" fmla="*/ 2147483647 h 3388"/>
              <a:gd name="T102" fmla="*/ 2147483647 w 4916"/>
              <a:gd name="T103" fmla="*/ 2147483647 h 3388"/>
              <a:gd name="T104" fmla="*/ 2147483647 w 4916"/>
              <a:gd name="T105" fmla="*/ 2147483647 h 3388"/>
              <a:gd name="T106" fmla="*/ 2147483647 w 4916"/>
              <a:gd name="T107" fmla="*/ 2147483647 h 3388"/>
              <a:gd name="T108" fmla="*/ 2147483647 w 4916"/>
              <a:gd name="T109" fmla="*/ 2147483647 h 3388"/>
              <a:gd name="T110" fmla="*/ 2147483647 w 4916"/>
              <a:gd name="T111" fmla="*/ 2147483647 h 3388"/>
              <a:gd name="T112" fmla="*/ 2147483647 w 4916"/>
              <a:gd name="T113" fmla="*/ 2147483647 h 3388"/>
              <a:gd name="T114" fmla="*/ 2147483647 w 4916"/>
              <a:gd name="T115" fmla="*/ 2147483647 h 3388"/>
              <a:gd name="T116" fmla="*/ 2147483647 w 4916"/>
              <a:gd name="T117" fmla="*/ 2147483647 h 3388"/>
              <a:gd name="T118" fmla="*/ 2147483647 w 4916"/>
              <a:gd name="T119" fmla="*/ 2147483647 h 3388"/>
              <a:gd name="T120" fmla="*/ 2147483647 w 4916"/>
              <a:gd name="T121" fmla="*/ 2147483647 h 33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916"/>
              <a:gd name="T184" fmla="*/ 0 h 3388"/>
              <a:gd name="T185" fmla="*/ 4916 w 4916"/>
              <a:gd name="T186" fmla="*/ 3388 h 338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916" h="3388">
                <a:moveTo>
                  <a:pt x="0" y="1792"/>
                </a:moveTo>
                <a:lnTo>
                  <a:pt x="12" y="1808"/>
                </a:lnTo>
                <a:lnTo>
                  <a:pt x="25" y="1823"/>
                </a:lnTo>
                <a:lnTo>
                  <a:pt x="38" y="1838"/>
                </a:lnTo>
                <a:lnTo>
                  <a:pt x="53" y="1853"/>
                </a:lnTo>
                <a:lnTo>
                  <a:pt x="68" y="1867"/>
                </a:lnTo>
                <a:lnTo>
                  <a:pt x="83" y="1883"/>
                </a:lnTo>
                <a:lnTo>
                  <a:pt x="100" y="1897"/>
                </a:lnTo>
                <a:lnTo>
                  <a:pt x="116" y="1911"/>
                </a:lnTo>
                <a:lnTo>
                  <a:pt x="131" y="1927"/>
                </a:lnTo>
                <a:lnTo>
                  <a:pt x="148" y="1941"/>
                </a:lnTo>
                <a:lnTo>
                  <a:pt x="162" y="1955"/>
                </a:lnTo>
                <a:lnTo>
                  <a:pt x="178" y="1971"/>
                </a:lnTo>
                <a:lnTo>
                  <a:pt x="193" y="1985"/>
                </a:lnTo>
                <a:lnTo>
                  <a:pt x="206" y="2000"/>
                </a:lnTo>
                <a:lnTo>
                  <a:pt x="219" y="2014"/>
                </a:lnTo>
                <a:lnTo>
                  <a:pt x="231" y="2030"/>
                </a:lnTo>
                <a:lnTo>
                  <a:pt x="244" y="2058"/>
                </a:lnTo>
                <a:lnTo>
                  <a:pt x="261" y="2080"/>
                </a:lnTo>
                <a:lnTo>
                  <a:pt x="281" y="2098"/>
                </a:lnTo>
                <a:lnTo>
                  <a:pt x="301" y="2114"/>
                </a:lnTo>
                <a:lnTo>
                  <a:pt x="322" y="2129"/>
                </a:lnTo>
                <a:lnTo>
                  <a:pt x="342" y="2148"/>
                </a:lnTo>
                <a:lnTo>
                  <a:pt x="359" y="2169"/>
                </a:lnTo>
                <a:lnTo>
                  <a:pt x="375" y="2195"/>
                </a:lnTo>
                <a:lnTo>
                  <a:pt x="391" y="2223"/>
                </a:lnTo>
                <a:lnTo>
                  <a:pt x="415" y="2256"/>
                </a:lnTo>
                <a:lnTo>
                  <a:pt x="441" y="2294"/>
                </a:lnTo>
                <a:lnTo>
                  <a:pt x="471" y="2333"/>
                </a:lnTo>
                <a:lnTo>
                  <a:pt x="501" y="2373"/>
                </a:lnTo>
                <a:lnTo>
                  <a:pt x="527" y="2409"/>
                </a:lnTo>
                <a:lnTo>
                  <a:pt x="551" y="2442"/>
                </a:lnTo>
                <a:lnTo>
                  <a:pt x="569" y="2469"/>
                </a:lnTo>
                <a:lnTo>
                  <a:pt x="580" y="2492"/>
                </a:lnTo>
                <a:lnTo>
                  <a:pt x="597" y="2519"/>
                </a:lnTo>
                <a:lnTo>
                  <a:pt x="616" y="2552"/>
                </a:lnTo>
                <a:lnTo>
                  <a:pt x="638" y="2586"/>
                </a:lnTo>
                <a:lnTo>
                  <a:pt x="663" y="2626"/>
                </a:lnTo>
                <a:lnTo>
                  <a:pt x="689" y="2666"/>
                </a:lnTo>
                <a:lnTo>
                  <a:pt x="717" y="2708"/>
                </a:lnTo>
                <a:lnTo>
                  <a:pt x="747" y="2752"/>
                </a:lnTo>
                <a:lnTo>
                  <a:pt x="775" y="2794"/>
                </a:lnTo>
                <a:lnTo>
                  <a:pt x="803" y="2838"/>
                </a:lnTo>
                <a:lnTo>
                  <a:pt x="830" y="2878"/>
                </a:lnTo>
                <a:lnTo>
                  <a:pt x="855" y="2916"/>
                </a:lnTo>
                <a:lnTo>
                  <a:pt x="878" y="2952"/>
                </a:lnTo>
                <a:lnTo>
                  <a:pt x="897" y="2983"/>
                </a:lnTo>
                <a:lnTo>
                  <a:pt x="914" y="3011"/>
                </a:lnTo>
                <a:lnTo>
                  <a:pt x="926" y="3032"/>
                </a:lnTo>
                <a:lnTo>
                  <a:pt x="937" y="3034"/>
                </a:lnTo>
                <a:lnTo>
                  <a:pt x="946" y="3035"/>
                </a:lnTo>
                <a:lnTo>
                  <a:pt x="957" y="3037"/>
                </a:lnTo>
                <a:lnTo>
                  <a:pt x="966" y="3039"/>
                </a:lnTo>
                <a:lnTo>
                  <a:pt x="977" y="3039"/>
                </a:lnTo>
                <a:lnTo>
                  <a:pt x="987" y="3042"/>
                </a:lnTo>
                <a:lnTo>
                  <a:pt x="997" y="3043"/>
                </a:lnTo>
                <a:lnTo>
                  <a:pt x="1007" y="3045"/>
                </a:lnTo>
                <a:lnTo>
                  <a:pt x="1009" y="3055"/>
                </a:lnTo>
                <a:lnTo>
                  <a:pt x="1012" y="3064"/>
                </a:lnTo>
                <a:lnTo>
                  <a:pt x="1014" y="3073"/>
                </a:lnTo>
                <a:lnTo>
                  <a:pt x="1016" y="3083"/>
                </a:lnTo>
                <a:lnTo>
                  <a:pt x="1025" y="3083"/>
                </a:lnTo>
                <a:lnTo>
                  <a:pt x="1033" y="3085"/>
                </a:lnTo>
                <a:lnTo>
                  <a:pt x="1043" y="3086"/>
                </a:lnTo>
                <a:lnTo>
                  <a:pt x="1052" y="3087"/>
                </a:lnTo>
                <a:lnTo>
                  <a:pt x="1060" y="3090"/>
                </a:lnTo>
                <a:lnTo>
                  <a:pt x="1069" y="3091"/>
                </a:lnTo>
                <a:lnTo>
                  <a:pt x="1079" y="3092"/>
                </a:lnTo>
                <a:lnTo>
                  <a:pt x="1088" y="3093"/>
                </a:lnTo>
                <a:lnTo>
                  <a:pt x="1104" y="3103"/>
                </a:lnTo>
                <a:lnTo>
                  <a:pt x="1121" y="3113"/>
                </a:lnTo>
                <a:lnTo>
                  <a:pt x="1137" y="3121"/>
                </a:lnTo>
                <a:lnTo>
                  <a:pt x="1152" y="3130"/>
                </a:lnTo>
                <a:lnTo>
                  <a:pt x="1168" y="3139"/>
                </a:lnTo>
                <a:lnTo>
                  <a:pt x="1185" y="3147"/>
                </a:lnTo>
                <a:lnTo>
                  <a:pt x="1202" y="3156"/>
                </a:lnTo>
                <a:lnTo>
                  <a:pt x="1217" y="3165"/>
                </a:lnTo>
                <a:lnTo>
                  <a:pt x="1229" y="3166"/>
                </a:lnTo>
                <a:lnTo>
                  <a:pt x="1240" y="3167"/>
                </a:lnTo>
                <a:lnTo>
                  <a:pt x="1251" y="3169"/>
                </a:lnTo>
                <a:lnTo>
                  <a:pt x="1262" y="3170"/>
                </a:lnTo>
                <a:lnTo>
                  <a:pt x="1274" y="3170"/>
                </a:lnTo>
                <a:lnTo>
                  <a:pt x="1285" y="3171"/>
                </a:lnTo>
                <a:lnTo>
                  <a:pt x="1297" y="3172"/>
                </a:lnTo>
                <a:lnTo>
                  <a:pt x="1308" y="3172"/>
                </a:lnTo>
                <a:lnTo>
                  <a:pt x="1317" y="3183"/>
                </a:lnTo>
                <a:lnTo>
                  <a:pt x="1326" y="3195"/>
                </a:lnTo>
                <a:lnTo>
                  <a:pt x="1335" y="3206"/>
                </a:lnTo>
                <a:lnTo>
                  <a:pt x="1343" y="3215"/>
                </a:lnTo>
                <a:lnTo>
                  <a:pt x="1363" y="3217"/>
                </a:lnTo>
                <a:lnTo>
                  <a:pt x="1383" y="3219"/>
                </a:lnTo>
                <a:lnTo>
                  <a:pt x="1403" y="3221"/>
                </a:lnTo>
                <a:lnTo>
                  <a:pt x="1422" y="3221"/>
                </a:lnTo>
                <a:lnTo>
                  <a:pt x="1443" y="3223"/>
                </a:lnTo>
                <a:lnTo>
                  <a:pt x="1462" y="3223"/>
                </a:lnTo>
                <a:lnTo>
                  <a:pt x="1482" y="3224"/>
                </a:lnTo>
                <a:lnTo>
                  <a:pt x="1502" y="3225"/>
                </a:lnTo>
                <a:lnTo>
                  <a:pt x="1525" y="3238"/>
                </a:lnTo>
                <a:lnTo>
                  <a:pt x="1547" y="3251"/>
                </a:lnTo>
                <a:lnTo>
                  <a:pt x="1571" y="3264"/>
                </a:lnTo>
                <a:lnTo>
                  <a:pt x="1595" y="3278"/>
                </a:lnTo>
                <a:lnTo>
                  <a:pt x="1619" y="3293"/>
                </a:lnTo>
                <a:lnTo>
                  <a:pt x="1643" y="3306"/>
                </a:lnTo>
                <a:lnTo>
                  <a:pt x="1667" y="3319"/>
                </a:lnTo>
                <a:lnTo>
                  <a:pt x="1692" y="3332"/>
                </a:lnTo>
                <a:lnTo>
                  <a:pt x="1701" y="3332"/>
                </a:lnTo>
                <a:lnTo>
                  <a:pt x="1711" y="3332"/>
                </a:lnTo>
                <a:lnTo>
                  <a:pt x="1721" y="3332"/>
                </a:lnTo>
                <a:lnTo>
                  <a:pt x="1732" y="3332"/>
                </a:lnTo>
                <a:lnTo>
                  <a:pt x="1742" y="3332"/>
                </a:lnTo>
                <a:lnTo>
                  <a:pt x="1751" y="3332"/>
                </a:lnTo>
                <a:lnTo>
                  <a:pt x="1762" y="3332"/>
                </a:lnTo>
                <a:lnTo>
                  <a:pt x="1772" y="3332"/>
                </a:lnTo>
                <a:lnTo>
                  <a:pt x="1780" y="3340"/>
                </a:lnTo>
                <a:lnTo>
                  <a:pt x="1790" y="3346"/>
                </a:lnTo>
                <a:lnTo>
                  <a:pt x="1799" y="3352"/>
                </a:lnTo>
                <a:lnTo>
                  <a:pt x="1809" y="3358"/>
                </a:lnTo>
                <a:lnTo>
                  <a:pt x="1817" y="3364"/>
                </a:lnTo>
                <a:lnTo>
                  <a:pt x="1826" y="3368"/>
                </a:lnTo>
                <a:lnTo>
                  <a:pt x="1835" y="3373"/>
                </a:lnTo>
                <a:lnTo>
                  <a:pt x="1843" y="3378"/>
                </a:lnTo>
                <a:lnTo>
                  <a:pt x="1871" y="3385"/>
                </a:lnTo>
                <a:lnTo>
                  <a:pt x="1889" y="3388"/>
                </a:lnTo>
                <a:lnTo>
                  <a:pt x="1901" y="3384"/>
                </a:lnTo>
                <a:lnTo>
                  <a:pt x="1905" y="3377"/>
                </a:lnTo>
                <a:lnTo>
                  <a:pt x="1905" y="3368"/>
                </a:lnTo>
                <a:lnTo>
                  <a:pt x="1899" y="3355"/>
                </a:lnTo>
                <a:lnTo>
                  <a:pt x="1891" y="3341"/>
                </a:lnTo>
                <a:lnTo>
                  <a:pt x="1883" y="3327"/>
                </a:lnTo>
                <a:lnTo>
                  <a:pt x="1876" y="3312"/>
                </a:lnTo>
                <a:lnTo>
                  <a:pt x="1868" y="3298"/>
                </a:lnTo>
                <a:lnTo>
                  <a:pt x="1864" y="3286"/>
                </a:lnTo>
                <a:lnTo>
                  <a:pt x="1863" y="3275"/>
                </a:lnTo>
                <a:lnTo>
                  <a:pt x="1867" y="3268"/>
                </a:lnTo>
                <a:lnTo>
                  <a:pt x="1877" y="3264"/>
                </a:lnTo>
                <a:lnTo>
                  <a:pt x="1896" y="3266"/>
                </a:lnTo>
                <a:lnTo>
                  <a:pt x="1922" y="3273"/>
                </a:lnTo>
                <a:lnTo>
                  <a:pt x="1935" y="3251"/>
                </a:lnTo>
                <a:lnTo>
                  <a:pt x="1947" y="3231"/>
                </a:lnTo>
                <a:lnTo>
                  <a:pt x="1957" y="3213"/>
                </a:lnTo>
                <a:lnTo>
                  <a:pt x="1965" y="3194"/>
                </a:lnTo>
                <a:lnTo>
                  <a:pt x="1975" y="3176"/>
                </a:lnTo>
                <a:lnTo>
                  <a:pt x="1984" y="3154"/>
                </a:lnTo>
                <a:lnTo>
                  <a:pt x="1995" y="3134"/>
                </a:lnTo>
                <a:lnTo>
                  <a:pt x="2007" y="3111"/>
                </a:lnTo>
                <a:lnTo>
                  <a:pt x="2008" y="3098"/>
                </a:lnTo>
                <a:lnTo>
                  <a:pt x="2013" y="3083"/>
                </a:lnTo>
                <a:lnTo>
                  <a:pt x="2019" y="3067"/>
                </a:lnTo>
                <a:lnTo>
                  <a:pt x="2026" y="3049"/>
                </a:lnTo>
                <a:lnTo>
                  <a:pt x="2035" y="3030"/>
                </a:lnTo>
                <a:lnTo>
                  <a:pt x="2041" y="3013"/>
                </a:lnTo>
                <a:lnTo>
                  <a:pt x="2045" y="2998"/>
                </a:lnTo>
                <a:lnTo>
                  <a:pt x="2046" y="2985"/>
                </a:lnTo>
                <a:lnTo>
                  <a:pt x="2059" y="2966"/>
                </a:lnTo>
                <a:lnTo>
                  <a:pt x="2071" y="2946"/>
                </a:lnTo>
                <a:lnTo>
                  <a:pt x="2085" y="2927"/>
                </a:lnTo>
                <a:lnTo>
                  <a:pt x="2096" y="2908"/>
                </a:lnTo>
                <a:lnTo>
                  <a:pt x="2107" y="2890"/>
                </a:lnTo>
                <a:lnTo>
                  <a:pt x="2118" y="2872"/>
                </a:lnTo>
                <a:lnTo>
                  <a:pt x="2130" y="2854"/>
                </a:lnTo>
                <a:lnTo>
                  <a:pt x="2142" y="2835"/>
                </a:lnTo>
                <a:lnTo>
                  <a:pt x="2148" y="2782"/>
                </a:lnTo>
                <a:lnTo>
                  <a:pt x="2159" y="2741"/>
                </a:lnTo>
                <a:lnTo>
                  <a:pt x="2171" y="2700"/>
                </a:lnTo>
                <a:lnTo>
                  <a:pt x="2174" y="2648"/>
                </a:lnTo>
                <a:lnTo>
                  <a:pt x="2187" y="2640"/>
                </a:lnTo>
                <a:lnTo>
                  <a:pt x="2201" y="2628"/>
                </a:lnTo>
                <a:lnTo>
                  <a:pt x="2217" y="2616"/>
                </a:lnTo>
                <a:lnTo>
                  <a:pt x="2232" y="2603"/>
                </a:lnTo>
                <a:lnTo>
                  <a:pt x="2247" y="2589"/>
                </a:lnTo>
                <a:lnTo>
                  <a:pt x="2263" y="2576"/>
                </a:lnTo>
                <a:lnTo>
                  <a:pt x="2276" y="2565"/>
                </a:lnTo>
                <a:lnTo>
                  <a:pt x="2289" y="2556"/>
                </a:lnTo>
                <a:lnTo>
                  <a:pt x="2298" y="2505"/>
                </a:lnTo>
                <a:lnTo>
                  <a:pt x="2304" y="2464"/>
                </a:lnTo>
                <a:lnTo>
                  <a:pt x="2309" y="2424"/>
                </a:lnTo>
                <a:lnTo>
                  <a:pt x="2320" y="2370"/>
                </a:lnTo>
                <a:lnTo>
                  <a:pt x="2330" y="2360"/>
                </a:lnTo>
                <a:lnTo>
                  <a:pt x="2347" y="2349"/>
                </a:lnTo>
                <a:lnTo>
                  <a:pt x="2366" y="2336"/>
                </a:lnTo>
                <a:lnTo>
                  <a:pt x="2388" y="2322"/>
                </a:lnTo>
                <a:lnTo>
                  <a:pt x="2412" y="2307"/>
                </a:lnTo>
                <a:lnTo>
                  <a:pt x="2431" y="2294"/>
                </a:lnTo>
                <a:lnTo>
                  <a:pt x="2448" y="2284"/>
                </a:lnTo>
                <a:lnTo>
                  <a:pt x="2457" y="2274"/>
                </a:lnTo>
                <a:lnTo>
                  <a:pt x="2455" y="2260"/>
                </a:lnTo>
                <a:lnTo>
                  <a:pt x="2455" y="2246"/>
                </a:lnTo>
                <a:lnTo>
                  <a:pt x="2459" y="2234"/>
                </a:lnTo>
                <a:lnTo>
                  <a:pt x="2462" y="2221"/>
                </a:lnTo>
                <a:lnTo>
                  <a:pt x="2467" y="2208"/>
                </a:lnTo>
                <a:lnTo>
                  <a:pt x="2470" y="2195"/>
                </a:lnTo>
                <a:lnTo>
                  <a:pt x="2472" y="2180"/>
                </a:lnTo>
                <a:lnTo>
                  <a:pt x="2470" y="2167"/>
                </a:lnTo>
                <a:lnTo>
                  <a:pt x="2482" y="2165"/>
                </a:lnTo>
                <a:lnTo>
                  <a:pt x="2493" y="2161"/>
                </a:lnTo>
                <a:lnTo>
                  <a:pt x="2504" y="2158"/>
                </a:lnTo>
                <a:lnTo>
                  <a:pt x="2516" y="2154"/>
                </a:lnTo>
                <a:lnTo>
                  <a:pt x="2528" y="2150"/>
                </a:lnTo>
                <a:lnTo>
                  <a:pt x="2538" y="2147"/>
                </a:lnTo>
                <a:lnTo>
                  <a:pt x="2549" y="2141"/>
                </a:lnTo>
                <a:lnTo>
                  <a:pt x="2560" y="2138"/>
                </a:lnTo>
                <a:lnTo>
                  <a:pt x="2565" y="2118"/>
                </a:lnTo>
                <a:lnTo>
                  <a:pt x="2573" y="2099"/>
                </a:lnTo>
                <a:lnTo>
                  <a:pt x="2580" y="2080"/>
                </a:lnTo>
                <a:lnTo>
                  <a:pt x="2589" y="2059"/>
                </a:lnTo>
                <a:lnTo>
                  <a:pt x="2597" y="2063"/>
                </a:lnTo>
                <a:lnTo>
                  <a:pt x="2603" y="2065"/>
                </a:lnTo>
                <a:lnTo>
                  <a:pt x="2610" y="2068"/>
                </a:lnTo>
                <a:lnTo>
                  <a:pt x="2618" y="2070"/>
                </a:lnTo>
                <a:lnTo>
                  <a:pt x="2625" y="2073"/>
                </a:lnTo>
                <a:lnTo>
                  <a:pt x="2634" y="2075"/>
                </a:lnTo>
                <a:lnTo>
                  <a:pt x="2642" y="2078"/>
                </a:lnTo>
                <a:lnTo>
                  <a:pt x="2650" y="2080"/>
                </a:lnTo>
                <a:lnTo>
                  <a:pt x="2657" y="2063"/>
                </a:lnTo>
                <a:lnTo>
                  <a:pt x="2664" y="2046"/>
                </a:lnTo>
                <a:lnTo>
                  <a:pt x="2668" y="2028"/>
                </a:lnTo>
                <a:lnTo>
                  <a:pt x="2673" y="2012"/>
                </a:lnTo>
                <a:lnTo>
                  <a:pt x="2678" y="2007"/>
                </a:lnTo>
                <a:lnTo>
                  <a:pt x="2683" y="2002"/>
                </a:lnTo>
                <a:lnTo>
                  <a:pt x="2689" y="1998"/>
                </a:lnTo>
                <a:lnTo>
                  <a:pt x="2694" y="1991"/>
                </a:lnTo>
                <a:lnTo>
                  <a:pt x="2700" y="1987"/>
                </a:lnTo>
                <a:lnTo>
                  <a:pt x="2705" y="1982"/>
                </a:lnTo>
                <a:lnTo>
                  <a:pt x="2712" y="1976"/>
                </a:lnTo>
                <a:lnTo>
                  <a:pt x="2716" y="1971"/>
                </a:lnTo>
                <a:lnTo>
                  <a:pt x="2726" y="1955"/>
                </a:lnTo>
                <a:lnTo>
                  <a:pt x="2736" y="1940"/>
                </a:lnTo>
                <a:lnTo>
                  <a:pt x="2747" y="1924"/>
                </a:lnTo>
                <a:lnTo>
                  <a:pt x="2760" y="1908"/>
                </a:lnTo>
                <a:lnTo>
                  <a:pt x="2771" y="1892"/>
                </a:lnTo>
                <a:lnTo>
                  <a:pt x="2783" y="1877"/>
                </a:lnTo>
                <a:lnTo>
                  <a:pt x="2798" y="1860"/>
                </a:lnTo>
                <a:lnTo>
                  <a:pt x="2811" y="1844"/>
                </a:lnTo>
                <a:lnTo>
                  <a:pt x="2834" y="1825"/>
                </a:lnTo>
                <a:lnTo>
                  <a:pt x="2859" y="1804"/>
                </a:lnTo>
                <a:lnTo>
                  <a:pt x="2882" y="1783"/>
                </a:lnTo>
                <a:lnTo>
                  <a:pt x="2906" y="1764"/>
                </a:lnTo>
                <a:lnTo>
                  <a:pt x="2929" y="1743"/>
                </a:lnTo>
                <a:lnTo>
                  <a:pt x="2953" y="1722"/>
                </a:lnTo>
                <a:lnTo>
                  <a:pt x="2974" y="1700"/>
                </a:lnTo>
                <a:lnTo>
                  <a:pt x="2998" y="1678"/>
                </a:lnTo>
                <a:lnTo>
                  <a:pt x="3019" y="1656"/>
                </a:lnTo>
                <a:lnTo>
                  <a:pt x="3043" y="1635"/>
                </a:lnTo>
                <a:lnTo>
                  <a:pt x="3067" y="1612"/>
                </a:lnTo>
                <a:lnTo>
                  <a:pt x="3089" y="1589"/>
                </a:lnTo>
                <a:lnTo>
                  <a:pt x="3112" y="1565"/>
                </a:lnTo>
                <a:lnTo>
                  <a:pt x="3135" y="1542"/>
                </a:lnTo>
                <a:lnTo>
                  <a:pt x="3160" y="1520"/>
                </a:lnTo>
                <a:lnTo>
                  <a:pt x="3183" y="1496"/>
                </a:lnTo>
                <a:lnTo>
                  <a:pt x="3208" y="1471"/>
                </a:lnTo>
                <a:lnTo>
                  <a:pt x="3233" y="1448"/>
                </a:lnTo>
                <a:lnTo>
                  <a:pt x="3259" y="1424"/>
                </a:lnTo>
                <a:lnTo>
                  <a:pt x="3284" y="1400"/>
                </a:lnTo>
                <a:lnTo>
                  <a:pt x="3311" y="1375"/>
                </a:lnTo>
                <a:lnTo>
                  <a:pt x="3339" y="1350"/>
                </a:lnTo>
                <a:lnTo>
                  <a:pt x="3368" y="1326"/>
                </a:lnTo>
                <a:lnTo>
                  <a:pt x="3397" y="1302"/>
                </a:lnTo>
                <a:lnTo>
                  <a:pt x="3428" y="1277"/>
                </a:lnTo>
                <a:lnTo>
                  <a:pt x="3458" y="1252"/>
                </a:lnTo>
                <a:lnTo>
                  <a:pt x="3489" y="1227"/>
                </a:lnTo>
                <a:lnTo>
                  <a:pt x="3523" y="1201"/>
                </a:lnTo>
                <a:lnTo>
                  <a:pt x="3556" y="1178"/>
                </a:lnTo>
                <a:lnTo>
                  <a:pt x="3591" y="1152"/>
                </a:lnTo>
                <a:lnTo>
                  <a:pt x="3628" y="1127"/>
                </a:lnTo>
                <a:lnTo>
                  <a:pt x="3666" y="1102"/>
                </a:lnTo>
                <a:lnTo>
                  <a:pt x="3682" y="1091"/>
                </a:lnTo>
                <a:lnTo>
                  <a:pt x="3700" y="1080"/>
                </a:lnTo>
                <a:lnTo>
                  <a:pt x="3717" y="1070"/>
                </a:lnTo>
                <a:lnTo>
                  <a:pt x="3733" y="1059"/>
                </a:lnTo>
                <a:lnTo>
                  <a:pt x="3751" y="1050"/>
                </a:lnTo>
                <a:lnTo>
                  <a:pt x="3768" y="1039"/>
                </a:lnTo>
                <a:lnTo>
                  <a:pt x="3785" y="1029"/>
                </a:lnTo>
                <a:lnTo>
                  <a:pt x="3805" y="1020"/>
                </a:lnTo>
                <a:lnTo>
                  <a:pt x="3814" y="1013"/>
                </a:lnTo>
                <a:lnTo>
                  <a:pt x="3825" y="1009"/>
                </a:lnTo>
                <a:lnTo>
                  <a:pt x="3836" y="1004"/>
                </a:lnTo>
                <a:lnTo>
                  <a:pt x="3846" y="1000"/>
                </a:lnTo>
                <a:lnTo>
                  <a:pt x="3856" y="994"/>
                </a:lnTo>
                <a:lnTo>
                  <a:pt x="3866" y="990"/>
                </a:lnTo>
                <a:lnTo>
                  <a:pt x="3876" y="983"/>
                </a:lnTo>
                <a:lnTo>
                  <a:pt x="3888" y="978"/>
                </a:lnTo>
                <a:lnTo>
                  <a:pt x="3906" y="967"/>
                </a:lnTo>
                <a:lnTo>
                  <a:pt x="3925" y="956"/>
                </a:lnTo>
                <a:lnTo>
                  <a:pt x="3943" y="946"/>
                </a:lnTo>
                <a:lnTo>
                  <a:pt x="3961" y="933"/>
                </a:lnTo>
                <a:lnTo>
                  <a:pt x="3980" y="923"/>
                </a:lnTo>
                <a:lnTo>
                  <a:pt x="3998" y="910"/>
                </a:lnTo>
                <a:lnTo>
                  <a:pt x="4017" y="899"/>
                </a:lnTo>
                <a:lnTo>
                  <a:pt x="4035" y="887"/>
                </a:lnTo>
                <a:lnTo>
                  <a:pt x="4047" y="879"/>
                </a:lnTo>
                <a:lnTo>
                  <a:pt x="4060" y="869"/>
                </a:lnTo>
                <a:lnTo>
                  <a:pt x="4071" y="860"/>
                </a:lnTo>
                <a:lnTo>
                  <a:pt x="4085" y="851"/>
                </a:lnTo>
                <a:lnTo>
                  <a:pt x="4097" y="842"/>
                </a:lnTo>
                <a:lnTo>
                  <a:pt x="4111" y="833"/>
                </a:lnTo>
                <a:lnTo>
                  <a:pt x="4123" y="825"/>
                </a:lnTo>
                <a:lnTo>
                  <a:pt x="4136" y="815"/>
                </a:lnTo>
                <a:lnTo>
                  <a:pt x="4141" y="803"/>
                </a:lnTo>
                <a:lnTo>
                  <a:pt x="4146" y="792"/>
                </a:lnTo>
                <a:lnTo>
                  <a:pt x="4152" y="781"/>
                </a:lnTo>
                <a:lnTo>
                  <a:pt x="4156" y="772"/>
                </a:lnTo>
                <a:lnTo>
                  <a:pt x="4165" y="764"/>
                </a:lnTo>
                <a:lnTo>
                  <a:pt x="4172" y="759"/>
                </a:lnTo>
                <a:lnTo>
                  <a:pt x="4180" y="751"/>
                </a:lnTo>
                <a:lnTo>
                  <a:pt x="4189" y="745"/>
                </a:lnTo>
                <a:lnTo>
                  <a:pt x="4198" y="738"/>
                </a:lnTo>
                <a:lnTo>
                  <a:pt x="4207" y="732"/>
                </a:lnTo>
                <a:lnTo>
                  <a:pt x="4215" y="725"/>
                </a:lnTo>
                <a:lnTo>
                  <a:pt x="4224" y="719"/>
                </a:lnTo>
                <a:lnTo>
                  <a:pt x="4227" y="725"/>
                </a:lnTo>
                <a:lnTo>
                  <a:pt x="4230" y="731"/>
                </a:lnTo>
                <a:lnTo>
                  <a:pt x="4233" y="737"/>
                </a:lnTo>
                <a:lnTo>
                  <a:pt x="4235" y="743"/>
                </a:lnTo>
                <a:lnTo>
                  <a:pt x="4249" y="734"/>
                </a:lnTo>
                <a:lnTo>
                  <a:pt x="4261" y="728"/>
                </a:lnTo>
                <a:lnTo>
                  <a:pt x="4275" y="719"/>
                </a:lnTo>
                <a:lnTo>
                  <a:pt x="4289" y="711"/>
                </a:lnTo>
                <a:lnTo>
                  <a:pt x="4302" y="704"/>
                </a:lnTo>
                <a:lnTo>
                  <a:pt x="4316" y="695"/>
                </a:lnTo>
                <a:lnTo>
                  <a:pt x="4330" y="688"/>
                </a:lnTo>
                <a:lnTo>
                  <a:pt x="4341" y="681"/>
                </a:lnTo>
                <a:lnTo>
                  <a:pt x="4351" y="666"/>
                </a:lnTo>
                <a:lnTo>
                  <a:pt x="4360" y="649"/>
                </a:lnTo>
                <a:lnTo>
                  <a:pt x="4369" y="633"/>
                </a:lnTo>
                <a:lnTo>
                  <a:pt x="4378" y="619"/>
                </a:lnTo>
                <a:lnTo>
                  <a:pt x="4389" y="609"/>
                </a:lnTo>
                <a:lnTo>
                  <a:pt x="4401" y="600"/>
                </a:lnTo>
                <a:lnTo>
                  <a:pt x="4413" y="592"/>
                </a:lnTo>
                <a:lnTo>
                  <a:pt x="4426" y="584"/>
                </a:lnTo>
                <a:lnTo>
                  <a:pt x="4437" y="576"/>
                </a:lnTo>
                <a:lnTo>
                  <a:pt x="4449" y="567"/>
                </a:lnTo>
                <a:lnTo>
                  <a:pt x="4459" y="556"/>
                </a:lnTo>
                <a:lnTo>
                  <a:pt x="4470" y="548"/>
                </a:lnTo>
                <a:lnTo>
                  <a:pt x="4475" y="534"/>
                </a:lnTo>
                <a:lnTo>
                  <a:pt x="4479" y="519"/>
                </a:lnTo>
                <a:lnTo>
                  <a:pt x="4483" y="505"/>
                </a:lnTo>
                <a:lnTo>
                  <a:pt x="4490" y="489"/>
                </a:lnTo>
                <a:lnTo>
                  <a:pt x="4500" y="481"/>
                </a:lnTo>
                <a:lnTo>
                  <a:pt x="4514" y="473"/>
                </a:lnTo>
                <a:lnTo>
                  <a:pt x="4525" y="466"/>
                </a:lnTo>
                <a:lnTo>
                  <a:pt x="4537" y="457"/>
                </a:lnTo>
                <a:lnTo>
                  <a:pt x="4548" y="448"/>
                </a:lnTo>
                <a:lnTo>
                  <a:pt x="4561" y="439"/>
                </a:lnTo>
                <a:lnTo>
                  <a:pt x="4571" y="432"/>
                </a:lnTo>
                <a:lnTo>
                  <a:pt x="4581" y="424"/>
                </a:lnTo>
                <a:lnTo>
                  <a:pt x="4595" y="420"/>
                </a:lnTo>
                <a:lnTo>
                  <a:pt x="4609" y="416"/>
                </a:lnTo>
                <a:lnTo>
                  <a:pt x="4622" y="412"/>
                </a:lnTo>
                <a:lnTo>
                  <a:pt x="4634" y="408"/>
                </a:lnTo>
                <a:lnTo>
                  <a:pt x="4648" y="403"/>
                </a:lnTo>
                <a:lnTo>
                  <a:pt x="4660" y="400"/>
                </a:lnTo>
                <a:lnTo>
                  <a:pt x="4672" y="395"/>
                </a:lnTo>
                <a:lnTo>
                  <a:pt x="4685" y="392"/>
                </a:lnTo>
                <a:lnTo>
                  <a:pt x="4692" y="384"/>
                </a:lnTo>
                <a:lnTo>
                  <a:pt x="4698" y="375"/>
                </a:lnTo>
                <a:lnTo>
                  <a:pt x="4704" y="368"/>
                </a:lnTo>
                <a:lnTo>
                  <a:pt x="4710" y="359"/>
                </a:lnTo>
                <a:lnTo>
                  <a:pt x="4716" y="351"/>
                </a:lnTo>
                <a:lnTo>
                  <a:pt x="4722" y="342"/>
                </a:lnTo>
                <a:lnTo>
                  <a:pt x="4728" y="333"/>
                </a:lnTo>
                <a:lnTo>
                  <a:pt x="4735" y="324"/>
                </a:lnTo>
                <a:lnTo>
                  <a:pt x="4745" y="318"/>
                </a:lnTo>
                <a:lnTo>
                  <a:pt x="4755" y="311"/>
                </a:lnTo>
                <a:lnTo>
                  <a:pt x="4764" y="305"/>
                </a:lnTo>
                <a:lnTo>
                  <a:pt x="4773" y="298"/>
                </a:lnTo>
                <a:lnTo>
                  <a:pt x="4784" y="291"/>
                </a:lnTo>
                <a:lnTo>
                  <a:pt x="4793" y="284"/>
                </a:lnTo>
                <a:lnTo>
                  <a:pt x="4802" y="277"/>
                </a:lnTo>
                <a:lnTo>
                  <a:pt x="4810" y="269"/>
                </a:lnTo>
                <a:lnTo>
                  <a:pt x="4816" y="274"/>
                </a:lnTo>
                <a:lnTo>
                  <a:pt x="4824" y="279"/>
                </a:lnTo>
                <a:lnTo>
                  <a:pt x="4831" y="285"/>
                </a:lnTo>
                <a:lnTo>
                  <a:pt x="4835" y="290"/>
                </a:lnTo>
                <a:lnTo>
                  <a:pt x="4845" y="282"/>
                </a:lnTo>
                <a:lnTo>
                  <a:pt x="4856" y="274"/>
                </a:lnTo>
                <a:lnTo>
                  <a:pt x="4865" y="266"/>
                </a:lnTo>
                <a:lnTo>
                  <a:pt x="4876" y="258"/>
                </a:lnTo>
                <a:lnTo>
                  <a:pt x="4885" y="248"/>
                </a:lnTo>
                <a:lnTo>
                  <a:pt x="4895" y="239"/>
                </a:lnTo>
                <a:lnTo>
                  <a:pt x="4906" y="231"/>
                </a:lnTo>
                <a:lnTo>
                  <a:pt x="4916" y="222"/>
                </a:lnTo>
                <a:lnTo>
                  <a:pt x="4904" y="228"/>
                </a:lnTo>
                <a:lnTo>
                  <a:pt x="4893" y="234"/>
                </a:lnTo>
                <a:lnTo>
                  <a:pt x="4881" y="241"/>
                </a:lnTo>
                <a:lnTo>
                  <a:pt x="4867" y="245"/>
                </a:lnTo>
                <a:lnTo>
                  <a:pt x="4856" y="251"/>
                </a:lnTo>
                <a:lnTo>
                  <a:pt x="4845" y="256"/>
                </a:lnTo>
                <a:lnTo>
                  <a:pt x="4833" y="261"/>
                </a:lnTo>
                <a:lnTo>
                  <a:pt x="4821" y="266"/>
                </a:lnTo>
                <a:lnTo>
                  <a:pt x="4832" y="241"/>
                </a:lnTo>
                <a:lnTo>
                  <a:pt x="4841" y="218"/>
                </a:lnTo>
                <a:lnTo>
                  <a:pt x="4847" y="194"/>
                </a:lnTo>
                <a:lnTo>
                  <a:pt x="4852" y="171"/>
                </a:lnTo>
                <a:lnTo>
                  <a:pt x="4844" y="178"/>
                </a:lnTo>
                <a:lnTo>
                  <a:pt x="4835" y="187"/>
                </a:lnTo>
                <a:lnTo>
                  <a:pt x="4826" y="195"/>
                </a:lnTo>
                <a:lnTo>
                  <a:pt x="4815" y="203"/>
                </a:lnTo>
                <a:lnTo>
                  <a:pt x="4806" y="211"/>
                </a:lnTo>
                <a:lnTo>
                  <a:pt x="4796" y="219"/>
                </a:lnTo>
                <a:lnTo>
                  <a:pt x="4785" y="228"/>
                </a:lnTo>
                <a:lnTo>
                  <a:pt x="4775" y="237"/>
                </a:lnTo>
                <a:lnTo>
                  <a:pt x="4768" y="247"/>
                </a:lnTo>
                <a:lnTo>
                  <a:pt x="4759" y="256"/>
                </a:lnTo>
                <a:lnTo>
                  <a:pt x="4752" y="266"/>
                </a:lnTo>
                <a:lnTo>
                  <a:pt x="4745" y="277"/>
                </a:lnTo>
                <a:lnTo>
                  <a:pt x="4738" y="288"/>
                </a:lnTo>
                <a:lnTo>
                  <a:pt x="4729" y="298"/>
                </a:lnTo>
                <a:lnTo>
                  <a:pt x="4722" y="309"/>
                </a:lnTo>
                <a:lnTo>
                  <a:pt x="4715" y="320"/>
                </a:lnTo>
                <a:lnTo>
                  <a:pt x="4708" y="324"/>
                </a:lnTo>
                <a:lnTo>
                  <a:pt x="4701" y="329"/>
                </a:lnTo>
                <a:lnTo>
                  <a:pt x="4694" y="335"/>
                </a:lnTo>
                <a:lnTo>
                  <a:pt x="4687" y="341"/>
                </a:lnTo>
                <a:lnTo>
                  <a:pt x="4679" y="346"/>
                </a:lnTo>
                <a:lnTo>
                  <a:pt x="4673" y="351"/>
                </a:lnTo>
                <a:lnTo>
                  <a:pt x="4667" y="355"/>
                </a:lnTo>
                <a:lnTo>
                  <a:pt x="4660" y="360"/>
                </a:lnTo>
                <a:lnTo>
                  <a:pt x="4655" y="359"/>
                </a:lnTo>
                <a:lnTo>
                  <a:pt x="4650" y="358"/>
                </a:lnTo>
                <a:lnTo>
                  <a:pt x="4646" y="355"/>
                </a:lnTo>
                <a:lnTo>
                  <a:pt x="4641" y="354"/>
                </a:lnTo>
                <a:lnTo>
                  <a:pt x="4636" y="353"/>
                </a:lnTo>
                <a:lnTo>
                  <a:pt x="4632" y="351"/>
                </a:lnTo>
                <a:lnTo>
                  <a:pt x="4626" y="349"/>
                </a:lnTo>
                <a:lnTo>
                  <a:pt x="4622" y="349"/>
                </a:lnTo>
                <a:lnTo>
                  <a:pt x="4600" y="366"/>
                </a:lnTo>
                <a:lnTo>
                  <a:pt x="4579" y="384"/>
                </a:lnTo>
                <a:lnTo>
                  <a:pt x="4558" y="402"/>
                </a:lnTo>
                <a:lnTo>
                  <a:pt x="4536" y="420"/>
                </a:lnTo>
                <a:lnTo>
                  <a:pt x="4514" y="438"/>
                </a:lnTo>
                <a:lnTo>
                  <a:pt x="4490" y="457"/>
                </a:lnTo>
                <a:lnTo>
                  <a:pt x="4469" y="476"/>
                </a:lnTo>
                <a:lnTo>
                  <a:pt x="4445" y="494"/>
                </a:lnTo>
                <a:lnTo>
                  <a:pt x="4435" y="499"/>
                </a:lnTo>
                <a:lnTo>
                  <a:pt x="4426" y="505"/>
                </a:lnTo>
                <a:lnTo>
                  <a:pt x="4415" y="509"/>
                </a:lnTo>
                <a:lnTo>
                  <a:pt x="4406" y="515"/>
                </a:lnTo>
                <a:lnTo>
                  <a:pt x="4396" y="519"/>
                </a:lnTo>
                <a:lnTo>
                  <a:pt x="4388" y="524"/>
                </a:lnTo>
                <a:lnTo>
                  <a:pt x="4378" y="530"/>
                </a:lnTo>
                <a:lnTo>
                  <a:pt x="4369" y="535"/>
                </a:lnTo>
                <a:lnTo>
                  <a:pt x="4363" y="533"/>
                </a:lnTo>
                <a:lnTo>
                  <a:pt x="4357" y="530"/>
                </a:lnTo>
                <a:lnTo>
                  <a:pt x="4351" y="528"/>
                </a:lnTo>
                <a:lnTo>
                  <a:pt x="4347" y="524"/>
                </a:lnTo>
                <a:lnTo>
                  <a:pt x="4340" y="522"/>
                </a:lnTo>
                <a:lnTo>
                  <a:pt x="4336" y="519"/>
                </a:lnTo>
                <a:lnTo>
                  <a:pt x="4330" y="517"/>
                </a:lnTo>
                <a:lnTo>
                  <a:pt x="4324" y="515"/>
                </a:lnTo>
                <a:lnTo>
                  <a:pt x="4299" y="533"/>
                </a:lnTo>
                <a:lnTo>
                  <a:pt x="4274" y="549"/>
                </a:lnTo>
                <a:lnTo>
                  <a:pt x="4249" y="568"/>
                </a:lnTo>
                <a:lnTo>
                  <a:pt x="4224" y="585"/>
                </a:lnTo>
                <a:lnTo>
                  <a:pt x="4201" y="602"/>
                </a:lnTo>
                <a:lnTo>
                  <a:pt x="4174" y="620"/>
                </a:lnTo>
                <a:lnTo>
                  <a:pt x="4150" y="637"/>
                </a:lnTo>
                <a:lnTo>
                  <a:pt x="4125" y="654"/>
                </a:lnTo>
                <a:lnTo>
                  <a:pt x="4099" y="671"/>
                </a:lnTo>
                <a:lnTo>
                  <a:pt x="4075" y="691"/>
                </a:lnTo>
                <a:lnTo>
                  <a:pt x="4050" y="707"/>
                </a:lnTo>
                <a:lnTo>
                  <a:pt x="4025" y="725"/>
                </a:lnTo>
                <a:lnTo>
                  <a:pt x="4000" y="742"/>
                </a:lnTo>
                <a:lnTo>
                  <a:pt x="3975" y="760"/>
                </a:lnTo>
                <a:lnTo>
                  <a:pt x="3950" y="778"/>
                </a:lnTo>
                <a:lnTo>
                  <a:pt x="3925" y="797"/>
                </a:lnTo>
                <a:lnTo>
                  <a:pt x="3918" y="788"/>
                </a:lnTo>
                <a:lnTo>
                  <a:pt x="3912" y="781"/>
                </a:lnTo>
                <a:lnTo>
                  <a:pt x="3906" y="771"/>
                </a:lnTo>
                <a:lnTo>
                  <a:pt x="3902" y="761"/>
                </a:lnTo>
                <a:lnTo>
                  <a:pt x="3912" y="754"/>
                </a:lnTo>
                <a:lnTo>
                  <a:pt x="3920" y="747"/>
                </a:lnTo>
                <a:lnTo>
                  <a:pt x="3931" y="738"/>
                </a:lnTo>
                <a:lnTo>
                  <a:pt x="3939" y="730"/>
                </a:lnTo>
                <a:lnTo>
                  <a:pt x="3949" y="721"/>
                </a:lnTo>
                <a:lnTo>
                  <a:pt x="3958" y="713"/>
                </a:lnTo>
                <a:lnTo>
                  <a:pt x="3969" y="704"/>
                </a:lnTo>
                <a:lnTo>
                  <a:pt x="3979" y="696"/>
                </a:lnTo>
                <a:lnTo>
                  <a:pt x="3986" y="694"/>
                </a:lnTo>
                <a:lnTo>
                  <a:pt x="3993" y="691"/>
                </a:lnTo>
                <a:lnTo>
                  <a:pt x="4000" y="691"/>
                </a:lnTo>
                <a:lnTo>
                  <a:pt x="4009" y="688"/>
                </a:lnTo>
                <a:lnTo>
                  <a:pt x="4017" y="685"/>
                </a:lnTo>
                <a:lnTo>
                  <a:pt x="4024" y="683"/>
                </a:lnTo>
                <a:lnTo>
                  <a:pt x="4033" y="680"/>
                </a:lnTo>
                <a:lnTo>
                  <a:pt x="4040" y="677"/>
                </a:lnTo>
                <a:lnTo>
                  <a:pt x="4044" y="670"/>
                </a:lnTo>
                <a:lnTo>
                  <a:pt x="4049" y="663"/>
                </a:lnTo>
                <a:lnTo>
                  <a:pt x="4054" y="657"/>
                </a:lnTo>
                <a:lnTo>
                  <a:pt x="4060" y="650"/>
                </a:lnTo>
                <a:lnTo>
                  <a:pt x="4064" y="643"/>
                </a:lnTo>
                <a:lnTo>
                  <a:pt x="4069" y="636"/>
                </a:lnTo>
                <a:lnTo>
                  <a:pt x="4075" y="628"/>
                </a:lnTo>
                <a:lnTo>
                  <a:pt x="4080" y="621"/>
                </a:lnTo>
                <a:lnTo>
                  <a:pt x="4090" y="617"/>
                </a:lnTo>
                <a:lnTo>
                  <a:pt x="4098" y="611"/>
                </a:lnTo>
                <a:lnTo>
                  <a:pt x="4109" y="606"/>
                </a:lnTo>
                <a:lnTo>
                  <a:pt x="4119" y="600"/>
                </a:lnTo>
                <a:lnTo>
                  <a:pt x="4127" y="595"/>
                </a:lnTo>
                <a:lnTo>
                  <a:pt x="4136" y="590"/>
                </a:lnTo>
                <a:lnTo>
                  <a:pt x="4146" y="584"/>
                </a:lnTo>
                <a:lnTo>
                  <a:pt x="4156" y="579"/>
                </a:lnTo>
                <a:lnTo>
                  <a:pt x="4163" y="565"/>
                </a:lnTo>
                <a:lnTo>
                  <a:pt x="4170" y="552"/>
                </a:lnTo>
                <a:lnTo>
                  <a:pt x="4176" y="539"/>
                </a:lnTo>
                <a:lnTo>
                  <a:pt x="4184" y="524"/>
                </a:lnTo>
                <a:lnTo>
                  <a:pt x="4190" y="517"/>
                </a:lnTo>
                <a:lnTo>
                  <a:pt x="4198" y="511"/>
                </a:lnTo>
                <a:lnTo>
                  <a:pt x="4205" y="505"/>
                </a:lnTo>
                <a:lnTo>
                  <a:pt x="4211" y="499"/>
                </a:lnTo>
                <a:lnTo>
                  <a:pt x="4218" y="493"/>
                </a:lnTo>
                <a:lnTo>
                  <a:pt x="4226" y="487"/>
                </a:lnTo>
                <a:lnTo>
                  <a:pt x="4234" y="481"/>
                </a:lnTo>
                <a:lnTo>
                  <a:pt x="4242" y="475"/>
                </a:lnTo>
                <a:lnTo>
                  <a:pt x="4235" y="473"/>
                </a:lnTo>
                <a:lnTo>
                  <a:pt x="4230" y="470"/>
                </a:lnTo>
                <a:lnTo>
                  <a:pt x="4224" y="468"/>
                </a:lnTo>
                <a:lnTo>
                  <a:pt x="4218" y="464"/>
                </a:lnTo>
                <a:lnTo>
                  <a:pt x="4213" y="462"/>
                </a:lnTo>
                <a:lnTo>
                  <a:pt x="4207" y="458"/>
                </a:lnTo>
                <a:lnTo>
                  <a:pt x="4202" y="455"/>
                </a:lnTo>
                <a:lnTo>
                  <a:pt x="4196" y="450"/>
                </a:lnTo>
                <a:lnTo>
                  <a:pt x="4207" y="442"/>
                </a:lnTo>
                <a:lnTo>
                  <a:pt x="4217" y="433"/>
                </a:lnTo>
                <a:lnTo>
                  <a:pt x="4228" y="425"/>
                </a:lnTo>
                <a:lnTo>
                  <a:pt x="4241" y="416"/>
                </a:lnTo>
                <a:lnTo>
                  <a:pt x="4252" y="408"/>
                </a:lnTo>
                <a:lnTo>
                  <a:pt x="4263" y="400"/>
                </a:lnTo>
                <a:lnTo>
                  <a:pt x="4274" y="392"/>
                </a:lnTo>
                <a:lnTo>
                  <a:pt x="4286" y="383"/>
                </a:lnTo>
                <a:lnTo>
                  <a:pt x="4291" y="377"/>
                </a:lnTo>
                <a:lnTo>
                  <a:pt x="4299" y="372"/>
                </a:lnTo>
                <a:lnTo>
                  <a:pt x="4307" y="366"/>
                </a:lnTo>
                <a:lnTo>
                  <a:pt x="4312" y="359"/>
                </a:lnTo>
                <a:lnTo>
                  <a:pt x="4321" y="349"/>
                </a:lnTo>
                <a:lnTo>
                  <a:pt x="4332" y="337"/>
                </a:lnTo>
                <a:lnTo>
                  <a:pt x="4339" y="326"/>
                </a:lnTo>
                <a:lnTo>
                  <a:pt x="4347" y="315"/>
                </a:lnTo>
                <a:lnTo>
                  <a:pt x="4356" y="304"/>
                </a:lnTo>
                <a:lnTo>
                  <a:pt x="4364" y="293"/>
                </a:lnTo>
                <a:lnTo>
                  <a:pt x="4374" y="282"/>
                </a:lnTo>
                <a:lnTo>
                  <a:pt x="4382" y="271"/>
                </a:lnTo>
                <a:lnTo>
                  <a:pt x="4360" y="281"/>
                </a:lnTo>
                <a:lnTo>
                  <a:pt x="4341" y="290"/>
                </a:lnTo>
                <a:lnTo>
                  <a:pt x="4320" y="299"/>
                </a:lnTo>
                <a:lnTo>
                  <a:pt x="4301" y="308"/>
                </a:lnTo>
                <a:lnTo>
                  <a:pt x="4279" y="318"/>
                </a:lnTo>
                <a:lnTo>
                  <a:pt x="4259" y="327"/>
                </a:lnTo>
                <a:lnTo>
                  <a:pt x="4238" y="338"/>
                </a:lnTo>
                <a:lnTo>
                  <a:pt x="4217" y="349"/>
                </a:lnTo>
                <a:lnTo>
                  <a:pt x="4213" y="346"/>
                </a:lnTo>
                <a:lnTo>
                  <a:pt x="4209" y="343"/>
                </a:lnTo>
                <a:lnTo>
                  <a:pt x="4204" y="342"/>
                </a:lnTo>
                <a:lnTo>
                  <a:pt x="4200" y="339"/>
                </a:lnTo>
                <a:lnTo>
                  <a:pt x="4194" y="338"/>
                </a:lnTo>
                <a:lnTo>
                  <a:pt x="4189" y="335"/>
                </a:lnTo>
                <a:lnTo>
                  <a:pt x="4185" y="335"/>
                </a:lnTo>
                <a:lnTo>
                  <a:pt x="4180" y="334"/>
                </a:lnTo>
                <a:lnTo>
                  <a:pt x="4186" y="328"/>
                </a:lnTo>
                <a:lnTo>
                  <a:pt x="4194" y="322"/>
                </a:lnTo>
                <a:lnTo>
                  <a:pt x="4200" y="316"/>
                </a:lnTo>
                <a:lnTo>
                  <a:pt x="4205" y="309"/>
                </a:lnTo>
                <a:lnTo>
                  <a:pt x="4211" y="303"/>
                </a:lnTo>
                <a:lnTo>
                  <a:pt x="4217" y="297"/>
                </a:lnTo>
                <a:lnTo>
                  <a:pt x="4224" y="291"/>
                </a:lnTo>
                <a:lnTo>
                  <a:pt x="4232" y="285"/>
                </a:lnTo>
                <a:lnTo>
                  <a:pt x="4251" y="271"/>
                </a:lnTo>
                <a:lnTo>
                  <a:pt x="4272" y="253"/>
                </a:lnTo>
                <a:lnTo>
                  <a:pt x="4297" y="234"/>
                </a:lnTo>
                <a:lnTo>
                  <a:pt x="4324" y="214"/>
                </a:lnTo>
                <a:lnTo>
                  <a:pt x="4351" y="195"/>
                </a:lnTo>
                <a:lnTo>
                  <a:pt x="4376" y="177"/>
                </a:lnTo>
                <a:lnTo>
                  <a:pt x="4398" y="162"/>
                </a:lnTo>
                <a:lnTo>
                  <a:pt x="4414" y="147"/>
                </a:lnTo>
                <a:lnTo>
                  <a:pt x="4419" y="124"/>
                </a:lnTo>
                <a:lnTo>
                  <a:pt x="4415" y="112"/>
                </a:lnTo>
                <a:lnTo>
                  <a:pt x="4408" y="112"/>
                </a:lnTo>
                <a:lnTo>
                  <a:pt x="4399" y="119"/>
                </a:lnTo>
                <a:lnTo>
                  <a:pt x="4387" y="127"/>
                </a:lnTo>
                <a:lnTo>
                  <a:pt x="4376" y="135"/>
                </a:lnTo>
                <a:lnTo>
                  <a:pt x="4367" y="140"/>
                </a:lnTo>
                <a:lnTo>
                  <a:pt x="4360" y="139"/>
                </a:lnTo>
                <a:lnTo>
                  <a:pt x="4351" y="146"/>
                </a:lnTo>
                <a:lnTo>
                  <a:pt x="4338" y="152"/>
                </a:lnTo>
                <a:lnTo>
                  <a:pt x="4322" y="160"/>
                </a:lnTo>
                <a:lnTo>
                  <a:pt x="4307" y="165"/>
                </a:lnTo>
                <a:lnTo>
                  <a:pt x="4291" y="173"/>
                </a:lnTo>
                <a:lnTo>
                  <a:pt x="4275" y="178"/>
                </a:lnTo>
                <a:lnTo>
                  <a:pt x="4261" y="187"/>
                </a:lnTo>
                <a:lnTo>
                  <a:pt x="4251" y="194"/>
                </a:lnTo>
                <a:lnTo>
                  <a:pt x="4247" y="203"/>
                </a:lnTo>
                <a:lnTo>
                  <a:pt x="4244" y="213"/>
                </a:lnTo>
                <a:lnTo>
                  <a:pt x="4241" y="223"/>
                </a:lnTo>
                <a:lnTo>
                  <a:pt x="4238" y="234"/>
                </a:lnTo>
                <a:lnTo>
                  <a:pt x="4232" y="239"/>
                </a:lnTo>
                <a:lnTo>
                  <a:pt x="4227" y="245"/>
                </a:lnTo>
                <a:lnTo>
                  <a:pt x="4221" y="251"/>
                </a:lnTo>
                <a:lnTo>
                  <a:pt x="4215" y="256"/>
                </a:lnTo>
                <a:lnTo>
                  <a:pt x="4207" y="262"/>
                </a:lnTo>
                <a:lnTo>
                  <a:pt x="4202" y="267"/>
                </a:lnTo>
                <a:lnTo>
                  <a:pt x="4194" y="273"/>
                </a:lnTo>
                <a:lnTo>
                  <a:pt x="4186" y="278"/>
                </a:lnTo>
                <a:lnTo>
                  <a:pt x="4180" y="271"/>
                </a:lnTo>
                <a:lnTo>
                  <a:pt x="4176" y="264"/>
                </a:lnTo>
                <a:lnTo>
                  <a:pt x="4170" y="258"/>
                </a:lnTo>
                <a:lnTo>
                  <a:pt x="4163" y="251"/>
                </a:lnTo>
                <a:lnTo>
                  <a:pt x="4158" y="244"/>
                </a:lnTo>
                <a:lnTo>
                  <a:pt x="4150" y="238"/>
                </a:lnTo>
                <a:lnTo>
                  <a:pt x="4143" y="232"/>
                </a:lnTo>
                <a:lnTo>
                  <a:pt x="4138" y="225"/>
                </a:lnTo>
                <a:lnTo>
                  <a:pt x="4146" y="212"/>
                </a:lnTo>
                <a:lnTo>
                  <a:pt x="4154" y="200"/>
                </a:lnTo>
                <a:lnTo>
                  <a:pt x="4161" y="187"/>
                </a:lnTo>
                <a:lnTo>
                  <a:pt x="4170" y="173"/>
                </a:lnTo>
                <a:lnTo>
                  <a:pt x="4180" y="167"/>
                </a:lnTo>
                <a:lnTo>
                  <a:pt x="4188" y="160"/>
                </a:lnTo>
                <a:lnTo>
                  <a:pt x="4197" y="152"/>
                </a:lnTo>
                <a:lnTo>
                  <a:pt x="4205" y="145"/>
                </a:lnTo>
                <a:lnTo>
                  <a:pt x="4214" y="137"/>
                </a:lnTo>
                <a:lnTo>
                  <a:pt x="4222" y="130"/>
                </a:lnTo>
                <a:lnTo>
                  <a:pt x="4230" y="123"/>
                </a:lnTo>
                <a:lnTo>
                  <a:pt x="4238" y="116"/>
                </a:lnTo>
                <a:lnTo>
                  <a:pt x="4245" y="106"/>
                </a:lnTo>
                <a:lnTo>
                  <a:pt x="4249" y="99"/>
                </a:lnTo>
                <a:lnTo>
                  <a:pt x="4255" y="90"/>
                </a:lnTo>
                <a:lnTo>
                  <a:pt x="4260" y="82"/>
                </a:lnTo>
                <a:lnTo>
                  <a:pt x="4266" y="73"/>
                </a:lnTo>
                <a:lnTo>
                  <a:pt x="4271" y="65"/>
                </a:lnTo>
                <a:lnTo>
                  <a:pt x="4277" y="55"/>
                </a:lnTo>
                <a:lnTo>
                  <a:pt x="4284" y="47"/>
                </a:lnTo>
                <a:lnTo>
                  <a:pt x="4274" y="48"/>
                </a:lnTo>
                <a:lnTo>
                  <a:pt x="4264" y="50"/>
                </a:lnTo>
                <a:lnTo>
                  <a:pt x="4255" y="52"/>
                </a:lnTo>
                <a:lnTo>
                  <a:pt x="4245" y="52"/>
                </a:lnTo>
                <a:lnTo>
                  <a:pt x="4234" y="55"/>
                </a:lnTo>
                <a:lnTo>
                  <a:pt x="4224" y="56"/>
                </a:lnTo>
                <a:lnTo>
                  <a:pt x="4214" y="59"/>
                </a:lnTo>
                <a:lnTo>
                  <a:pt x="4204" y="60"/>
                </a:lnTo>
                <a:lnTo>
                  <a:pt x="4207" y="44"/>
                </a:lnTo>
                <a:lnTo>
                  <a:pt x="4211" y="30"/>
                </a:lnTo>
                <a:lnTo>
                  <a:pt x="4213" y="16"/>
                </a:lnTo>
                <a:lnTo>
                  <a:pt x="4215" y="0"/>
                </a:lnTo>
                <a:lnTo>
                  <a:pt x="4205" y="7"/>
                </a:lnTo>
                <a:lnTo>
                  <a:pt x="4196" y="13"/>
                </a:lnTo>
                <a:lnTo>
                  <a:pt x="4185" y="19"/>
                </a:lnTo>
                <a:lnTo>
                  <a:pt x="4176" y="26"/>
                </a:lnTo>
                <a:lnTo>
                  <a:pt x="4167" y="33"/>
                </a:lnTo>
                <a:lnTo>
                  <a:pt x="4158" y="41"/>
                </a:lnTo>
                <a:lnTo>
                  <a:pt x="4150" y="48"/>
                </a:lnTo>
                <a:lnTo>
                  <a:pt x="4139" y="55"/>
                </a:lnTo>
                <a:lnTo>
                  <a:pt x="4134" y="63"/>
                </a:lnTo>
                <a:lnTo>
                  <a:pt x="4129" y="73"/>
                </a:lnTo>
                <a:lnTo>
                  <a:pt x="4123" y="82"/>
                </a:lnTo>
                <a:lnTo>
                  <a:pt x="4119" y="92"/>
                </a:lnTo>
                <a:lnTo>
                  <a:pt x="4113" y="102"/>
                </a:lnTo>
                <a:lnTo>
                  <a:pt x="4108" y="112"/>
                </a:lnTo>
                <a:lnTo>
                  <a:pt x="4101" y="123"/>
                </a:lnTo>
                <a:lnTo>
                  <a:pt x="4097" y="134"/>
                </a:lnTo>
                <a:lnTo>
                  <a:pt x="4088" y="134"/>
                </a:lnTo>
                <a:lnTo>
                  <a:pt x="4080" y="134"/>
                </a:lnTo>
                <a:lnTo>
                  <a:pt x="4071" y="134"/>
                </a:lnTo>
                <a:lnTo>
                  <a:pt x="4064" y="134"/>
                </a:lnTo>
                <a:lnTo>
                  <a:pt x="4054" y="134"/>
                </a:lnTo>
                <a:lnTo>
                  <a:pt x="4047" y="134"/>
                </a:lnTo>
                <a:lnTo>
                  <a:pt x="4038" y="134"/>
                </a:lnTo>
                <a:lnTo>
                  <a:pt x="4030" y="133"/>
                </a:lnTo>
                <a:lnTo>
                  <a:pt x="4016" y="143"/>
                </a:lnTo>
                <a:lnTo>
                  <a:pt x="4000" y="154"/>
                </a:lnTo>
                <a:lnTo>
                  <a:pt x="3986" y="165"/>
                </a:lnTo>
                <a:lnTo>
                  <a:pt x="3972" y="175"/>
                </a:lnTo>
                <a:lnTo>
                  <a:pt x="3956" y="186"/>
                </a:lnTo>
                <a:lnTo>
                  <a:pt x="3941" y="197"/>
                </a:lnTo>
                <a:lnTo>
                  <a:pt x="3928" y="207"/>
                </a:lnTo>
                <a:lnTo>
                  <a:pt x="3910" y="218"/>
                </a:lnTo>
                <a:lnTo>
                  <a:pt x="3863" y="251"/>
                </a:lnTo>
                <a:lnTo>
                  <a:pt x="3815" y="280"/>
                </a:lnTo>
                <a:lnTo>
                  <a:pt x="3768" y="307"/>
                </a:lnTo>
                <a:lnTo>
                  <a:pt x="3720" y="331"/>
                </a:lnTo>
                <a:lnTo>
                  <a:pt x="3672" y="357"/>
                </a:lnTo>
                <a:lnTo>
                  <a:pt x="3625" y="381"/>
                </a:lnTo>
                <a:lnTo>
                  <a:pt x="3577" y="405"/>
                </a:lnTo>
                <a:lnTo>
                  <a:pt x="3530" y="428"/>
                </a:lnTo>
                <a:lnTo>
                  <a:pt x="3483" y="456"/>
                </a:lnTo>
                <a:lnTo>
                  <a:pt x="3436" y="485"/>
                </a:lnTo>
                <a:lnTo>
                  <a:pt x="3389" y="516"/>
                </a:lnTo>
                <a:lnTo>
                  <a:pt x="3342" y="549"/>
                </a:lnTo>
                <a:lnTo>
                  <a:pt x="3296" y="590"/>
                </a:lnTo>
                <a:lnTo>
                  <a:pt x="3250" y="633"/>
                </a:lnTo>
                <a:lnTo>
                  <a:pt x="3203" y="682"/>
                </a:lnTo>
                <a:lnTo>
                  <a:pt x="3155" y="736"/>
                </a:lnTo>
                <a:lnTo>
                  <a:pt x="3112" y="764"/>
                </a:lnTo>
                <a:lnTo>
                  <a:pt x="3078" y="786"/>
                </a:lnTo>
                <a:lnTo>
                  <a:pt x="3052" y="803"/>
                </a:lnTo>
                <a:lnTo>
                  <a:pt x="3036" y="812"/>
                </a:lnTo>
                <a:lnTo>
                  <a:pt x="3028" y="815"/>
                </a:lnTo>
                <a:lnTo>
                  <a:pt x="3026" y="814"/>
                </a:lnTo>
                <a:lnTo>
                  <a:pt x="3028" y="809"/>
                </a:lnTo>
                <a:lnTo>
                  <a:pt x="3035" y="800"/>
                </a:lnTo>
                <a:lnTo>
                  <a:pt x="3044" y="790"/>
                </a:lnTo>
                <a:lnTo>
                  <a:pt x="3055" y="778"/>
                </a:lnTo>
                <a:lnTo>
                  <a:pt x="3070" y="766"/>
                </a:lnTo>
                <a:lnTo>
                  <a:pt x="3083" y="754"/>
                </a:lnTo>
                <a:lnTo>
                  <a:pt x="3094" y="743"/>
                </a:lnTo>
                <a:lnTo>
                  <a:pt x="3104" y="732"/>
                </a:lnTo>
                <a:lnTo>
                  <a:pt x="3112" y="725"/>
                </a:lnTo>
                <a:lnTo>
                  <a:pt x="3114" y="721"/>
                </a:lnTo>
                <a:lnTo>
                  <a:pt x="3136" y="710"/>
                </a:lnTo>
                <a:lnTo>
                  <a:pt x="3154" y="700"/>
                </a:lnTo>
                <a:lnTo>
                  <a:pt x="3167" y="691"/>
                </a:lnTo>
                <a:lnTo>
                  <a:pt x="3175" y="685"/>
                </a:lnTo>
                <a:lnTo>
                  <a:pt x="3180" y="682"/>
                </a:lnTo>
                <a:lnTo>
                  <a:pt x="3183" y="677"/>
                </a:lnTo>
                <a:lnTo>
                  <a:pt x="3180" y="675"/>
                </a:lnTo>
                <a:lnTo>
                  <a:pt x="3177" y="674"/>
                </a:lnTo>
                <a:lnTo>
                  <a:pt x="3173" y="674"/>
                </a:lnTo>
                <a:lnTo>
                  <a:pt x="3169" y="674"/>
                </a:lnTo>
                <a:lnTo>
                  <a:pt x="3164" y="673"/>
                </a:lnTo>
                <a:lnTo>
                  <a:pt x="3160" y="671"/>
                </a:lnTo>
                <a:lnTo>
                  <a:pt x="3158" y="669"/>
                </a:lnTo>
                <a:lnTo>
                  <a:pt x="3158" y="666"/>
                </a:lnTo>
                <a:lnTo>
                  <a:pt x="3160" y="660"/>
                </a:lnTo>
                <a:lnTo>
                  <a:pt x="3165" y="654"/>
                </a:lnTo>
                <a:lnTo>
                  <a:pt x="3173" y="645"/>
                </a:lnTo>
                <a:lnTo>
                  <a:pt x="3185" y="633"/>
                </a:lnTo>
                <a:lnTo>
                  <a:pt x="3203" y="620"/>
                </a:lnTo>
                <a:lnTo>
                  <a:pt x="3225" y="603"/>
                </a:lnTo>
                <a:lnTo>
                  <a:pt x="3253" y="584"/>
                </a:lnTo>
                <a:lnTo>
                  <a:pt x="3287" y="560"/>
                </a:lnTo>
                <a:lnTo>
                  <a:pt x="3327" y="533"/>
                </a:lnTo>
                <a:lnTo>
                  <a:pt x="3375" y="503"/>
                </a:lnTo>
                <a:lnTo>
                  <a:pt x="3432" y="466"/>
                </a:lnTo>
                <a:lnTo>
                  <a:pt x="3495" y="426"/>
                </a:lnTo>
                <a:lnTo>
                  <a:pt x="3569" y="383"/>
                </a:lnTo>
                <a:lnTo>
                  <a:pt x="3651" y="331"/>
                </a:lnTo>
                <a:lnTo>
                  <a:pt x="3744" y="278"/>
                </a:lnTo>
                <a:lnTo>
                  <a:pt x="3849" y="216"/>
                </a:lnTo>
                <a:lnTo>
                  <a:pt x="3962" y="150"/>
                </a:lnTo>
                <a:lnTo>
                  <a:pt x="3989" y="133"/>
                </a:lnTo>
                <a:lnTo>
                  <a:pt x="4011" y="116"/>
                </a:lnTo>
                <a:lnTo>
                  <a:pt x="4029" y="99"/>
                </a:lnTo>
                <a:lnTo>
                  <a:pt x="4042" y="84"/>
                </a:lnTo>
                <a:lnTo>
                  <a:pt x="4050" y="71"/>
                </a:lnTo>
                <a:lnTo>
                  <a:pt x="4054" y="61"/>
                </a:lnTo>
                <a:lnTo>
                  <a:pt x="4054" y="54"/>
                </a:lnTo>
                <a:lnTo>
                  <a:pt x="4050" y="52"/>
                </a:lnTo>
                <a:lnTo>
                  <a:pt x="4025" y="56"/>
                </a:lnTo>
                <a:lnTo>
                  <a:pt x="3998" y="69"/>
                </a:lnTo>
                <a:lnTo>
                  <a:pt x="3972" y="88"/>
                </a:lnTo>
                <a:lnTo>
                  <a:pt x="3944" y="106"/>
                </a:lnTo>
                <a:lnTo>
                  <a:pt x="3920" y="126"/>
                </a:lnTo>
                <a:lnTo>
                  <a:pt x="3899" y="139"/>
                </a:lnTo>
                <a:lnTo>
                  <a:pt x="3883" y="143"/>
                </a:lnTo>
                <a:lnTo>
                  <a:pt x="3870" y="133"/>
                </a:lnTo>
                <a:lnTo>
                  <a:pt x="3857" y="154"/>
                </a:lnTo>
                <a:lnTo>
                  <a:pt x="3855" y="162"/>
                </a:lnTo>
                <a:lnTo>
                  <a:pt x="3857" y="160"/>
                </a:lnTo>
                <a:lnTo>
                  <a:pt x="3860" y="151"/>
                </a:lnTo>
                <a:lnTo>
                  <a:pt x="3858" y="143"/>
                </a:lnTo>
                <a:lnTo>
                  <a:pt x="3845" y="143"/>
                </a:lnTo>
                <a:lnTo>
                  <a:pt x="3813" y="152"/>
                </a:lnTo>
                <a:lnTo>
                  <a:pt x="3759" y="177"/>
                </a:lnTo>
                <a:lnTo>
                  <a:pt x="3741" y="187"/>
                </a:lnTo>
                <a:lnTo>
                  <a:pt x="3722" y="197"/>
                </a:lnTo>
                <a:lnTo>
                  <a:pt x="3702" y="208"/>
                </a:lnTo>
                <a:lnTo>
                  <a:pt x="3678" y="222"/>
                </a:lnTo>
                <a:lnTo>
                  <a:pt x="3656" y="237"/>
                </a:lnTo>
                <a:lnTo>
                  <a:pt x="3630" y="251"/>
                </a:lnTo>
                <a:lnTo>
                  <a:pt x="3603" y="267"/>
                </a:lnTo>
                <a:lnTo>
                  <a:pt x="3577" y="284"/>
                </a:lnTo>
                <a:lnTo>
                  <a:pt x="3548" y="301"/>
                </a:lnTo>
                <a:lnTo>
                  <a:pt x="3520" y="318"/>
                </a:lnTo>
                <a:lnTo>
                  <a:pt x="3491" y="337"/>
                </a:lnTo>
                <a:lnTo>
                  <a:pt x="3460" y="357"/>
                </a:lnTo>
                <a:lnTo>
                  <a:pt x="3431" y="375"/>
                </a:lnTo>
                <a:lnTo>
                  <a:pt x="3400" y="395"/>
                </a:lnTo>
                <a:lnTo>
                  <a:pt x="3368" y="415"/>
                </a:lnTo>
                <a:lnTo>
                  <a:pt x="3338" y="435"/>
                </a:lnTo>
                <a:lnTo>
                  <a:pt x="3307" y="456"/>
                </a:lnTo>
                <a:lnTo>
                  <a:pt x="3274" y="476"/>
                </a:lnTo>
                <a:lnTo>
                  <a:pt x="3244" y="496"/>
                </a:lnTo>
                <a:lnTo>
                  <a:pt x="3214" y="516"/>
                </a:lnTo>
                <a:lnTo>
                  <a:pt x="3184" y="535"/>
                </a:lnTo>
                <a:lnTo>
                  <a:pt x="3154" y="556"/>
                </a:lnTo>
                <a:lnTo>
                  <a:pt x="3127" y="574"/>
                </a:lnTo>
                <a:lnTo>
                  <a:pt x="3098" y="594"/>
                </a:lnTo>
                <a:lnTo>
                  <a:pt x="3072" y="611"/>
                </a:lnTo>
                <a:lnTo>
                  <a:pt x="3046" y="628"/>
                </a:lnTo>
                <a:lnTo>
                  <a:pt x="3022" y="645"/>
                </a:lnTo>
                <a:lnTo>
                  <a:pt x="2998" y="660"/>
                </a:lnTo>
                <a:lnTo>
                  <a:pt x="2974" y="677"/>
                </a:lnTo>
                <a:lnTo>
                  <a:pt x="2955" y="691"/>
                </a:lnTo>
                <a:lnTo>
                  <a:pt x="2936" y="704"/>
                </a:lnTo>
                <a:lnTo>
                  <a:pt x="2918" y="715"/>
                </a:lnTo>
                <a:lnTo>
                  <a:pt x="2869" y="749"/>
                </a:lnTo>
                <a:lnTo>
                  <a:pt x="2819" y="783"/>
                </a:lnTo>
                <a:lnTo>
                  <a:pt x="2771" y="816"/>
                </a:lnTo>
                <a:lnTo>
                  <a:pt x="2723" y="847"/>
                </a:lnTo>
                <a:lnTo>
                  <a:pt x="2675" y="879"/>
                </a:lnTo>
                <a:lnTo>
                  <a:pt x="2628" y="910"/>
                </a:lnTo>
                <a:lnTo>
                  <a:pt x="2581" y="940"/>
                </a:lnTo>
                <a:lnTo>
                  <a:pt x="2536" y="970"/>
                </a:lnTo>
                <a:lnTo>
                  <a:pt x="2491" y="1000"/>
                </a:lnTo>
                <a:lnTo>
                  <a:pt x="2447" y="1031"/>
                </a:lnTo>
                <a:lnTo>
                  <a:pt x="2402" y="1060"/>
                </a:lnTo>
                <a:lnTo>
                  <a:pt x="2359" y="1089"/>
                </a:lnTo>
                <a:lnTo>
                  <a:pt x="2316" y="1117"/>
                </a:lnTo>
                <a:lnTo>
                  <a:pt x="2273" y="1148"/>
                </a:lnTo>
                <a:lnTo>
                  <a:pt x="2232" y="1178"/>
                </a:lnTo>
                <a:lnTo>
                  <a:pt x="2191" y="1206"/>
                </a:lnTo>
                <a:lnTo>
                  <a:pt x="2168" y="1227"/>
                </a:lnTo>
                <a:lnTo>
                  <a:pt x="2146" y="1249"/>
                </a:lnTo>
                <a:lnTo>
                  <a:pt x="2125" y="1271"/>
                </a:lnTo>
                <a:lnTo>
                  <a:pt x="2104" y="1293"/>
                </a:lnTo>
                <a:lnTo>
                  <a:pt x="2085" y="1316"/>
                </a:lnTo>
                <a:lnTo>
                  <a:pt x="2065" y="1338"/>
                </a:lnTo>
                <a:lnTo>
                  <a:pt x="2048" y="1362"/>
                </a:lnTo>
                <a:lnTo>
                  <a:pt x="2029" y="1384"/>
                </a:lnTo>
                <a:lnTo>
                  <a:pt x="2010" y="1407"/>
                </a:lnTo>
                <a:lnTo>
                  <a:pt x="1994" y="1430"/>
                </a:lnTo>
                <a:lnTo>
                  <a:pt x="1975" y="1453"/>
                </a:lnTo>
                <a:lnTo>
                  <a:pt x="1957" y="1475"/>
                </a:lnTo>
                <a:lnTo>
                  <a:pt x="1938" y="1498"/>
                </a:lnTo>
                <a:lnTo>
                  <a:pt x="1920" y="1518"/>
                </a:lnTo>
                <a:lnTo>
                  <a:pt x="1901" y="1539"/>
                </a:lnTo>
                <a:lnTo>
                  <a:pt x="1881" y="1559"/>
                </a:lnTo>
                <a:lnTo>
                  <a:pt x="1859" y="1580"/>
                </a:lnTo>
                <a:lnTo>
                  <a:pt x="1835" y="1607"/>
                </a:lnTo>
                <a:lnTo>
                  <a:pt x="1811" y="1637"/>
                </a:lnTo>
                <a:lnTo>
                  <a:pt x="1786" y="1671"/>
                </a:lnTo>
                <a:lnTo>
                  <a:pt x="1762" y="1704"/>
                </a:lnTo>
                <a:lnTo>
                  <a:pt x="1738" y="1734"/>
                </a:lnTo>
                <a:lnTo>
                  <a:pt x="1717" y="1760"/>
                </a:lnTo>
                <a:lnTo>
                  <a:pt x="1697" y="1779"/>
                </a:lnTo>
                <a:lnTo>
                  <a:pt x="1669" y="1799"/>
                </a:lnTo>
                <a:lnTo>
                  <a:pt x="1651" y="1814"/>
                </a:lnTo>
                <a:lnTo>
                  <a:pt x="1638" y="1823"/>
                </a:lnTo>
                <a:lnTo>
                  <a:pt x="1629" y="1830"/>
                </a:lnTo>
                <a:lnTo>
                  <a:pt x="1618" y="1836"/>
                </a:lnTo>
                <a:lnTo>
                  <a:pt x="1607" y="1846"/>
                </a:lnTo>
                <a:lnTo>
                  <a:pt x="1593" y="1859"/>
                </a:lnTo>
                <a:lnTo>
                  <a:pt x="1571" y="1880"/>
                </a:lnTo>
                <a:lnTo>
                  <a:pt x="1550" y="1913"/>
                </a:lnTo>
                <a:lnTo>
                  <a:pt x="1531" y="1947"/>
                </a:lnTo>
                <a:lnTo>
                  <a:pt x="1514" y="1983"/>
                </a:lnTo>
                <a:lnTo>
                  <a:pt x="1499" y="2021"/>
                </a:lnTo>
                <a:lnTo>
                  <a:pt x="1482" y="2057"/>
                </a:lnTo>
                <a:lnTo>
                  <a:pt x="1466" y="2093"/>
                </a:lnTo>
                <a:lnTo>
                  <a:pt x="1452" y="2128"/>
                </a:lnTo>
                <a:lnTo>
                  <a:pt x="1435" y="2161"/>
                </a:lnTo>
                <a:lnTo>
                  <a:pt x="1420" y="2132"/>
                </a:lnTo>
                <a:lnTo>
                  <a:pt x="1402" y="2104"/>
                </a:lnTo>
                <a:lnTo>
                  <a:pt x="1383" y="2075"/>
                </a:lnTo>
                <a:lnTo>
                  <a:pt x="1363" y="2046"/>
                </a:lnTo>
                <a:lnTo>
                  <a:pt x="1340" y="2018"/>
                </a:lnTo>
                <a:lnTo>
                  <a:pt x="1319" y="1989"/>
                </a:lnTo>
                <a:lnTo>
                  <a:pt x="1296" y="1961"/>
                </a:lnTo>
                <a:lnTo>
                  <a:pt x="1274" y="1933"/>
                </a:lnTo>
                <a:lnTo>
                  <a:pt x="1251" y="1903"/>
                </a:lnTo>
                <a:lnTo>
                  <a:pt x="1230" y="1874"/>
                </a:lnTo>
                <a:lnTo>
                  <a:pt x="1210" y="1847"/>
                </a:lnTo>
                <a:lnTo>
                  <a:pt x="1192" y="1818"/>
                </a:lnTo>
                <a:lnTo>
                  <a:pt x="1175" y="1789"/>
                </a:lnTo>
                <a:lnTo>
                  <a:pt x="1159" y="1761"/>
                </a:lnTo>
                <a:lnTo>
                  <a:pt x="1146" y="1732"/>
                </a:lnTo>
                <a:lnTo>
                  <a:pt x="1137" y="1705"/>
                </a:lnTo>
                <a:lnTo>
                  <a:pt x="1121" y="1665"/>
                </a:lnTo>
                <a:lnTo>
                  <a:pt x="1105" y="1624"/>
                </a:lnTo>
                <a:lnTo>
                  <a:pt x="1087" y="1580"/>
                </a:lnTo>
                <a:lnTo>
                  <a:pt x="1068" y="1537"/>
                </a:lnTo>
                <a:lnTo>
                  <a:pt x="1050" y="1493"/>
                </a:lnTo>
                <a:lnTo>
                  <a:pt x="1032" y="1449"/>
                </a:lnTo>
                <a:lnTo>
                  <a:pt x="1016" y="1407"/>
                </a:lnTo>
                <a:lnTo>
                  <a:pt x="1003" y="1367"/>
                </a:lnTo>
                <a:lnTo>
                  <a:pt x="979" y="1376"/>
                </a:lnTo>
                <a:lnTo>
                  <a:pt x="958" y="1386"/>
                </a:lnTo>
                <a:lnTo>
                  <a:pt x="935" y="1394"/>
                </a:lnTo>
                <a:lnTo>
                  <a:pt x="914" y="1403"/>
                </a:lnTo>
                <a:lnTo>
                  <a:pt x="891" y="1411"/>
                </a:lnTo>
                <a:lnTo>
                  <a:pt x="870" y="1418"/>
                </a:lnTo>
                <a:lnTo>
                  <a:pt x="847" y="1426"/>
                </a:lnTo>
                <a:lnTo>
                  <a:pt x="825" y="1435"/>
                </a:lnTo>
                <a:lnTo>
                  <a:pt x="808" y="1443"/>
                </a:lnTo>
                <a:lnTo>
                  <a:pt x="790" y="1450"/>
                </a:lnTo>
                <a:lnTo>
                  <a:pt x="773" y="1459"/>
                </a:lnTo>
                <a:lnTo>
                  <a:pt x="755" y="1467"/>
                </a:lnTo>
                <a:lnTo>
                  <a:pt x="738" y="1475"/>
                </a:lnTo>
                <a:lnTo>
                  <a:pt x="721" y="1484"/>
                </a:lnTo>
                <a:lnTo>
                  <a:pt x="704" y="1491"/>
                </a:lnTo>
                <a:lnTo>
                  <a:pt x="687" y="1499"/>
                </a:lnTo>
                <a:lnTo>
                  <a:pt x="669" y="1507"/>
                </a:lnTo>
                <a:lnTo>
                  <a:pt x="652" y="1515"/>
                </a:lnTo>
                <a:lnTo>
                  <a:pt x="636" y="1522"/>
                </a:lnTo>
                <a:lnTo>
                  <a:pt x="619" y="1531"/>
                </a:lnTo>
                <a:lnTo>
                  <a:pt x="602" y="1537"/>
                </a:lnTo>
                <a:lnTo>
                  <a:pt x="586" y="1546"/>
                </a:lnTo>
                <a:lnTo>
                  <a:pt x="569" y="1553"/>
                </a:lnTo>
                <a:lnTo>
                  <a:pt x="553" y="1561"/>
                </a:lnTo>
                <a:lnTo>
                  <a:pt x="550" y="1561"/>
                </a:lnTo>
                <a:lnTo>
                  <a:pt x="541" y="1561"/>
                </a:lnTo>
                <a:lnTo>
                  <a:pt x="527" y="1563"/>
                </a:lnTo>
                <a:lnTo>
                  <a:pt x="511" y="1567"/>
                </a:lnTo>
                <a:lnTo>
                  <a:pt x="491" y="1571"/>
                </a:lnTo>
                <a:lnTo>
                  <a:pt x="469" y="1577"/>
                </a:lnTo>
                <a:lnTo>
                  <a:pt x="445" y="1585"/>
                </a:lnTo>
                <a:lnTo>
                  <a:pt x="421" y="1592"/>
                </a:lnTo>
                <a:lnTo>
                  <a:pt x="396" y="1598"/>
                </a:lnTo>
                <a:lnTo>
                  <a:pt x="373" y="1605"/>
                </a:lnTo>
                <a:lnTo>
                  <a:pt x="351" y="1612"/>
                </a:lnTo>
                <a:lnTo>
                  <a:pt x="333" y="1616"/>
                </a:lnTo>
                <a:lnTo>
                  <a:pt x="315" y="1620"/>
                </a:lnTo>
                <a:lnTo>
                  <a:pt x="304" y="1624"/>
                </a:lnTo>
                <a:lnTo>
                  <a:pt x="297" y="1624"/>
                </a:lnTo>
                <a:lnTo>
                  <a:pt x="294" y="1622"/>
                </a:lnTo>
                <a:lnTo>
                  <a:pt x="275" y="1633"/>
                </a:lnTo>
                <a:lnTo>
                  <a:pt x="256" y="1643"/>
                </a:lnTo>
                <a:lnTo>
                  <a:pt x="237" y="1654"/>
                </a:lnTo>
                <a:lnTo>
                  <a:pt x="219" y="1665"/>
                </a:lnTo>
                <a:lnTo>
                  <a:pt x="199" y="1675"/>
                </a:lnTo>
                <a:lnTo>
                  <a:pt x="180" y="1685"/>
                </a:lnTo>
                <a:lnTo>
                  <a:pt x="161" y="1696"/>
                </a:lnTo>
                <a:lnTo>
                  <a:pt x="143" y="1707"/>
                </a:lnTo>
                <a:lnTo>
                  <a:pt x="124" y="1718"/>
                </a:lnTo>
                <a:lnTo>
                  <a:pt x="106" y="1729"/>
                </a:lnTo>
                <a:lnTo>
                  <a:pt x="87" y="1739"/>
                </a:lnTo>
                <a:lnTo>
                  <a:pt x="70" y="1750"/>
                </a:lnTo>
                <a:lnTo>
                  <a:pt x="53" y="1760"/>
                </a:lnTo>
                <a:lnTo>
                  <a:pt x="35" y="1771"/>
                </a:lnTo>
                <a:lnTo>
                  <a:pt x="18" y="1781"/>
                </a:lnTo>
                <a:lnTo>
                  <a:pt x="0" y="1792"/>
                </a:lnTo>
                <a:close/>
              </a:path>
            </a:pathLst>
          </a:custGeom>
          <a:solidFill>
            <a:srgbClr val="9B1717"/>
          </a:solidFill>
          <a:ln w="9525">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graphicFrame>
        <p:nvGraphicFramePr>
          <p:cNvPr id="43" name="표 42"/>
          <p:cNvGraphicFramePr>
            <a:graphicFrameLocks noGrp="1"/>
          </p:cNvGraphicFramePr>
          <p:nvPr/>
        </p:nvGraphicFramePr>
        <p:xfrm>
          <a:off x="7306831" y="2771383"/>
          <a:ext cx="1455695" cy="343574"/>
        </p:xfrm>
        <a:graphic>
          <a:graphicData uri="http://schemas.openxmlformats.org/drawingml/2006/table">
            <a:tbl>
              <a:tblPr firstRow="1" bandRow="1">
                <a:tableStyleId>{5940675A-B579-460E-94D1-54222C63F5DA}</a:tableStyleId>
              </a:tblPr>
              <a:tblGrid>
                <a:gridCol w="375575">
                  <a:extLst>
                    <a:ext uri="{9D8B030D-6E8A-4147-A177-3AD203B41FA5}">
                      <a16:colId xmlns:a16="http://schemas.microsoft.com/office/drawing/2014/main" val="1817074642"/>
                    </a:ext>
                  </a:extLst>
                </a:gridCol>
                <a:gridCol w="1080120">
                  <a:extLst>
                    <a:ext uri="{9D8B030D-6E8A-4147-A177-3AD203B41FA5}">
                      <a16:colId xmlns:a16="http://schemas.microsoft.com/office/drawing/2014/main" val="283943632"/>
                    </a:ext>
                  </a:extLst>
                </a:gridCol>
              </a:tblGrid>
              <a:tr h="343574">
                <a:tc>
                  <a:txBody>
                    <a:bodyPr/>
                    <a:lstStyle/>
                    <a:p>
                      <a:pPr latinLnBrk="1"/>
                      <a:endParaRPr lang="ko-KR" altLang="en-US" sz="1050" b="1" dirty="0">
                        <a:latin typeface="맑은 고딕" panose="020B0503020000020004" pitchFamily="50" charset="-127"/>
                        <a:ea typeface="맑은 고딕" panose="020B0503020000020004" pitchFamily="50" charset="-127"/>
                      </a:endParaRPr>
                    </a:p>
                  </a:txBody>
                  <a:tcPr anchor="ctr"/>
                </a:tc>
                <a:tc>
                  <a:txBody>
                    <a:bodyPr/>
                    <a:lstStyle/>
                    <a:p>
                      <a:pPr latinLnBrk="1"/>
                      <a:r>
                        <a:rPr lang="ko-KR" altLang="en-US" sz="1000" b="1" dirty="0">
                          <a:latin typeface="맑은 고딕" panose="020B0503020000020004" pitchFamily="50" charset="-127"/>
                          <a:ea typeface="맑은 고딕" panose="020B0503020000020004" pitchFamily="50" charset="-127"/>
                        </a:rPr>
                        <a:t>중요 업무</a:t>
                      </a:r>
                    </a:p>
                  </a:txBody>
                  <a:tcPr anchor="ctr"/>
                </a:tc>
                <a:extLst>
                  <a:ext uri="{0D108BD9-81ED-4DB2-BD59-A6C34878D82A}">
                    <a16:rowId xmlns:a16="http://schemas.microsoft.com/office/drawing/2014/main" val="1879966464"/>
                  </a:ext>
                </a:extLst>
              </a:tr>
            </a:tbl>
          </a:graphicData>
        </a:graphic>
      </p:graphicFrame>
      <p:cxnSp>
        <p:nvCxnSpPr>
          <p:cNvPr id="44" name="직선 연결선 43"/>
          <p:cNvCxnSpPr/>
          <p:nvPr/>
        </p:nvCxnSpPr>
        <p:spPr>
          <a:xfrm flipV="1">
            <a:off x="888780" y="2301106"/>
            <a:ext cx="7950420" cy="6584"/>
          </a:xfrm>
          <a:prstGeom prst="line">
            <a:avLst/>
          </a:prstGeom>
          <a:noFill/>
          <a:ln w="9525" cap="flat" cmpd="sng" algn="ctr">
            <a:solidFill>
              <a:srgbClr val="000000"/>
            </a:solidFill>
            <a:prstDash val="dash"/>
          </a:ln>
          <a:effectLst/>
        </p:spPr>
      </p:cxnSp>
      <p:sp>
        <p:nvSpPr>
          <p:cNvPr id="45" name="모서리가 둥근 직사각형 44"/>
          <p:cNvSpPr/>
          <p:nvPr/>
        </p:nvSpPr>
        <p:spPr bwMode="auto">
          <a:xfrm>
            <a:off x="7181518" y="1205778"/>
            <a:ext cx="850373" cy="720000"/>
          </a:xfrm>
          <a:prstGeom prst="roundRect">
            <a:avLst/>
          </a:prstGeom>
          <a:gradFill rotWithShape="1">
            <a:gsLst>
              <a:gs pos="0">
                <a:srgbClr val="A1A1A1">
                  <a:tint val="50000"/>
                  <a:satMod val="300000"/>
                </a:srgbClr>
              </a:gs>
              <a:gs pos="35000">
                <a:srgbClr val="A1A1A1">
                  <a:tint val="37000"/>
                  <a:satMod val="300000"/>
                </a:srgbClr>
              </a:gs>
              <a:gs pos="100000">
                <a:srgbClr val="A1A1A1">
                  <a:tint val="15000"/>
                  <a:satMod val="350000"/>
                </a:srgbClr>
              </a:gs>
            </a:gsLst>
            <a:lin ang="16200000" scaled="1"/>
          </a:gra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ko-KR" altLang="en-US" sz="1100" b="1" i="0" u="none" strike="noStrike" kern="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기금 </a:t>
            </a:r>
            <a:endParaRPr kumimoji="0" lang="en-US" altLang="ko-KR" sz="1100" b="1" i="0" u="none" strike="noStrike" kern="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ko-KR" altLang="en-US" sz="1100" b="1" i="0" u="none" strike="noStrike" kern="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심사</a:t>
            </a:r>
            <a:r>
              <a:rPr kumimoji="0" lang="en-US" altLang="ko-KR" sz="1100" b="1" i="0" u="none" strike="noStrike" kern="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a:t>
            </a:r>
            <a:r>
              <a:rPr kumimoji="0" lang="ko-KR" altLang="en-US" sz="1100" b="1" i="0" u="none" strike="noStrike" kern="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 승인</a:t>
            </a:r>
            <a:endParaRPr kumimoji="0" lang="en-US" altLang="ko-KR" sz="1100" b="1" i="0" u="none" strike="noStrike" kern="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cxnSp>
        <p:nvCxnSpPr>
          <p:cNvPr id="46" name="직선 화살표 연결선 45"/>
          <p:cNvCxnSpPr/>
          <p:nvPr/>
        </p:nvCxnSpPr>
        <p:spPr>
          <a:xfrm>
            <a:off x="6984907" y="1578854"/>
            <a:ext cx="180000" cy="0"/>
          </a:xfrm>
          <a:prstGeom prst="straightConnector1">
            <a:avLst/>
          </a:prstGeom>
          <a:noFill/>
          <a:ln w="9525" cap="flat" cmpd="sng" algn="ctr">
            <a:solidFill>
              <a:srgbClr val="000000"/>
            </a:solidFill>
            <a:prstDash val="solid"/>
            <a:tailEnd type="triangle"/>
          </a:ln>
          <a:effectLst/>
        </p:spPr>
      </p:cxnSp>
      <p:sp>
        <p:nvSpPr>
          <p:cNvPr id="47" name="모서리가 둥근 직사각형 46"/>
          <p:cNvSpPr/>
          <p:nvPr/>
        </p:nvSpPr>
        <p:spPr bwMode="auto">
          <a:xfrm>
            <a:off x="5928983" y="2606532"/>
            <a:ext cx="1080000" cy="720000"/>
          </a:xfrm>
          <a:prstGeom prst="roundRect">
            <a:avLst/>
          </a:prstGeom>
          <a:solidFill>
            <a:srgbClr val="002060"/>
          </a:soli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ko-KR" altLang="en-US" sz="1100" b="1" i="0" u="none" strike="noStrike" kern="0" cap="none" spc="0" normalizeH="0" baseline="0" noProof="0" dirty="0">
                <a:ln>
                  <a:noFill/>
                </a:ln>
                <a:solidFill>
                  <a:srgbClr val="FFFFFF"/>
                </a:solidFill>
                <a:effectLst/>
                <a:uLnTx/>
                <a:uFillTx/>
                <a:latin typeface="맑은 고딕" panose="020B0503020000020004" pitchFamily="50" charset="-127"/>
                <a:ea typeface="맑은 고딕" panose="020B0503020000020004" pitchFamily="50" charset="-127"/>
                <a:cs typeface="+mn-cs"/>
              </a:rPr>
              <a:t>법인세 등 출연 비용 환급 </a:t>
            </a:r>
            <a:r>
              <a:rPr kumimoji="0" lang="en-US" altLang="ko-KR" sz="800" b="1" i="0" u="none" strike="noStrike" kern="0" cap="none" spc="0" normalizeH="0" baseline="0" noProof="0" dirty="0">
                <a:ln>
                  <a:noFill/>
                </a:ln>
                <a:solidFill>
                  <a:srgbClr val="FFFFFF"/>
                </a:solidFill>
                <a:effectLst/>
                <a:uLnTx/>
                <a:uFillTx/>
                <a:latin typeface="맑은 고딕" panose="020B0503020000020004" pitchFamily="50" charset="-127"/>
                <a:ea typeface="맑은 고딕" panose="020B0503020000020004" pitchFamily="50" charset="-127"/>
                <a:cs typeface="+mn-cs"/>
              </a:rPr>
              <a:t>(103.5%)</a:t>
            </a:r>
          </a:p>
        </p:txBody>
      </p:sp>
      <p:cxnSp>
        <p:nvCxnSpPr>
          <p:cNvPr id="48" name="직선 화살표 연결선 47"/>
          <p:cNvCxnSpPr/>
          <p:nvPr/>
        </p:nvCxnSpPr>
        <p:spPr>
          <a:xfrm>
            <a:off x="5771707" y="2958335"/>
            <a:ext cx="180000" cy="0"/>
          </a:xfrm>
          <a:prstGeom prst="straightConnector1">
            <a:avLst/>
          </a:prstGeom>
          <a:noFill/>
          <a:ln w="9525" cap="flat" cmpd="sng" algn="ctr">
            <a:solidFill>
              <a:srgbClr val="000000"/>
            </a:solidFill>
            <a:prstDash val="solid"/>
            <a:tailEnd type="triangle"/>
          </a:ln>
          <a:effectLst/>
        </p:spPr>
      </p:cxnSp>
      <p:sp>
        <p:nvSpPr>
          <p:cNvPr id="49" name="직사각형 48"/>
          <p:cNvSpPr/>
          <p:nvPr/>
        </p:nvSpPr>
        <p:spPr>
          <a:xfrm>
            <a:off x="2427207" y="3512374"/>
            <a:ext cx="4278735" cy="261610"/>
          </a:xfrm>
          <a:prstGeom prst="rect">
            <a:avLst/>
          </a:prstGeom>
        </p:spPr>
        <p:txBody>
          <a:bodyPr wrap="none">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1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 </a:t>
            </a:r>
            <a:r>
              <a:rPr kumimoji="0" lang="ko-KR" altLang="en-US" sz="11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기금 출연 </a:t>
            </a:r>
            <a:r>
              <a:rPr kumimoji="0" lang="ko-KR" altLang="en-US" sz="11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시점은 신탁사와 재단 등 간 </a:t>
            </a:r>
            <a:r>
              <a:rPr kumimoji="0" lang="ko-KR" altLang="en-US" sz="11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협의에 따라 조율 가능 </a:t>
            </a:r>
          </a:p>
        </p:txBody>
      </p:sp>
      <p:sp>
        <p:nvSpPr>
          <p:cNvPr id="50" name="텍스트 개체 틀 7"/>
          <p:cNvSpPr txBox="1">
            <a:spLocks/>
          </p:cNvSpPr>
          <p:nvPr/>
        </p:nvSpPr>
        <p:spPr>
          <a:xfrm>
            <a:off x="236476" y="4733675"/>
            <a:ext cx="1146789" cy="372410"/>
          </a:xfrm>
          <a:prstGeom prst="rect">
            <a:avLst/>
          </a:prstGeom>
        </p:spPr>
        <p:txBody>
          <a:bodyPr wrap="none">
            <a:spAutoFit/>
          </a:bodyPr>
          <a:lstStyle>
            <a:defPPr>
              <a:defRPr lang="ko-KR"/>
            </a:defPPr>
            <a:lvl1pPr marL="179388" indent="-179388">
              <a:lnSpc>
                <a:spcPct val="110000"/>
              </a:lnSpc>
              <a:spcBef>
                <a:spcPts val="600"/>
              </a:spcBef>
              <a:buSzPct val="100000"/>
              <a:buFont typeface="Wingdings" panose="05000000000000000000" pitchFamily="2" charset="2"/>
              <a:buChar char=""/>
              <a:defRPr kumimoji="1" sz="1400" b="1" baseline="0">
                <a:latin typeface="Arial Narrow" panose="020B0606020202030204" pitchFamily="34" charset="0"/>
                <a:ea typeface="맑은 고딕" pitchFamily="50" charset="-127"/>
              </a:defRPr>
            </a:lvl1pPr>
            <a:lvl2pPr marL="265113" lvl="1" indent="-85725">
              <a:lnSpc>
                <a:spcPct val="110000"/>
              </a:lnSpc>
              <a:spcBef>
                <a:spcPts val="300"/>
              </a:spcBef>
              <a:buFont typeface="Arial" panose="020B0604020202020204" pitchFamily="34" charset="0"/>
              <a:buChar char="•"/>
              <a:defRPr kumimoji="1" sz="1200" baseline="0">
                <a:latin typeface="Arial Narrow" panose="020B0606020202030204" pitchFamily="34" charset="0"/>
                <a:ea typeface="맑은 고딕" pitchFamily="50" charset="-127"/>
              </a:defRPr>
            </a:lvl2pPr>
            <a:lvl3pPr marL="444500" lvl="2" indent="-85725">
              <a:lnSpc>
                <a:spcPct val="110000"/>
              </a:lnSpc>
              <a:spcBef>
                <a:spcPts val="200"/>
              </a:spcBef>
              <a:buSzPct val="80000"/>
              <a:buFont typeface="맑은 고딕" panose="020B0503020000020004" pitchFamily="50" charset="-127"/>
              <a:buChar char="–"/>
              <a:defRPr kumimoji="1" sz="1100" baseline="0">
                <a:latin typeface="Arial Narrow" panose="020B0606020202030204" pitchFamily="34" charset="0"/>
                <a:ea typeface="맑은 고딕" pitchFamily="50" charset="-127"/>
              </a:defRPr>
            </a:lvl3pPr>
            <a:lvl4pPr marL="623888" lvl="3" indent="-165100">
              <a:spcBef>
                <a:spcPts val="100"/>
              </a:spcBef>
              <a:buFont typeface="Times New Roman" panose="02020603050405020304" pitchFamily="18" charset="0"/>
              <a:buChar char="»"/>
              <a:defRPr kumimoji="1" sz="1000" baseline="0">
                <a:latin typeface="Arial Narrow" panose="020B0606020202030204" pitchFamily="34" charset="0"/>
                <a:ea typeface="맑은 고딕" pitchFamily="50" charset="-127"/>
              </a:defRPr>
            </a:lvl4pPr>
            <a:lvl5pPr marL="2057400" indent="-228600">
              <a:spcBef>
                <a:spcPct val="20000"/>
              </a:spcBef>
              <a:buFont typeface="Arial" pitchFamily="34" charset="0"/>
              <a:buChar char="»"/>
              <a:defRPr kumimoji="1" sz="1400">
                <a:ea typeface="돋움" pitchFamily="50" charset="-127"/>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179388" marR="0" lvl="0" indent="-179388" algn="l" defTabSz="914400" rtl="0" eaLnBrk="1" fontAlgn="auto" latinLnBrk="1" hangingPunct="1">
              <a:lnSpc>
                <a:spcPct val="130000"/>
              </a:lnSpc>
              <a:spcBef>
                <a:spcPts val="600"/>
              </a:spcBef>
              <a:spcAft>
                <a:spcPts val="0"/>
              </a:spcAft>
              <a:buClrTx/>
              <a:buSzPct val="100000"/>
              <a:buFont typeface="Wingdings" panose="05000000000000000000" pitchFamily="2" charset="2"/>
              <a:buChar char=""/>
              <a:tabLst/>
              <a:defRPr/>
            </a:pPr>
            <a:r>
              <a:rPr kumimoji="1" lang="ko-KR" altLang="en-US" sz="1400" b="1" i="0" u="none" strike="noStrike" kern="1200" cap="none" spc="0" normalizeH="0" baseline="0" noProof="0" dirty="0">
                <a:ln>
                  <a:noFill/>
                </a:ln>
                <a:solidFill>
                  <a:srgbClr val="000000"/>
                </a:solidFill>
                <a:effectLst>
                  <a:outerShdw blurRad="50800" dist="38100" dir="2700000" algn="tl" rotWithShape="0">
                    <a:prstClr val="black">
                      <a:alpha val="40000"/>
                    </a:prstClr>
                  </a:outerShdw>
                </a:effectLst>
                <a:uLnTx/>
                <a:uFillTx/>
                <a:latin typeface="맑은 고딕" panose="020B0503020000020004" pitchFamily="50" charset="-127"/>
                <a:ea typeface="맑은 고딕" pitchFamily="50" charset="-127"/>
                <a:cs typeface="+mn-cs"/>
              </a:rPr>
              <a:t> 참고사항</a:t>
            </a:r>
            <a:endParaRPr kumimoji="1" lang="en-US" altLang="ko-KR" sz="1400" b="1" i="0" u="none" strike="noStrike" kern="1200" cap="none" spc="0" normalizeH="0" baseline="0" noProof="0" dirty="0">
              <a:ln>
                <a:noFill/>
              </a:ln>
              <a:solidFill>
                <a:srgbClr val="000000"/>
              </a:solidFill>
              <a:effectLst>
                <a:outerShdw blurRad="50800" dist="38100" dir="2700000" algn="tl" rotWithShape="0">
                  <a:prstClr val="black">
                    <a:alpha val="40000"/>
                  </a:prstClr>
                </a:outerShdw>
              </a:effectLst>
              <a:uLnTx/>
              <a:uFillTx/>
              <a:latin typeface="맑은 고딕" panose="020B0503020000020004" pitchFamily="50" charset="-127"/>
              <a:ea typeface="맑은 고딕" pitchFamily="50" charset="-127"/>
              <a:cs typeface="+mn-cs"/>
            </a:endParaRPr>
          </a:p>
        </p:txBody>
      </p:sp>
      <p:sp>
        <p:nvSpPr>
          <p:cNvPr id="51" name="텍스트 개체 틀 7"/>
          <p:cNvSpPr txBox="1">
            <a:spLocks/>
          </p:cNvSpPr>
          <p:nvPr/>
        </p:nvSpPr>
        <p:spPr>
          <a:xfrm>
            <a:off x="236476" y="5088490"/>
            <a:ext cx="8907524" cy="869469"/>
          </a:xfrm>
          <a:prstGeom prst="rect">
            <a:avLst/>
          </a:prstGeom>
        </p:spPr>
        <p:txBody>
          <a:bodyPr wrap="square">
            <a:spAutoFit/>
          </a:bodyPr>
          <a:lstStyle>
            <a:defPPr>
              <a:defRPr lang="ko-KR"/>
            </a:defPPr>
            <a:lvl1pPr marL="179388" indent="-179388">
              <a:lnSpc>
                <a:spcPct val="110000"/>
              </a:lnSpc>
              <a:spcBef>
                <a:spcPts val="600"/>
              </a:spcBef>
              <a:buSzPct val="100000"/>
              <a:buFont typeface="Wingdings" panose="05000000000000000000" pitchFamily="2" charset="2"/>
              <a:buChar char=""/>
              <a:defRPr kumimoji="1" sz="1400" b="1" baseline="0">
                <a:latin typeface="Arial Narrow" panose="020B0606020202030204" pitchFamily="34" charset="0"/>
                <a:ea typeface="맑은 고딕" pitchFamily="50" charset="-127"/>
              </a:defRPr>
            </a:lvl1pPr>
            <a:lvl2pPr marL="265113" lvl="1" indent="-85725">
              <a:lnSpc>
                <a:spcPct val="110000"/>
              </a:lnSpc>
              <a:spcBef>
                <a:spcPts val="300"/>
              </a:spcBef>
              <a:buFont typeface="Arial" panose="020B0604020202020204" pitchFamily="34" charset="0"/>
              <a:buChar char="•"/>
              <a:defRPr kumimoji="1" sz="1200" baseline="0">
                <a:latin typeface="Arial Narrow" panose="020B0606020202030204" pitchFamily="34" charset="0"/>
                <a:ea typeface="맑은 고딕" pitchFamily="50" charset="-127"/>
              </a:defRPr>
            </a:lvl2pPr>
            <a:lvl3pPr marL="444500" lvl="2" indent="-85725">
              <a:lnSpc>
                <a:spcPct val="110000"/>
              </a:lnSpc>
              <a:spcBef>
                <a:spcPts val="200"/>
              </a:spcBef>
              <a:buSzPct val="80000"/>
              <a:buFont typeface="맑은 고딕" panose="020B0503020000020004" pitchFamily="50" charset="-127"/>
              <a:buChar char="–"/>
              <a:defRPr kumimoji="1" sz="1100" baseline="0">
                <a:latin typeface="Arial Narrow" panose="020B0606020202030204" pitchFamily="34" charset="0"/>
                <a:ea typeface="맑은 고딕" pitchFamily="50" charset="-127"/>
              </a:defRPr>
            </a:lvl3pPr>
            <a:lvl4pPr marL="623888" lvl="3" indent="-165100">
              <a:spcBef>
                <a:spcPts val="100"/>
              </a:spcBef>
              <a:buFont typeface="Times New Roman" panose="02020603050405020304" pitchFamily="18" charset="0"/>
              <a:buChar char="»"/>
              <a:defRPr kumimoji="1" sz="1000" baseline="0">
                <a:latin typeface="Arial Narrow" panose="020B0606020202030204" pitchFamily="34" charset="0"/>
                <a:ea typeface="맑은 고딕" pitchFamily="50" charset="-127"/>
              </a:defRPr>
            </a:lvl4pPr>
            <a:lvl5pPr marL="2057400" indent="-228600">
              <a:spcBef>
                <a:spcPct val="20000"/>
              </a:spcBef>
              <a:buFont typeface="Arial" pitchFamily="34" charset="0"/>
              <a:buChar char="»"/>
              <a:defRPr kumimoji="1" sz="1400">
                <a:ea typeface="돋움" pitchFamily="50" charset="-127"/>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265113" marR="0" lvl="1" indent="-85725" algn="l" defTabSz="914400" rtl="0" eaLnBrk="1" fontAlgn="auto" latinLnBrk="1" hangingPunct="1">
              <a:lnSpc>
                <a:spcPct val="200000"/>
              </a:lnSpc>
              <a:spcBef>
                <a:spcPts val="300"/>
              </a:spcBef>
              <a:spcAft>
                <a:spcPts val="0"/>
              </a:spcAft>
              <a:buClrTx/>
              <a:buSzTx/>
              <a:buFont typeface="Wingdings" panose="05000000000000000000" pitchFamily="2" charset="2"/>
              <a:buChar char="ü"/>
              <a:tabLst/>
              <a:defRPr/>
            </a:pPr>
            <a:r>
              <a:rPr kumimoji="1" lang="ko-KR" altLang="en-US"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itchFamily="50" charset="-127"/>
                <a:cs typeface="+mn-cs"/>
              </a:rPr>
              <a:t>  </a:t>
            </a:r>
            <a:r>
              <a:rPr kumimoji="1" lang="ko-KR" altLang="en-US" sz="1200" b="1" i="0" u="none" strike="noStrike" kern="1200" cap="none" spc="0" normalizeH="0" baseline="0" noProof="0" dirty="0" err="1">
                <a:ln>
                  <a:noFill/>
                </a:ln>
                <a:solidFill>
                  <a:srgbClr val="000000"/>
                </a:solidFill>
                <a:effectLst/>
                <a:uLnTx/>
                <a:uFillTx/>
                <a:latin typeface="맑은 고딕" panose="020B0503020000020004" pitchFamily="50" charset="-127"/>
                <a:ea typeface="맑은 고딕" pitchFamily="50" charset="-127"/>
                <a:cs typeface="+mn-cs"/>
              </a:rPr>
              <a:t>수탁사</a:t>
            </a:r>
            <a:r>
              <a:rPr kumimoji="1" lang="ko-KR" altLang="en-US"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itchFamily="50" charset="-127"/>
                <a:cs typeface="+mn-cs"/>
              </a:rPr>
              <a:t>에서 기금 지원 계획서 등 기금 심사 및 승인 관련 서류 및 세무 처리 방법 등에 대해서 원스톱 서비스 지원</a:t>
            </a:r>
            <a:r>
              <a:rPr kumimoji="1" lang="en-US" altLang="ko-KR"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itchFamily="50" charset="-127"/>
                <a:cs typeface="+mn-cs"/>
              </a:rPr>
              <a:t> </a:t>
            </a:r>
          </a:p>
          <a:p>
            <a:pPr marL="265113" marR="0" lvl="1" indent="-85725" algn="l" defTabSz="914400" rtl="0" eaLnBrk="1" fontAlgn="auto" latinLnBrk="1" hangingPunct="1">
              <a:lnSpc>
                <a:spcPct val="200000"/>
              </a:lnSpc>
              <a:spcBef>
                <a:spcPts val="300"/>
              </a:spcBef>
              <a:spcAft>
                <a:spcPts val="0"/>
              </a:spcAft>
              <a:buClrTx/>
              <a:buSzTx/>
              <a:buFont typeface="Wingdings" panose="05000000000000000000" pitchFamily="2" charset="2"/>
              <a:buChar char="ü"/>
              <a:tabLst/>
              <a:defRPr/>
            </a:pPr>
            <a:r>
              <a:rPr kumimoji="1" lang="en-US" altLang="ko-KR"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itchFamily="50" charset="-127"/>
                <a:cs typeface="+mn-cs"/>
              </a:rPr>
              <a:t> </a:t>
            </a:r>
            <a:r>
              <a:rPr kumimoji="1" lang="ko-KR" altLang="en-US"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itchFamily="50" charset="-127"/>
                <a:cs typeface="+mn-cs"/>
              </a:rPr>
              <a:t>기금 승인 및 출연협약 체결 이후 기금 미출연 등에 대한 페널티 없음 </a:t>
            </a:r>
            <a:r>
              <a:rPr kumimoji="1" lang="en-US" altLang="ko-KR"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itchFamily="50" charset="-127"/>
                <a:cs typeface="+mn-cs"/>
              </a:rPr>
              <a:t>(</a:t>
            </a:r>
            <a:r>
              <a:rPr kumimoji="1" lang="ko-KR" altLang="en-US"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itchFamily="50" charset="-127"/>
                <a:cs typeface="+mn-cs"/>
              </a:rPr>
              <a:t>기금 출연 시점 등 협의 조율 가능</a:t>
            </a:r>
            <a:r>
              <a:rPr kumimoji="1" lang="en-US" altLang="ko-KR"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itchFamily="50" charset="-127"/>
                <a:cs typeface="+mn-cs"/>
              </a:rPr>
              <a:t>)</a:t>
            </a:r>
            <a:endParaRPr kumimoji="0" lang="en-US" altLang="ko-KR" sz="1000" b="0" i="0" u="none" strike="noStrike" kern="1200" cap="none" spc="0" normalizeH="0" baseline="0" noProof="0" dirty="0">
              <a:ln>
                <a:noFill/>
              </a:ln>
              <a:solidFill>
                <a:srgbClr val="000000"/>
              </a:solidFill>
              <a:effectLst/>
              <a:uLnTx/>
              <a:uFillTx/>
              <a:latin typeface="맑은 고딕" panose="020B0503020000020004" pitchFamily="50" charset="-127"/>
              <a:ea typeface="맑은 고딕" pitchFamily="50" charset="-127"/>
              <a:cs typeface="+mn-cs"/>
            </a:endParaRPr>
          </a:p>
        </p:txBody>
      </p:sp>
      <p:sp>
        <p:nvSpPr>
          <p:cNvPr id="52" name="Freeform 1754"/>
          <p:cNvSpPr>
            <a:spLocks/>
          </p:cNvSpPr>
          <p:nvPr/>
        </p:nvSpPr>
        <p:spPr bwMode="gray">
          <a:xfrm>
            <a:off x="5932148" y="2464056"/>
            <a:ext cx="288000" cy="252000"/>
          </a:xfrm>
          <a:custGeom>
            <a:avLst/>
            <a:gdLst>
              <a:gd name="T0" fmla="*/ 2147483647 w 4916"/>
              <a:gd name="T1" fmla="*/ 2147483647 h 3388"/>
              <a:gd name="T2" fmla="*/ 2147483647 w 4916"/>
              <a:gd name="T3" fmla="*/ 2147483647 h 3388"/>
              <a:gd name="T4" fmla="*/ 2147483647 w 4916"/>
              <a:gd name="T5" fmla="*/ 2147483647 h 3388"/>
              <a:gd name="T6" fmla="*/ 2147483647 w 4916"/>
              <a:gd name="T7" fmla="*/ 2147483647 h 3388"/>
              <a:gd name="T8" fmla="*/ 2147483647 w 4916"/>
              <a:gd name="T9" fmla="*/ 2147483647 h 3388"/>
              <a:gd name="T10" fmla="*/ 2147483647 w 4916"/>
              <a:gd name="T11" fmla="*/ 2147483647 h 3388"/>
              <a:gd name="T12" fmla="*/ 2147483647 w 4916"/>
              <a:gd name="T13" fmla="*/ 2147483647 h 3388"/>
              <a:gd name="T14" fmla="*/ 2147483647 w 4916"/>
              <a:gd name="T15" fmla="*/ 2147483647 h 3388"/>
              <a:gd name="T16" fmla="*/ 2147483647 w 4916"/>
              <a:gd name="T17" fmla="*/ 2147483647 h 3388"/>
              <a:gd name="T18" fmla="*/ 2147483647 w 4916"/>
              <a:gd name="T19" fmla="*/ 2147483647 h 3388"/>
              <a:gd name="T20" fmla="*/ 2147483647 w 4916"/>
              <a:gd name="T21" fmla="*/ 2147483647 h 3388"/>
              <a:gd name="T22" fmla="*/ 2147483647 w 4916"/>
              <a:gd name="T23" fmla="*/ 2147483647 h 3388"/>
              <a:gd name="T24" fmla="*/ 2147483647 w 4916"/>
              <a:gd name="T25" fmla="*/ 2147483647 h 3388"/>
              <a:gd name="T26" fmla="*/ 2147483647 w 4916"/>
              <a:gd name="T27" fmla="*/ 2147483647 h 3388"/>
              <a:gd name="T28" fmla="*/ 2147483647 w 4916"/>
              <a:gd name="T29" fmla="*/ 2147483647 h 3388"/>
              <a:gd name="T30" fmla="*/ 2147483647 w 4916"/>
              <a:gd name="T31" fmla="*/ 2147483647 h 3388"/>
              <a:gd name="T32" fmla="*/ 2147483647 w 4916"/>
              <a:gd name="T33" fmla="*/ 2147483647 h 3388"/>
              <a:gd name="T34" fmla="*/ 2147483647 w 4916"/>
              <a:gd name="T35" fmla="*/ 2147483647 h 3388"/>
              <a:gd name="T36" fmla="*/ 2147483647 w 4916"/>
              <a:gd name="T37" fmla="*/ 2147483647 h 3388"/>
              <a:gd name="T38" fmla="*/ 2147483647 w 4916"/>
              <a:gd name="T39" fmla="*/ 2147483647 h 3388"/>
              <a:gd name="T40" fmla="*/ 2147483647 w 4916"/>
              <a:gd name="T41" fmla="*/ 2147483647 h 3388"/>
              <a:gd name="T42" fmla="*/ 2147483647 w 4916"/>
              <a:gd name="T43" fmla="*/ 2147483647 h 3388"/>
              <a:gd name="T44" fmla="*/ 2147483647 w 4916"/>
              <a:gd name="T45" fmla="*/ 2147483647 h 3388"/>
              <a:gd name="T46" fmla="*/ 2147483647 w 4916"/>
              <a:gd name="T47" fmla="*/ 2147483647 h 3388"/>
              <a:gd name="T48" fmla="*/ 2147483647 w 4916"/>
              <a:gd name="T49" fmla="*/ 2147483647 h 3388"/>
              <a:gd name="T50" fmla="*/ 2147483647 w 4916"/>
              <a:gd name="T51" fmla="*/ 2147483647 h 3388"/>
              <a:gd name="T52" fmla="*/ 2147483647 w 4916"/>
              <a:gd name="T53" fmla="*/ 2147483647 h 3388"/>
              <a:gd name="T54" fmla="*/ 2147483647 w 4916"/>
              <a:gd name="T55" fmla="*/ 2147483647 h 3388"/>
              <a:gd name="T56" fmla="*/ 2147483647 w 4916"/>
              <a:gd name="T57" fmla="*/ 2147483647 h 3388"/>
              <a:gd name="T58" fmla="*/ 2147483647 w 4916"/>
              <a:gd name="T59" fmla="*/ 2147483647 h 3388"/>
              <a:gd name="T60" fmla="*/ 2147483647 w 4916"/>
              <a:gd name="T61" fmla="*/ 2147483647 h 3388"/>
              <a:gd name="T62" fmla="*/ 2147483647 w 4916"/>
              <a:gd name="T63" fmla="*/ 2147483647 h 3388"/>
              <a:gd name="T64" fmla="*/ 2147483647 w 4916"/>
              <a:gd name="T65" fmla="*/ 2147483647 h 3388"/>
              <a:gd name="T66" fmla="*/ 2147483647 w 4916"/>
              <a:gd name="T67" fmla="*/ 2147483647 h 3388"/>
              <a:gd name="T68" fmla="*/ 2147483647 w 4916"/>
              <a:gd name="T69" fmla="*/ 2147483647 h 3388"/>
              <a:gd name="T70" fmla="*/ 2147483647 w 4916"/>
              <a:gd name="T71" fmla="*/ 2147483647 h 3388"/>
              <a:gd name="T72" fmla="*/ 2147483647 w 4916"/>
              <a:gd name="T73" fmla="*/ 2147483647 h 3388"/>
              <a:gd name="T74" fmla="*/ 2147483647 w 4916"/>
              <a:gd name="T75" fmla="*/ 2147483647 h 3388"/>
              <a:gd name="T76" fmla="*/ 2147483647 w 4916"/>
              <a:gd name="T77" fmla="*/ 2147483647 h 3388"/>
              <a:gd name="T78" fmla="*/ 2147483647 w 4916"/>
              <a:gd name="T79" fmla="*/ 2147483647 h 3388"/>
              <a:gd name="T80" fmla="*/ 2147483647 w 4916"/>
              <a:gd name="T81" fmla="*/ 2147483647 h 3388"/>
              <a:gd name="T82" fmla="*/ 2147483647 w 4916"/>
              <a:gd name="T83" fmla="*/ 2147483647 h 3388"/>
              <a:gd name="T84" fmla="*/ 2147483647 w 4916"/>
              <a:gd name="T85" fmla="*/ 2147483647 h 3388"/>
              <a:gd name="T86" fmla="*/ 2147483647 w 4916"/>
              <a:gd name="T87" fmla="*/ 2147483647 h 3388"/>
              <a:gd name="T88" fmla="*/ 2147483647 w 4916"/>
              <a:gd name="T89" fmla="*/ 2147483647 h 3388"/>
              <a:gd name="T90" fmla="*/ 2147483647 w 4916"/>
              <a:gd name="T91" fmla="*/ 2147483647 h 3388"/>
              <a:gd name="T92" fmla="*/ 2147483647 w 4916"/>
              <a:gd name="T93" fmla="*/ 2147483647 h 3388"/>
              <a:gd name="T94" fmla="*/ 2147483647 w 4916"/>
              <a:gd name="T95" fmla="*/ 2147483647 h 3388"/>
              <a:gd name="T96" fmla="*/ 2147483647 w 4916"/>
              <a:gd name="T97" fmla="*/ 2147483647 h 3388"/>
              <a:gd name="T98" fmla="*/ 2147483647 w 4916"/>
              <a:gd name="T99" fmla="*/ 2147483647 h 3388"/>
              <a:gd name="T100" fmla="*/ 2147483647 w 4916"/>
              <a:gd name="T101" fmla="*/ 2147483647 h 3388"/>
              <a:gd name="T102" fmla="*/ 2147483647 w 4916"/>
              <a:gd name="T103" fmla="*/ 2147483647 h 3388"/>
              <a:gd name="T104" fmla="*/ 2147483647 w 4916"/>
              <a:gd name="T105" fmla="*/ 2147483647 h 3388"/>
              <a:gd name="T106" fmla="*/ 2147483647 w 4916"/>
              <a:gd name="T107" fmla="*/ 2147483647 h 3388"/>
              <a:gd name="T108" fmla="*/ 2147483647 w 4916"/>
              <a:gd name="T109" fmla="*/ 2147483647 h 3388"/>
              <a:gd name="T110" fmla="*/ 2147483647 w 4916"/>
              <a:gd name="T111" fmla="*/ 2147483647 h 3388"/>
              <a:gd name="T112" fmla="*/ 2147483647 w 4916"/>
              <a:gd name="T113" fmla="*/ 2147483647 h 3388"/>
              <a:gd name="T114" fmla="*/ 2147483647 w 4916"/>
              <a:gd name="T115" fmla="*/ 2147483647 h 3388"/>
              <a:gd name="T116" fmla="*/ 2147483647 w 4916"/>
              <a:gd name="T117" fmla="*/ 2147483647 h 3388"/>
              <a:gd name="T118" fmla="*/ 2147483647 w 4916"/>
              <a:gd name="T119" fmla="*/ 2147483647 h 3388"/>
              <a:gd name="T120" fmla="*/ 2147483647 w 4916"/>
              <a:gd name="T121" fmla="*/ 2147483647 h 33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916"/>
              <a:gd name="T184" fmla="*/ 0 h 3388"/>
              <a:gd name="T185" fmla="*/ 4916 w 4916"/>
              <a:gd name="T186" fmla="*/ 3388 h 338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916" h="3388">
                <a:moveTo>
                  <a:pt x="0" y="1792"/>
                </a:moveTo>
                <a:lnTo>
                  <a:pt x="12" y="1808"/>
                </a:lnTo>
                <a:lnTo>
                  <a:pt x="25" y="1823"/>
                </a:lnTo>
                <a:lnTo>
                  <a:pt x="38" y="1838"/>
                </a:lnTo>
                <a:lnTo>
                  <a:pt x="53" y="1853"/>
                </a:lnTo>
                <a:lnTo>
                  <a:pt x="68" y="1867"/>
                </a:lnTo>
                <a:lnTo>
                  <a:pt x="83" y="1883"/>
                </a:lnTo>
                <a:lnTo>
                  <a:pt x="100" y="1897"/>
                </a:lnTo>
                <a:lnTo>
                  <a:pt x="116" y="1911"/>
                </a:lnTo>
                <a:lnTo>
                  <a:pt x="131" y="1927"/>
                </a:lnTo>
                <a:lnTo>
                  <a:pt x="148" y="1941"/>
                </a:lnTo>
                <a:lnTo>
                  <a:pt x="162" y="1955"/>
                </a:lnTo>
                <a:lnTo>
                  <a:pt x="178" y="1971"/>
                </a:lnTo>
                <a:lnTo>
                  <a:pt x="193" y="1985"/>
                </a:lnTo>
                <a:lnTo>
                  <a:pt x="206" y="2000"/>
                </a:lnTo>
                <a:lnTo>
                  <a:pt x="219" y="2014"/>
                </a:lnTo>
                <a:lnTo>
                  <a:pt x="231" y="2030"/>
                </a:lnTo>
                <a:lnTo>
                  <a:pt x="244" y="2058"/>
                </a:lnTo>
                <a:lnTo>
                  <a:pt x="261" y="2080"/>
                </a:lnTo>
                <a:lnTo>
                  <a:pt x="281" y="2098"/>
                </a:lnTo>
                <a:lnTo>
                  <a:pt x="301" y="2114"/>
                </a:lnTo>
                <a:lnTo>
                  <a:pt x="322" y="2129"/>
                </a:lnTo>
                <a:lnTo>
                  <a:pt x="342" y="2148"/>
                </a:lnTo>
                <a:lnTo>
                  <a:pt x="359" y="2169"/>
                </a:lnTo>
                <a:lnTo>
                  <a:pt x="375" y="2195"/>
                </a:lnTo>
                <a:lnTo>
                  <a:pt x="391" y="2223"/>
                </a:lnTo>
                <a:lnTo>
                  <a:pt x="415" y="2256"/>
                </a:lnTo>
                <a:lnTo>
                  <a:pt x="441" y="2294"/>
                </a:lnTo>
                <a:lnTo>
                  <a:pt x="471" y="2333"/>
                </a:lnTo>
                <a:lnTo>
                  <a:pt x="501" y="2373"/>
                </a:lnTo>
                <a:lnTo>
                  <a:pt x="527" y="2409"/>
                </a:lnTo>
                <a:lnTo>
                  <a:pt x="551" y="2442"/>
                </a:lnTo>
                <a:lnTo>
                  <a:pt x="569" y="2469"/>
                </a:lnTo>
                <a:lnTo>
                  <a:pt x="580" y="2492"/>
                </a:lnTo>
                <a:lnTo>
                  <a:pt x="597" y="2519"/>
                </a:lnTo>
                <a:lnTo>
                  <a:pt x="616" y="2552"/>
                </a:lnTo>
                <a:lnTo>
                  <a:pt x="638" y="2586"/>
                </a:lnTo>
                <a:lnTo>
                  <a:pt x="663" y="2626"/>
                </a:lnTo>
                <a:lnTo>
                  <a:pt x="689" y="2666"/>
                </a:lnTo>
                <a:lnTo>
                  <a:pt x="717" y="2708"/>
                </a:lnTo>
                <a:lnTo>
                  <a:pt x="747" y="2752"/>
                </a:lnTo>
                <a:lnTo>
                  <a:pt x="775" y="2794"/>
                </a:lnTo>
                <a:lnTo>
                  <a:pt x="803" y="2838"/>
                </a:lnTo>
                <a:lnTo>
                  <a:pt x="830" y="2878"/>
                </a:lnTo>
                <a:lnTo>
                  <a:pt x="855" y="2916"/>
                </a:lnTo>
                <a:lnTo>
                  <a:pt x="878" y="2952"/>
                </a:lnTo>
                <a:lnTo>
                  <a:pt x="897" y="2983"/>
                </a:lnTo>
                <a:lnTo>
                  <a:pt x="914" y="3011"/>
                </a:lnTo>
                <a:lnTo>
                  <a:pt x="926" y="3032"/>
                </a:lnTo>
                <a:lnTo>
                  <a:pt x="937" y="3034"/>
                </a:lnTo>
                <a:lnTo>
                  <a:pt x="946" y="3035"/>
                </a:lnTo>
                <a:lnTo>
                  <a:pt x="957" y="3037"/>
                </a:lnTo>
                <a:lnTo>
                  <a:pt x="966" y="3039"/>
                </a:lnTo>
                <a:lnTo>
                  <a:pt x="977" y="3039"/>
                </a:lnTo>
                <a:lnTo>
                  <a:pt x="987" y="3042"/>
                </a:lnTo>
                <a:lnTo>
                  <a:pt x="997" y="3043"/>
                </a:lnTo>
                <a:lnTo>
                  <a:pt x="1007" y="3045"/>
                </a:lnTo>
                <a:lnTo>
                  <a:pt x="1009" y="3055"/>
                </a:lnTo>
                <a:lnTo>
                  <a:pt x="1012" y="3064"/>
                </a:lnTo>
                <a:lnTo>
                  <a:pt x="1014" y="3073"/>
                </a:lnTo>
                <a:lnTo>
                  <a:pt x="1016" y="3083"/>
                </a:lnTo>
                <a:lnTo>
                  <a:pt x="1025" y="3083"/>
                </a:lnTo>
                <a:lnTo>
                  <a:pt x="1033" y="3085"/>
                </a:lnTo>
                <a:lnTo>
                  <a:pt x="1043" y="3086"/>
                </a:lnTo>
                <a:lnTo>
                  <a:pt x="1052" y="3087"/>
                </a:lnTo>
                <a:lnTo>
                  <a:pt x="1060" y="3090"/>
                </a:lnTo>
                <a:lnTo>
                  <a:pt x="1069" y="3091"/>
                </a:lnTo>
                <a:lnTo>
                  <a:pt x="1079" y="3092"/>
                </a:lnTo>
                <a:lnTo>
                  <a:pt x="1088" y="3093"/>
                </a:lnTo>
                <a:lnTo>
                  <a:pt x="1104" y="3103"/>
                </a:lnTo>
                <a:lnTo>
                  <a:pt x="1121" y="3113"/>
                </a:lnTo>
                <a:lnTo>
                  <a:pt x="1137" y="3121"/>
                </a:lnTo>
                <a:lnTo>
                  <a:pt x="1152" y="3130"/>
                </a:lnTo>
                <a:lnTo>
                  <a:pt x="1168" y="3139"/>
                </a:lnTo>
                <a:lnTo>
                  <a:pt x="1185" y="3147"/>
                </a:lnTo>
                <a:lnTo>
                  <a:pt x="1202" y="3156"/>
                </a:lnTo>
                <a:lnTo>
                  <a:pt x="1217" y="3165"/>
                </a:lnTo>
                <a:lnTo>
                  <a:pt x="1229" y="3166"/>
                </a:lnTo>
                <a:lnTo>
                  <a:pt x="1240" y="3167"/>
                </a:lnTo>
                <a:lnTo>
                  <a:pt x="1251" y="3169"/>
                </a:lnTo>
                <a:lnTo>
                  <a:pt x="1262" y="3170"/>
                </a:lnTo>
                <a:lnTo>
                  <a:pt x="1274" y="3170"/>
                </a:lnTo>
                <a:lnTo>
                  <a:pt x="1285" y="3171"/>
                </a:lnTo>
                <a:lnTo>
                  <a:pt x="1297" y="3172"/>
                </a:lnTo>
                <a:lnTo>
                  <a:pt x="1308" y="3172"/>
                </a:lnTo>
                <a:lnTo>
                  <a:pt x="1317" y="3183"/>
                </a:lnTo>
                <a:lnTo>
                  <a:pt x="1326" y="3195"/>
                </a:lnTo>
                <a:lnTo>
                  <a:pt x="1335" y="3206"/>
                </a:lnTo>
                <a:lnTo>
                  <a:pt x="1343" y="3215"/>
                </a:lnTo>
                <a:lnTo>
                  <a:pt x="1363" y="3217"/>
                </a:lnTo>
                <a:lnTo>
                  <a:pt x="1383" y="3219"/>
                </a:lnTo>
                <a:lnTo>
                  <a:pt x="1403" y="3221"/>
                </a:lnTo>
                <a:lnTo>
                  <a:pt x="1422" y="3221"/>
                </a:lnTo>
                <a:lnTo>
                  <a:pt x="1443" y="3223"/>
                </a:lnTo>
                <a:lnTo>
                  <a:pt x="1462" y="3223"/>
                </a:lnTo>
                <a:lnTo>
                  <a:pt x="1482" y="3224"/>
                </a:lnTo>
                <a:lnTo>
                  <a:pt x="1502" y="3225"/>
                </a:lnTo>
                <a:lnTo>
                  <a:pt x="1525" y="3238"/>
                </a:lnTo>
                <a:lnTo>
                  <a:pt x="1547" y="3251"/>
                </a:lnTo>
                <a:lnTo>
                  <a:pt x="1571" y="3264"/>
                </a:lnTo>
                <a:lnTo>
                  <a:pt x="1595" y="3278"/>
                </a:lnTo>
                <a:lnTo>
                  <a:pt x="1619" y="3293"/>
                </a:lnTo>
                <a:lnTo>
                  <a:pt x="1643" y="3306"/>
                </a:lnTo>
                <a:lnTo>
                  <a:pt x="1667" y="3319"/>
                </a:lnTo>
                <a:lnTo>
                  <a:pt x="1692" y="3332"/>
                </a:lnTo>
                <a:lnTo>
                  <a:pt x="1701" y="3332"/>
                </a:lnTo>
                <a:lnTo>
                  <a:pt x="1711" y="3332"/>
                </a:lnTo>
                <a:lnTo>
                  <a:pt x="1721" y="3332"/>
                </a:lnTo>
                <a:lnTo>
                  <a:pt x="1732" y="3332"/>
                </a:lnTo>
                <a:lnTo>
                  <a:pt x="1742" y="3332"/>
                </a:lnTo>
                <a:lnTo>
                  <a:pt x="1751" y="3332"/>
                </a:lnTo>
                <a:lnTo>
                  <a:pt x="1762" y="3332"/>
                </a:lnTo>
                <a:lnTo>
                  <a:pt x="1772" y="3332"/>
                </a:lnTo>
                <a:lnTo>
                  <a:pt x="1780" y="3340"/>
                </a:lnTo>
                <a:lnTo>
                  <a:pt x="1790" y="3346"/>
                </a:lnTo>
                <a:lnTo>
                  <a:pt x="1799" y="3352"/>
                </a:lnTo>
                <a:lnTo>
                  <a:pt x="1809" y="3358"/>
                </a:lnTo>
                <a:lnTo>
                  <a:pt x="1817" y="3364"/>
                </a:lnTo>
                <a:lnTo>
                  <a:pt x="1826" y="3368"/>
                </a:lnTo>
                <a:lnTo>
                  <a:pt x="1835" y="3373"/>
                </a:lnTo>
                <a:lnTo>
                  <a:pt x="1843" y="3378"/>
                </a:lnTo>
                <a:lnTo>
                  <a:pt x="1871" y="3385"/>
                </a:lnTo>
                <a:lnTo>
                  <a:pt x="1889" y="3388"/>
                </a:lnTo>
                <a:lnTo>
                  <a:pt x="1901" y="3384"/>
                </a:lnTo>
                <a:lnTo>
                  <a:pt x="1905" y="3377"/>
                </a:lnTo>
                <a:lnTo>
                  <a:pt x="1905" y="3368"/>
                </a:lnTo>
                <a:lnTo>
                  <a:pt x="1899" y="3355"/>
                </a:lnTo>
                <a:lnTo>
                  <a:pt x="1891" y="3341"/>
                </a:lnTo>
                <a:lnTo>
                  <a:pt x="1883" y="3327"/>
                </a:lnTo>
                <a:lnTo>
                  <a:pt x="1876" y="3312"/>
                </a:lnTo>
                <a:lnTo>
                  <a:pt x="1868" y="3298"/>
                </a:lnTo>
                <a:lnTo>
                  <a:pt x="1864" y="3286"/>
                </a:lnTo>
                <a:lnTo>
                  <a:pt x="1863" y="3275"/>
                </a:lnTo>
                <a:lnTo>
                  <a:pt x="1867" y="3268"/>
                </a:lnTo>
                <a:lnTo>
                  <a:pt x="1877" y="3264"/>
                </a:lnTo>
                <a:lnTo>
                  <a:pt x="1896" y="3266"/>
                </a:lnTo>
                <a:lnTo>
                  <a:pt x="1922" y="3273"/>
                </a:lnTo>
                <a:lnTo>
                  <a:pt x="1935" y="3251"/>
                </a:lnTo>
                <a:lnTo>
                  <a:pt x="1947" y="3231"/>
                </a:lnTo>
                <a:lnTo>
                  <a:pt x="1957" y="3213"/>
                </a:lnTo>
                <a:lnTo>
                  <a:pt x="1965" y="3194"/>
                </a:lnTo>
                <a:lnTo>
                  <a:pt x="1975" y="3176"/>
                </a:lnTo>
                <a:lnTo>
                  <a:pt x="1984" y="3154"/>
                </a:lnTo>
                <a:lnTo>
                  <a:pt x="1995" y="3134"/>
                </a:lnTo>
                <a:lnTo>
                  <a:pt x="2007" y="3111"/>
                </a:lnTo>
                <a:lnTo>
                  <a:pt x="2008" y="3098"/>
                </a:lnTo>
                <a:lnTo>
                  <a:pt x="2013" y="3083"/>
                </a:lnTo>
                <a:lnTo>
                  <a:pt x="2019" y="3067"/>
                </a:lnTo>
                <a:lnTo>
                  <a:pt x="2026" y="3049"/>
                </a:lnTo>
                <a:lnTo>
                  <a:pt x="2035" y="3030"/>
                </a:lnTo>
                <a:lnTo>
                  <a:pt x="2041" y="3013"/>
                </a:lnTo>
                <a:lnTo>
                  <a:pt x="2045" y="2998"/>
                </a:lnTo>
                <a:lnTo>
                  <a:pt x="2046" y="2985"/>
                </a:lnTo>
                <a:lnTo>
                  <a:pt x="2059" y="2966"/>
                </a:lnTo>
                <a:lnTo>
                  <a:pt x="2071" y="2946"/>
                </a:lnTo>
                <a:lnTo>
                  <a:pt x="2085" y="2927"/>
                </a:lnTo>
                <a:lnTo>
                  <a:pt x="2096" y="2908"/>
                </a:lnTo>
                <a:lnTo>
                  <a:pt x="2107" y="2890"/>
                </a:lnTo>
                <a:lnTo>
                  <a:pt x="2118" y="2872"/>
                </a:lnTo>
                <a:lnTo>
                  <a:pt x="2130" y="2854"/>
                </a:lnTo>
                <a:lnTo>
                  <a:pt x="2142" y="2835"/>
                </a:lnTo>
                <a:lnTo>
                  <a:pt x="2148" y="2782"/>
                </a:lnTo>
                <a:lnTo>
                  <a:pt x="2159" y="2741"/>
                </a:lnTo>
                <a:lnTo>
                  <a:pt x="2171" y="2700"/>
                </a:lnTo>
                <a:lnTo>
                  <a:pt x="2174" y="2648"/>
                </a:lnTo>
                <a:lnTo>
                  <a:pt x="2187" y="2640"/>
                </a:lnTo>
                <a:lnTo>
                  <a:pt x="2201" y="2628"/>
                </a:lnTo>
                <a:lnTo>
                  <a:pt x="2217" y="2616"/>
                </a:lnTo>
                <a:lnTo>
                  <a:pt x="2232" y="2603"/>
                </a:lnTo>
                <a:lnTo>
                  <a:pt x="2247" y="2589"/>
                </a:lnTo>
                <a:lnTo>
                  <a:pt x="2263" y="2576"/>
                </a:lnTo>
                <a:lnTo>
                  <a:pt x="2276" y="2565"/>
                </a:lnTo>
                <a:lnTo>
                  <a:pt x="2289" y="2556"/>
                </a:lnTo>
                <a:lnTo>
                  <a:pt x="2298" y="2505"/>
                </a:lnTo>
                <a:lnTo>
                  <a:pt x="2304" y="2464"/>
                </a:lnTo>
                <a:lnTo>
                  <a:pt x="2309" y="2424"/>
                </a:lnTo>
                <a:lnTo>
                  <a:pt x="2320" y="2370"/>
                </a:lnTo>
                <a:lnTo>
                  <a:pt x="2330" y="2360"/>
                </a:lnTo>
                <a:lnTo>
                  <a:pt x="2347" y="2349"/>
                </a:lnTo>
                <a:lnTo>
                  <a:pt x="2366" y="2336"/>
                </a:lnTo>
                <a:lnTo>
                  <a:pt x="2388" y="2322"/>
                </a:lnTo>
                <a:lnTo>
                  <a:pt x="2412" y="2307"/>
                </a:lnTo>
                <a:lnTo>
                  <a:pt x="2431" y="2294"/>
                </a:lnTo>
                <a:lnTo>
                  <a:pt x="2448" y="2284"/>
                </a:lnTo>
                <a:lnTo>
                  <a:pt x="2457" y="2274"/>
                </a:lnTo>
                <a:lnTo>
                  <a:pt x="2455" y="2260"/>
                </a:lnTo>
                <a:lnTo>
                  <a:pt x="2455" y="2246"/>
                </a:lnTo>
                <a:lnTo>
                  <a:pt x="2459" y="2234"/>
                </a:lnTo>
                <a:lnTo>
                  <a:pt x="2462" y="2221"/>
                </a:lnTo>
                <a:lnTo>
                  <a:pt x="2467" y="2208"/>
                </a:lnTo>
                <a:lnTo>
                  <a:pt x="2470" y="2195"/>
                </a:lnTo>
                <a:lnTo>
                  <a:pt x="2472" y="2180"/>
                </a:lnTo>
                <a:lnTo>
                  <a:pt x="2470" y="2167"/>
                </a:lnTo>
                <a:lnTo>
                  <a:pt x="2482" y="2165"/>
                </a:lnTo>
                <a:lnTo>
                  <a:pt x="2493" y="2161"/>
                </a:lnTo>
                <a:lnTo>
                  <a:pt x="2504" y="2158"/>
                </a:lnTo>
                <a:lnTo>
                  <a:pt x="2516" y="2154"/>
                </a:lnTo>
                <a:lnTo>
                  <a:pt x="2528" y="2150"/>
                </a:lnTo>
                <a:lnTo>
                  <a:pt x="2538" y="2147"/>
                </a:lnTo>
                <a:lnTo>
                  <a:pt x="2549" y="2141"/>
                </a:lnTo>
                <a:lnTo>
                  <a:pt x="2560" y="2138"/>
                </a:lnTo>
                <a:lnTo>
                  <a:pt x="2565" y="2118"/>
                </a:lnTo>
                <a:lnTo>
                  <a:pt x="2573" y="2099"/>
                </a:lnTo>
                <a:lnTo>
                  <a:pt x="2580" y="2080"/>
                </a:lnTo>
                <a:lnTo>
                  <a:pt x="2589" y="2059"/>
                </a:lnTo>
                <a:lnTo>
                  <a:pt x="2597" y="2063"/>
                </a:lnTo>
                <a:lnTo>
                  <a:pt x="2603" y="2065"/>
                </a:lnTo>
                <a:lnTo>
                  <a:pt x="2610" y="2068"/>
                </a:lnTo>
                <a:lnTo>
                  <a:pt x="2618" y="2070"/>
                </a:lnTo>
                <a:lnTo>
                  <a:pt x="2625" y="2073"/>
                </a:lnTo>
                <a:lnTo>
                  <a:pt x="2634" y="2075"/>
                </a:lnTo>
                <a:lnTo>
                  <a:pt x="2642" y="2078"/>
                </a:lnTo>
                <a:lnTo>
                  <a:pt x="2650" y="2080"/>
                </a:lnTo>
                <a:lnTo>
                  <a:pt x="2657" y="2063"/>
                </a:lnTo>
                <a:lnTo>
                  <a:pt x="2664" y="2046"/>
                </a:lnTo>
                <a:lnTo>
                  <a:pt x="2668" y="2028"/>
                </a:lnTo>
                <a:lnTo>
                  <a:pt x="2673" y="2012"/>
                </a:lnTo>
                <a:lnTo>
                  <a:pt x="2678" y="2007"/>
                </a:lnTo>
                <a:lnTo>
                  <a:pt x="2683" y="2002"/>
                </a:lnTo>
                <a:lnTo>
                  <a:pt x="2689" y="1998"/>
                </a:lnTo>
                <a:lnTo>
                  <a:pt x="2694" y="1991"/>
                </a:lnTo>
                <a:lnTo>
                  <a:pt x="2700" y="1987"/>
                </a:lnTo>
                <a:lnTo>
                  <a:pt x="2705" y="1982"/>
                </a:lnTo>
                <a:lnTo>
                  <a:pt x="2712" y="1976"/>
                </a:lnTo>
                <a:lnTo>
                  <a:pt x="2716" y="1971"/>
                </a:lnTo>
                <a:lnTo>
                  <a:pt x="2726" y="1955"/>
                </a:lnTo>
                <a:lnTo>
                  <a:pt x="2736" y="1940"/>
                </a:lnTo>
                <a:lnTo>
                  <a:pt x="2747" y="1924"/>
                </a:lnTo>
                <a:lnTo>
                  <a:pt x="2760" y="1908"/>
                </a:lnTo>
                <a:lnTo>
                  <a:pt x="2771" y="1892"/>
                </a:lnTo>
                <a:lnTo>
                  <a:pt x="2783" y="1877"/>
                </a:lnTo>
                <a:lnTo>
                  <a:pt x="2798" y="1860"/>
                </a:lnTo>
                <a:lnTo>
                  <a:pt x="2811" y="1844"/>
                </a:lnTo>
                <a:lnTo>
                  <a:pt x="2834" y="1825"/>
                </a:lnTo>
                <a:lnTo>
                  <a:pt x="2859" y="1804"/>
                </a:lnTo>
                <a:lnTo>
                  <a:pt x="2882" y="1783"/>
                </a:lnTo>
                <a:lnTo>
                  <a:pt x="2906" y="1764"/>
                </a:lnTo>
                <a:lnTo>
                  <a:pt x="2929" y="1743"/>
                </a:lnTo>
                <a:lnTo>
                  <a:pt x="2953" y="1722"/>
                </a:lnTo>
                <a:lnTo>
                  <a:pt x="2974" y="1700"/>
                </a:lnTo>
                <a:lnTo>
                  <a:pt x="2998" y="1678"/>
                </a:lnTo>
                <a:lnTo>
                  <a:pt x="3019" y="1656"/>
                </a:lnTo>
                <a:lnTo>
                  <a:pt x="3043" y="1635"/>
                </a:lnTo>
                <a:lnTo>
                  <a:pt x="3067" y="1612"/>
                </a:lnTo>
                <a:lnTo>
                  <a:pt x="3089" y="1589"/>
                </a:lnTo>
                <a:lnTo>
                  <a:pt x="3112" y="1565"/>
                </a:lnTo>
                <a:lnTo>
                  <a:pt x="3135" y="1542"/>
                </a:lnTo>
                <a:lnTo>
                  <a:pt x="3160" y="1520"/>
                </a:lnTo>
                <a:lnTo>
                  <a:pt x="3183" y="1496"/>
                </a:lnTo>
                <a:lnTo>
                  <a:pt x="3208" y="1471"/>
                </a:lnTo>
                <a:lnTo>
                  <a:pt x="3233" y="1448"/>
                </a:lnTo>
                <a:lnTo>
                  <a:pt x="3259" y="1424"/>
                </a:lnTo>
                <a:lnTo>
                  <a:pt x="3284" y="1400"/>
                </a:lnTo>
                <a:lnTo>
                  <a:pt x="3311" y="1375"/>
                </a:lnTo>
                <a:lnTo>
                  <a:pt x="3339" y="1350"/>
                </a:lnTo>
                <a:lnTo>
                  <a:pt x="3368" y="1326"/>
                </a:lnTo>
                <a:lnTo>
                  <a:pt x="3397" y="1302"/>
                </a:lnTo>
                <a:lnTo>
                  <a:pt x="3428" y="1277"/>
                </a:lnTo>
                <a:lnTo>
                  <a:pt x="3458" y="1252"/>
                </a:lnTo>
                <a:lnTo>
                  <a:pt x="3489" y="1227"/>
                </a:lnTo>
                <a:lnTo>
                  <a:pt x="3523" y="1201"/>
                </a:lnTo>
                <a:lnTo>
                  <a:pt x="3556" y="1178"/>
                </a:lnTo>
                <a:lnTo>
                  <a:pt x="3591" y="1152"/>
                </a:lnTo>
                <a:lnTo>
                  <a:pt x="3628" y="1127"/>
                </a:lnTo>
                <a:lnTo>
                  <a:pt x="3666" y="1102"/>
                </a:lnTo>
                <a:lnTo>
                  <a:pt x="3682" y="1091"/>
                </a:lnTo>
                <a:lnTo>
                  <a:pt x="3700" y="1080"/>
                </a:lnTo>
                <a:lnTo>
                  <a:pt x="3717" y="1070"/>
                </a:lnTo>
                <a:lnTo>
                  <a:pt x="3733" y="1059"/>
                </a:lnTo>
                <a:lnTo>
                  <a:pt x="3751" y="1050"/>
                </a:lnTo>
                <a:lnTo>
                  <a:pt x="3768" y="1039"/>
                </a:lnTo>
                <a:lnTo>
                  <a:pt x="3785" y="1029"/>
                </a:lnTo>
                <a:lnTo>
                  <a:pt x="3805" y="1020"/>
                </a:lnTo>
                <a:lnTo>
                  <a:pt x="3814" y="1013"/>
                </a:lnTo>
                <a:lnTo>
                  <a:pt x="3825" y="1009"/>
                </a:lnTo>
                <a:lnTo>
                  <a:pt x="3836" y="1004"/>
                </a:lnTo>
                <a:lnTo>
                  <a:pt x="3846" y="1000"/>
                </a:lnTo>
                <a:lnTo>
                  <a:pt x="3856" y="994"/>
                </a:lnTo>
                <a:lnTo>
                  <a:pt x="3866" y="990"/>
                </a:lnTo>
                <a:lnTo>
                  <a:pt x="3876" y="983"/>
                </a:lnTo>
                <a:lnTo>
                  <a:pt x="3888" y="978"/>
                </a:lnTo>
                <a:lnTo>
                  <a:pt x="3906" y="967"/>
                </a:lnTo>
                <a:lnTo>
                  <a:pt x="3925" y="956"/>
                </a:lnTo>
                <a:lnTo>
                  <a:pt x="3943" y="946"/>
                </a:lnTo>
                <a:lnTo>
                  <a:pt x="3961" y="933"/>
                </a:lnTo>
                <a:lnTo>
                  <a:pt x="3980" y="923"/>
                </a:lnTo>
                <a:lnTo>
                  <a:pt x="3998" y="910"/>
                </a:lnTo>
                <a:lnTo>
                  <a:pt x="4017" y="899"/>
                </a:lnTo>
                <a:lnTo>
                  <a:pt x="4035" y="887"/>
                </a:lnTo>
                <a:lnTo>
                  <a:pt x="4047" y="879"/>
                </a:lnTo>
                <a:lnTo>
                  <a:pt x="4060" y="869"/>
                </a:lnTo>
                <a:lnTo>
                  <a:pt x="4071" y="860"/>
                </a:lnTo>
                <a:lnTo>
                  <a:pt x="4085" y="851"/>
                </a:lnTo>
                <a:lnTo>
                  <a:pt x="4097" y="842"/>
                </a:lnTo>
                <a:lnTo>
                  <a:pt x="4111" y="833"/>
                </a:lnTo>
                <a:lnTo>
                  <a:pt x="4123" y="825"/>
                </a:lnTo>
                <a:lnTo>
                  <a:pt x="4136" y="815"/>
                </a:lnTo>
                <a:lnTo>
                  <a:pt x="4141" y="803"/>
                </a:lnTo>
                <a:lnTo>
                  <a:pt x="4146" y="792"/>
                </a:lnTo>
                <a:lnTo>
                  <a:pt x="4152" y="781"/>
                </a:lnTo>
                <a:lnTo>
                  <a:pt x="4156" y="772"/>
                </a:lnTo>
                <a:lnTo>
                  <a:pt x="4165" y="764"/>
                </a:lnTo>
                <a:lnTo>
                  <a:pt x="4172" y="759"/>
                </a:lnTo>
                <a:lnTo>
                  <a:pt x="4180" y="751"/>
                </a:lnTo>
                <a:lnTo>
                  <a:pt x="4189" y="745"/>
                </a:lnTo>
                <a:lnTo>
                  <a:pt x="4198" y="738"/>
                </a:lnTo>
                <a:lnTo>
                  <a:pt x="4207" y="732"/>
                </a:lnTo>
                <a:lnTo>
                  <a:pt x="4215" y="725"/>
                </a:lnTo>
                <a:lnTo>
                  <a:pt x="4224" y="719"/>
                </a:lnTo>
                <a:lnTo>
                  <a:pt x="4227" y="725"/>
                </a:lnTo>
                <a:lnTo>
                  <a:pt x="4230" y="731"/>
                </a:lnTo>
                <a:lnTo>
                  <a:pt x="4233" y="737"/>
                </a:lnTo>
                <a:lnTo>
                  <a:pt x="4235" y="743"/>
                </a:lnTo>
                <a:lnTo>
                  <a:pt x="4249" y="734"/>
                </a:lnTo>
                <a:lnTo>
                  <a:pt x="4261" y="728"/>
                </a:lnTo>
                <a:lnTo>
                  <a:pt x="4275" y="719"/>
                </a:lnTo>
                <a:lnTo>
                  <a:pt x="4289" y="711"/>
                </a:lnTo>
                <a:lnTo>
                  <a:pt x="4302" y="704"/>
                </a:lnTo>
                <a:lnTo>
                  <a:pt x="4316" y="695"/>
                </a:lnTo>
                <a:lnTo>
                  <a:pt x="4330" y="688"/>
                </a:lnTo>
                <a:lnTo>
                  <a:pt x="4341" y="681"/>
                </a:lnTo>
                <a:lnTo>
                  <a:pt x="4351" y="666"/>
                </a:lnTo>
                <a:lnTo>
                  <a:pt x="4360" y="649"/>
                </a:lnTo>
                <a:lnTo>
                  <a:pt x="4369" y="633"/>
                </a:lnTo>
                <a:lnTo>
                  <a:pt x="4378" y="619"/>
                </a:lnTo>
                <a:lnTo>
                  <a:pt x="4389" y="609"/>
                </a:lnTo>
                <a:lnTo>
                  <a:pt x="4401" y="600"/>
                </a:lnTo>
                <a:lnTo>
                  <a:pt x="4413" y="592"/>
                </a:lnTo>
                <a:lnTo>
                  <a:pt x="4426" y="584"/>
                </a:lnTo>
                <a:lnTo>
                  <a:pt x="4437" y="576"/>
                </a:lnTo>
                <a:lnTo>
                  <a:pt x="4449" y="567"/>
                </a:lnTo>
                <a:lnTo>
                  <a:pt x="4459" y="556"/>
                </a:lnTo>
                <a:lnTo>
                  <a:pt x="4470" y="548"/>
                </a:lnTo>
                <a:lnTo>
                  <a:pt x="4475" y="534"/>
                </a:lnTo>
                <a:lnTo>
                  <a:pt x="4479" y="519"/>
                </a:lnTo>
                <a:lnTo>
                  <a:pt x="4483" y="505"/>
                </a:lnTo>
                <a:lnTo>
                  <a:pt x="4490" y="489"/>
                </a:lnTo>
                <a:lnTo>
                  <a:pt x="4500" y="481"/>
                </a:lnTo>
                <a:lnTo>
                  <a:pt x="4514" y="473"/>
                </a:lnTo>
                <a:lnTo>
                  <a:pt x="4525" y="466"/>
                </a:lnTo>
                <a:lnTo>
                  <a:pt x="4537" y="457"/>
                </a:lnTo>
                <a:lnTo>
                  <a:pt x="4548" y="448"/>
                </a:lnTo>
                <a:lnTo>
                  <a:pt x="4561" y="439"/>
                </a:lnTo>
                <a:lnTo>
                  <a:pt x="4571" y="432"/>
                </a:lnTo>
                <a:lnTo>
                  <a:pt x="4581" y="424"/>
                </a:lnTo>
                <a:lnTo>
                  <a:pt x="4595" y="420"/>
                </a:lnTo>
                <a:lnTo>
                  <a:pt x="4609" y="416"/>
                </a:lnTo>
                <a:lnTo>
                  <a:pt x="4622" y="412"/>
                </a:lnTo>
                <a:lnTo>
                  <a:pt x="4634" y="408"/>
                </a:lnTo>
                <a:lnTo>
                  <a:pt x="4648" y="403"/>
                </a:lnTo>
                <a:lnTo>
                  <a:pt x="4660" y="400"/>
                </a:lnTo>
                <a:lnTo>
                  <a:pt x="4672" y="395"/>
                </a:lnTo>
                <a:lnTo>
                  <a:pt x="4685" y="392"/>
                </a:lnTo>
                <a:lnTo>
                  <a:pt x="4692" y="384"/>
                </a:lnTo>
                <a:lnTo>
                  <a:pt x="4698" y="375"/>
                </a:lnTo>
                <a:lnTo>
                  <a:pt x="4704" y="368"/>
                </a:lnTo>
                <a:lnTo>
                  <a:pt x="4710" y="359"/>
                </a:lnTo>
                <a:lnTo>
                  <a:pt x="4716" y="351"/>
                </a:lnTo>
                <a:lnTo>
                  <a:pt x="4722" y="342"/>
                </a:lnTo>
                <a:lnTo>
                  <a:pt x="4728" y="333"/>
                </a:lnTo>
                <a:lnTo>
                  <a:pt x="4735" y="324"/>
                </a:lnTo>
                <a:lnTo>
                  <a:pt x="4745" y="318"/>
                </a:lnTo>
                <a:lnTo>
                  <a:pt x="4755" y="311"/>
                </a:lnTo>
                <a:lnTo>
                  <a:pt x="4764" y="305"/>
                </a:lnTo>
                <a:lnTo>
                  <a:pt x="4773" y="298"/>
                </a:lnTo>
                <a:lnTo>
                  <a:pt x="4784" y="291"/>
                </a:lnTo>
                <a:lnTo>
                  <a:pt x="4793" y="284"/>
                </a:lnTo>
                <a:lnTo>
                  <a:pt x="4802" y="277"/>
                </a:lnTo>
                <a:lnTo>
                  <a:pt x="4810" y="269"/>
                </a:lnTo>
                <a:lnTo>
                  <a:pt x="4816" y="274"/>
                </a:lnTo>
                <a:lnTo>
                  <a:pt x="4824" y="279"/>
                </a:lnTo>
                <a:lnTo>
                  <a:pt x="4831" y="285"/>
                </a:lnTo>
                <a:lnTo>
                  <a:pt x="4835" y="290"/>
                </a:lnTo>
                <a:lnTo>
                  <a:pt x="4845" y="282"/>
                </a:lnTo>
                <a:lnTo>
                  <a:pt x="4856" y="274"/>
                </a:lnTo>
                <a:lnTo>
                  <a:pt x="4865" y="266"/>
                </a:lnTo>
                <a:lnTo>
                  <a:pt x="4876" y="258"/>
                </a:lnTo>
                <a:lnTo>
                  <a:pt x="4885" y="248"/>
                </a:lnTo>
                <a:lnTo>
                  <a:pt x="4895" y="239"/>
                </a:lnTo>
                <a:lnTo>
                  <a:pt x="4906" y="231"/>
                </a:lnTo>
                <a:lnTo>
                  <a:pt x="4916" y="222"/>
                </a:lnTo>
                <a:lnTo>
                  <a:pt x="4904" y="228"/>
                </a:lnTo>
                <a:lnTo>
                  <a:pt x="4893" y="234"/>
                </a:lnTo>
                <a:lnTo>
                  <a:pt x="4881" y="241"/>
                </a:lnTo>
                <a:lnTo>
                  <a:pt x="4867" y="245"/>
                </a:lnTo>
                <a:lnTo>
                  <a:pt x="4856" y="251"/>
                </a:lnTo>
                <a:lnTo>
                  <a:pt x="4845" y="256"/>
                </a:lnTo>
                <a:lnTo>
                  <a:pt x="4833" y="261"/>
                </a:lnTo>
                <a:lnTo>
                  <a:pt x="4821" y="266"/>
                </a:lnTo>
                <a:lnTo>
                  <a:pt x="4832" y="241"/>
                </a:lnTo>
                <a:lnTo>
                  <a:pt x="4841" y="218"/>
                </a:lnTo>
                <a:lnTo>
                  <a:pt x="4847" y="194"/>
                </a:lnTo>
                <a:lnTo>
                  <a:pt x="4852" y="171"/>
                </a:lnTo>
                <a:lnTo>
                  <a:pt x="4844" y="178"/>
                </a:lnTo>
                <a:lnTo>
                  <a:pt x="4835" y="187"/>
                </a:lnTo>
                <a:lnTo>
                  <a:pt x="4826" y="195"/>
                </a:lnTo>
                <a:lnTo>
                  <a:pt x="4815" y="203"/>
                </a:lnTo>
                <a:lnTo>
                  <a:pt x="4806" y="211"/>
                </a:lnTo>
                <a:lnTo>
                  <a:pt x="4796" y="219"/>
                </a:lnTo>
                <a:lnTo>
                  <a:pt x="4785" y="228"/>
                </a:lnTo>
                <a:lnTo>
                  <a:pt x="4775" y="237"/>
                </a:lnTo>
                <a:lnTo>
                  <a:pt x="4768" y="247"/>
                </a:lnTo>
                <a:lnTo>
                  <a:pt x="4759" y="256"/>
                </a:lnTo>
                <a:lnTo>
                  <a:pt x="4752" y="266"/>
                </a:lnTo>
                <a:lnTo>
                  <a:pt x="4745" y="277"/>
                </a:lnTo>
                <a:lnTo>
                  <a:pt x="4738" y="288"/>
                </a:lnTo>
                <a:lnTo>
                  <a:pt x="4729" y="298"/>
                </a:lnTo>
                <a:lnTo>
                  <a:pt x="4722" y="309"/>
                </a:lnTo>
                <a:lnTo>
                  <a:pt x="4715" y="320"/>
                </a:lnTo>
                <a:lnTo>
                  <a:pt x="4708" y="324"/>
                </a:lnTo>
                <a:lnTo>
                  <a:pt x="4701" y="329"/>
                </a:lnTo>
                <a:lnTo>
                  <a:pt x="4694" y="335"/>
                </a:lnTo>
                <a:lnTo>
                  <a:pt x="4687" y="341"/>
                </a:lnTo>
                <a:lnTo>
                  <a:pt x="4679" y="346"/>
                </a:lnTo>
                <a:lnTo>
                  <a:pt x="4673" y="351"/>
                </a:lnTo>
                <a:lnTo>
                  <a:pt x="4667" y="355"/>
                </a:lnTo>
                <a:lnTo>
                  <a:pt x="4660" y="360"/>
                </a:lnTo>
                <a:lnTo>
                  <a:pt x="4655" y="359"/>
                </a:lnTo>
                <a:lnTo>
                  <a:pt x="4650" y="358"/>
                </a:lnTo>
                <a:lnTo>
                  <a:pt x="4646" y="355"/>
                </a:lnTo>
                <a:lnTo>
                  <a:pt x="4641" y="354"/>
                </a:lnTo>
                <a:lnTo>
                  <a:pt x="4636" y="353"/>
                </a:lnTo>
                <a:lnTo>
                  <a:pt x="4632" y="351"/>
                </a:lnTo>
                <a:lnTo>
                  <a:pt x="4626" y="349"/>
                </a:lnTo>
                <a:lnTo>
                  <a:pt x="4622" y="349"/>
                </a:lnTo>
                <a:lnTo>
                  <a:pt x="4600" y="366"/>
                </a:lnTo>
                <a:lnTo>
                  <a:pt x="4579" y="384"/>
                </a:lnTo>
                <a:lnTo>
                  <a:pt x="4558" y="402"/>
                </a:lnTo>
                <a:lnTo>
                  <a:pt x="4536" y="420"/>
                </a:lnTo>
                <a:lnTo>
                  <a:pt x="4514" y="438"/>
                </a:lnTo>
                <a:lnTo>
                  <a:pt x="4490" y="457"/>
                </a:lnTo>
                <a:lnTo>
                  <a:pt x="4469" y="476"/>
                </a:lnTo>
                <a:lnTo>
                  <a:pt x="4445" y="494"/>
                </a:lnTo>
                <a:lnTo>
                  <a:pt x="4435" y="499"/>
                </a:lnTo>
                <a:lnTo>
                  <a:pt x="4426" y="505"/>
                </a:lnTo>
                <a:lnTo>
                  <a:pt x="4415" y="509"/>
                </a:lnTo>
                <a:lnTo>
                  <a:pt x="4406" y="515"/>
                </a:lnTo>
                <a:lnTo>
                  <a:pt x="4396" y="519"/>
                </a:lnTo>
                <a:lnTo>
                  <a:pt x="4388" y="524"/>
                </a:lnTo>
                <a:lnTo>
                  <a:pt x="4378" y="530"/>
                </a:lnTo>
                <a:lnTo>
                  <a:pt x="4369" y="535"/>
                </a:lnTo>
                <a:lnTo>
                  <a:pt x="4363" y="533"/>
                </a:lnTo>
                <a:lnTo>
                  <a:pt x="4357" y="530"/>
                </a:lnTo>
                <a:lnTo>
                  <a:pt x="4351" y="528"/>
                </a:lnTo>
                <a:lnTo>
                  <a:pt x="4347" y="524"/>
                </a:lnTo>
                <a:lnTo>
                  <a:pt x="4340" y="522"/>
                </a:lnTo>
                <a:lnTo>
                  <a:pt x="4336" y="519"/>
                </a:lnTo>
                <a:lnTo>
                  <a:pt x="4330" y="517"/>
                </a:lnTo>
                <a:lnTo>
                  <a:pt x="4324" y="515"/>
                </a:lnTo>
                <a:lnTo>
                  <a:pt x="4299" y="533"/>
                </a:lnTo>
                <a:lnTo>
                  <a:pt x="4274" y="549"/>
                </a:lnTo>
                <a:lnTo>
                  <a:pt x="4249" y="568"/>
                </a:lnTo>
                <a:lnTo>
                  <a:pt x="4224" y="585"/>
                </a:lnTo>
                <a:lnTo>
                  <a:pt x="4201" y="602"/>
                </a:lnTo>
                <a:lnTo>
                  <a:pt x="4174" y="620"/>
                </a:lnTo>
                <a:lnTo>
                  <a:pt x="4150" y="637"/>
                </a:lnTo>
                <a:lnTo>
                  <a:pt x="4125" y="654"/>
                </a:lnTo>
                <a:lnTo>
                  <a:pt x="4099" y="671"/>
                </a:lnTo>
                <a:lnTo>
                  <a:pt x="4075" y="691"/>
                </a:lnTo>
                <a:lnTo>
                  <a:pt x="4050" y="707"/>
                </a:lnTo>
                <a:lnTo>
                  <a:pt x="4025" y="725"/>
                </a:lnTo>
                <a:lnTo>
                  <a:pt x="4000" y="742"/>
                </a:lnTo>
                <a:lnTo>
                  <a:pt x="3975" y="760"/>
                </a:lnTo>
                <a:lnTo>
                  <a:pt x="3950" y="778"/>
                </a:lnTo>
                <a:lnTo>
                  <a:pt x="3925" y="797"/>
                </a:lnTo>
                <a:lnTo>
                  <a:pt x="3918" y="788"/>
                </a:lnTo>
                <a:lnTo>
                  <a:pt x="3912" y="781"/>
                </a:lnTo>
                <a:lnTo>
                  <a:pt x="3906" y="771"/>
                </a:lnTo>
                <a:lnTo>
                  <a:pt x="3902" y="761"/>
                </a:lnTo>
                <a:lnTo>
                  <a:pt x="3912" y="754"/>
                </a:lnTo>
                <a:lnTo>
                  <a:pt x="3920" y="747"/>
                </a:lnTo>
                <a:lnTo>
                  <a:pt x="3931" y="738"/>
                </a:lnTo>
                <a:lnTo>
                  <a:pt x="3939" y="730"/>
                </a:lnTo>
                <a:lnTo>
                  <a:pt x="3949" y="721"/>
                </a:lnTo>
                <a:lnTo>
                  <a:pt x="3958" y="713"/>
                </a:lnTo>
                <a:lnTo>
                  <a:pt x="3969" y="704"/>
                </a:lnTo>
                <a:lnTo>
                  <a:pt x="3979" y="696"/>
                </a:lnTo>
                <a:lnTo>
                  <a:pt x="3986" y="694"/>
                </a:lnTo>
                <a:lnTo>
                  <a:pt x="3993" y="691"/>
                </a:lnTo>
                <a:lnTo>
                  <a:pt x="4000" y="691"/>
                </a:lnTo>
                <a:lnTo>
                  <a:pt x="4009" y="688"/>
                </a:lnTo>
                <a:lnTo>
                  <a:pt x="4017" y="685"/>
                </a:lnTo>
                <a:lnTo>
                  <a:pt x="4024" y="683"/>
                </a:lnTo>
                <a:lnTo>
                  <a:pt x="4033" y="680"/>
                </a:lnTo>
                <a:lnTo>
                  <a:pt x="4040" y="677"/>
                </a:lnTo>
                <a:lnTo>
                  <a:pt x="4044" y="670"/>
                </a:lnTo>
                <a:lnTo>
                  <a:pt x="4049" y="663"/>
                </a:lnTo>
                <a:lnTo>
                  <a:pt x="4054" y="657"/>
                </a:lnTo>
                <a:lnTo>
                  <a:pt x="4060" y="650"/>
                </a:lnTo>
                <a:lnTo>
                  <a:pt x="4064" y="643"/>
                </a:lnTo>
                <a:lnTo>
                  <a:pt x="4069" y="636"/>
                </a:lnTo>
                <a:lnTo>
                  <a:pt x="4075" y="628"/>
                </a:lnTo>
                <a:lnTo>
                  <a:pt x="4080" y="621"/>
                </a:lnTo>
                <a:lnTo>
                  <a:pt x="4090" y="617"/>
                </a:lnTo>
                <a:lnTo>
                  <a:pt x="4098" y="611"/>
                </a:lnTo>
                <a:lnTo>
                  <a:pt x="4109" y="606"/>
                </a:lnTo>
                <a:lnTo>
                  <a:pt x="4119" y="600"/>
                </a:lnTo>
                <a:lnTo>
                  <a:pt x="4127" y="595"/>
                </a:lnTo>
                <a:lnTo>
                  <a:pt x="4136" y="590"/>
                </a:lnTo>
                <a:lnTo>
                  <a:pt x="4146" y="584"/>
                </a:lnTo>
                <a:lnTo>
                  <a:pt x="4156" y="579"/>
                </a:lnTo>
                <a:lnTo>
                  <a:pt x="4163" y="565"/>
                </a:lnTo>
                <a:lnTo>
                  <a:pt x="4170" y="552"/>
                </a:lnTo>
                <a:lnTo>
                  <a:pt x="4176" y="539"/>
                </a:lnTo>
                <a:lnTo>
                  <a:pt x="4184" y="524"/>
                </a:lnTo>
                <a:lnTo>
                  <a:pt x="4190" y="517"/>
                </a:lnTo>
                <a:lnTo>
                  <a:pt x="4198" y="511"/>
                </a:lnTo>
                <a:lnTo>
                  <a:pt x="4205" y="505"/>
                </a:lnTo>
                <a:lnTo>
                  <a:pt x="4211" y="499"/>
                </a:lnTo>
                <a:lnTo>
                  <a:pt x="4218" y="493"/>
                </a:lnTo>
                <a:lnTo>
                  <a:pt x="4226" y="487"/>
                </a:lnTo>
                <a:lnTo>
                  <a:pt x="4234" y="481"/>
                </a:lnTo>
                <a:lnTo>
                  <a:pt x="4242" y="475"/>
                </a:lnTo>
                <a:lnTo>
                  <a:pt x="4235" y="473"/>
                </a:lnTo>
                <a:lnTo>
                  <a:pt x="4230" y="470"/>
                </a:lnTo>
                <a:lnTo>
                  <a:pt x="4224" y="468"/>
                </a:lnTo>
                <a:lnTo>
                  <a:pt x="4218" y="464"/>
                </a:lnTo>
                <a:lnTo>
                  <a:pt x="4213" y="462"/>
                </a:lnTo>
                <a:lnTo>
                  <a:pt x="4207" y="458"/>
                </a:lnTo>
                <a:lnTo>
                  <a:pt x="4202" y="455"/>
                </a:lnTo>
                <a:lnTo>
                  <a:pt x="4196" y="450"/>
                </a:lnTo>
                <a:lnTo>
                  <a:pt x="4207" y="442"/>
                </a:lnTo>
                <a:lnTo>
                  <a:pt x="4217" y="433"/>
                </a:lnTo>
                <a:lnTo>
                  <a:pt x="4228" y="425"/>
                </a:lnTo>
                <a:lnTo>
                  <a:pt x="4241" y="416"/>
                </a:lnTo>
                <a:lnTo>
                  <a:pt x="4252" y="408"/>
                </a:lnTo>
                <a:lnTo>
                  <a:pt x="4263" y="400"/>
                </a:lnTo>
                <a:lnTo>
                  <a:pt x="4274" y="392"/>
                </a:lnTo>
                <a:lnTo>
                  <a:pt x="4286" y="383"/>
                </a:lnTo>
                <a:lnTo>
                  <a:pt x="4291" y="377"/>
                </a:lnTo>
                <a:lnTo>
                  <a:pt x="4299" y="372"/>
                </a:lnTo>
                <a:lnTo>
                  <a:pt x="4307" y="366"/>
                </a:lnTo>
                <a:lnTo>
                  <a:pt x="4312" y="359"/>
                </a:lnTo>
                <a:lnTo>
                  <a:pt x="4321" y="349"/>
                </a:lnTo>
                <a:lnTo>
                  <a:pt x="4332" y="337"/>
                </a:lnTo>
                <a:lnTo>
                  <a:pt x="4339" y="326"/>
                </a:lnTo>
                <a:lnTo>
                  <a:pt x="4347" y="315"/>
                </a:lnTo>
                <a:lnTo>
                  <a:pt x="4356" y="304"/>
                </a:lnTo>
                <a:lnTo>
                  <a:pt x="4364" y="293"/>
                </a:lnTo>
                <a:lnTo>
                  <a:pt x="4374" y="282"/>
                </a:lnTo>
                <a:lnTo>
                  <a:pt x="4382" y="271"/>
                </a:lnTo>
                <a:lnTo>
                  <a:pt x="4360" y="281"/>
                </a:lnTo>
                <a:lnTo>
                  <a:pt x="4341" y="290"/>
                </a:lnTo>
                <a:lnTo>
                  <a:pt x="4320" y="299"/>
                </a:lnTo>
                <a:lnTo>
                  <a:pt x="4301" y="308"/>
                </a:lnTo>
                <a:lnTo>
                  <a:pt x="4279" y="318"/>
                </a:lnTo>
                <a:lnTo>
                  <a:pt x="4259" y="327"/>
                </a:lnTo>
                <a:lnTo>
                  <a:pt x="4238" y="338"/>
                </a:lnTo>
                <a:lnTo>
                  <a:pt x="4217" y="349"/>
                </a:lnTo>
                <a:lnTo>
                  <a:pt x="4213" y="346"/>
                </a:lnTo>
                <a:lnTo>
                  <a:pt x="4209" y="343"/>
                </a:lnTo>
                <a:lnTo>
                  <a:pt x="4204" y="342"/>
                </a:lnTo>
                <a:lnTo>
                  <a:pt x="4200" y="339"/>
                </a:lnTo>
                <a:lnTo>
                  <a:pt x="4194" y="338"/>
                </a:lnTo>
                <a:lnTo>
                  <a:pt x="4189" y="335"/>
                </a:lnTo>
                <a:lnTo>
                  <a:pt x="4185" y="335"/>
                </a:lnTo>
                <a:lnTo>
                  <a:pt x="4180" y="334"/>
                </a:lnTo>
                <a:lnTo>
                  <a:pt x="4186" y="328"/>
                </a:lnTo>
                <a:lnTo>
                  <a:pt x="4194" y="322"/>
                </a:lnTo>
                <a:lnTo>
                  <a:pt x="4200" y="316"/>
                </a:lnTo>
                <a:lnTo>
                  <a:pt x="4205" y="309"/>
                </a:lnTo>
                <a:lnTo>
                  <a:pt x="4211" y="303"/>
                </a:lnTo>
                <a:lnTo>
                  <a:pt x="4217" y="297"/>
                </a:lnTo>
                <a:lnTo>
                  <a:pt x="4224" y="291"/>
                </a:lnTo>
                <a:lnTo>
                  <a:pt x="4232" y="285"/>
                </a:lnTo>
                <a:lnTo>
                  <a:pt x="4251" y="271"/>
                </a:lnTo>
                <a:lnTo>
                  <a:pt x="4272" y="253"/>
                </a:lnTo>
                <a:lnTo>
                  <a:pt x="4297" y="234"/>
                </a:lnTo>
                <a:lnTo>
                  <a:pt x="4324" y="214"/>
                </a:lnTo>
                <a:lnTo>
                  <a:pt x="4351" y="195"/>
                </a:lnTo>
                <a:lnTo>
                  <a:pt x="4376" y="177"/>
                </a:lnTo>
                <a:lnTo>
                  <a:pt x="4398" y="162"/>
                </a:lnTo>
                <a:lnTo>
                  <a:pt x="4414" y="147"/>
                </a:lnTo>
                <a:lnTo>
                  <a:pt x="4419" y="124"/>
                </a:lnTo>
                <a:lnTo>
                  <a:pt x="4415" y="112"/>
                </a:lnTo>
                <a:lnTo>
                  <a:pt x="4408" y="112"/>
                </a:lnTo>
                <a:lnTo>
                  <a:pt x="4399" y="119"/>
                </a:lnTo>
                <a:lnTo>
                  <a:pt x="4387" y="127"/>
                </a:lnTo>
                <a:lnTo>
                  <a:pt x="4376" y="135"/>
                </a:lnTo>
                <a:lnTo>
                  <a:pt x="4367" y="140"/>
                </a:lnTo>
                <a:lnTo>
                  <a:pt x="4360" y="139"/>
                </a:lnTo>
                <a:lnTo>
                  <a:pt x="4351" y="146"/>
                </a:lnTo>
                <a:lnTo>
                  <a:pt x="4338" y="152"/>
                </a:lnTo>
                <a:lnTo>
                  <a:pt x="4322" y="160"/>
                </a:lnTo>
                <a:lnTo>
                  <a:pt x="4307" y="165"/>
                </a:lnTo>
                <a:lnTo>
                  <a:pt x="4291" y="173"/>
                </a:lnTo>
                <a:lnTo>
                  <a:pt x="4275" y="178"/>
                </a:lnTo>
                <a:lnTo>
                  <a:pt x="4261" y="187"/>
                </a:lnTo>
                <a:lnTo>
                  <a:pt x="4251" y="194"/>
                </a:lnTo>
                <a:lnTo>
                  <a:pt x="4247" y="203"/>
                </a:lnTo>
                <a:lnTo>
                  <a:pt x="4244" y="213"/>
                </a:lnTo>
                <a:lnTo>
                  <a:pt x="4241" y="223"/>
                </a:lnTo>
                <a:lnTo>
                  <a:pt x="4238" y="234"/>
                </a:lnTo>
                <a:lnTo>
                  <a:pt x="4232" y="239"/>
                </a:lnTo>
                <a:lnTo>
                  <a:pt x="4227" y="245"/>
                </a:lnTo>
                <a:lnTo>
                  <a:pt x="4221" y="251"/>
                </a:lnTo>
                <a:lnTo>
                  <a:pt x="4215" y="256"/>
                </a:lnTo>
                <a:lnTo>
                  <a:pt x="4207" y="262"/>
                </a:lnTo>
                <a:lnTo>
                  <a:pt x="4202" y="267"/>
                </a:lnTo>
                <a:lnTo>
                  <a:pt x="4194" y="273"/>
                </a:lnTo>
                <a:lnTo>
                  <a:pt x="4186" y="278"/>
                </a:lnTo>
                <a:lnTo>
                  <a:pt x="4180" y="271"/>
                </a:lnTo>
                <a:lnTo>
                  <a:pt x="4176" y="264"/>
                </a:lnTo>
                <a:lnTo>
                  <a:pt x="4170" y="258"/>
                </a:lnTo>
                <a:lnTo>
                  <a:pt x="4163" y="251"/>
                </a:lnTo>
                <a:lnTo>
                  <a:pt x="4158" y="244"/>
                </a:lnTo>
                <a:lnTo>
                  <a:pt x="4150" y="238"/>
                </a:lnTo>
                <a:lnTo>
                  <a:pt x="4143" y="232"/>
                </a:lnTo>
                <a:lnTo>
                  <a:pt x="4138" y="225"/>
                </a:lnTo>
                <a:lnTo>
                  <a:pt x="4146" y="212"/>
                </a:lnTo>
                <a:lnTo>
                  <a:pt x="4154" y="200"/>
                </a:lnTo>
                <a:lnTo>
                  <a:pt x="4161" y="187"/>
                </a:lnTo>
                <a:lnTo>
                  <a:pt x="4170" y="173"/>
                </a:lnTo>
                <a:lnTo>
                  <a:pt x="4180" y="167"/>
                </a:lnTo>
                <a:lnTo>
                  <a:pt x="4188" y="160"/>
                </a:lnTo>
                <a:lnTo>
                  <a:pt x="4197" y="152"/>
                </a:lnTo>
                <a:lnTo>
                  <a:pt x="4205" y="145"/>
                </a:lnTo>
                <a:lnTo>
                  <a:pt x="4214" y="137"/>
                </a:lnTo>
                <a:lnTo>
                  <a:pt x="4222" y="130"/>
                </a:lnTo>
                <a:lnTo>
                  <a:pt x="4230" y="123"/>
                </a:lnTo>
                <a:lnTo>
                  <a:pt x="4238" y="116"/>
                </a:lnTo>
                <a:lnTo>
                  <a:pt x="4245" y="106"/>
                </a:lnTo>
                <a:lnTo>
                  <a:pt x="4249" y="99"/>
                </a:lnTo>
                <a:lnTo>
                  <a:pt x="4255" y="90"/>
                </a:lnTo>
                <a:lnTo>
                  <a:pt x="4260" y="82"/>
                </a:lnTo>
                <a:lnTo>
                  <a:pt x="4266" y="73"/>
                </a:lnTo>
                <a:lnTo>
                  <a:pt x="4271" y="65"/>
                </a:lnTo>
                <a:lnTo>
                  <a:pt x="4277" y="55"/>
                </a:lnTo>
                <a:lnTo>
                  <a:pt x="4284" y="47"/>
                </a:lnTo>
                <a:lnTo>
                  <a:pt x="4274" y="48"/>
                </a:lnTo>
                <a:lnTo>
                  <a:pt x="4264" y="50"/>
                </a:lnTo>
                <a:lnTo>
                  <a:pt x="4255" y="52"/>
                </a:lnTo>
                <a:lnTo>
                  <a:pt x="4245" y="52"/>
                </a:lnTo>
                <a:lnTo>
                  <a:pt x="4234" y="55"/>
                </a:lnTo>
                <a:lnTo>
                  <a:pt x="4224" y="56"/>
                </a:lnTo>
                <a:lnTo>
                  <a:pt x="4214" y="59"/>
                </a:lnTo>
                <a:lnTo>
                  <a:pt x="4204" y="60"/>
                </a:lnTo>
                <a:lnTo>
                  <a:pt x="4207" y="44"/>
                </a:lnTo>
                <a:lnTo>
                  <a:pt x="4211" y="30"/>
                </a:lnTo>
                <a:lnTo>
                  <a:pt x="4213" y="16"/>
                </a:lnTo>
                <a:lnTo>
                  <a:pt x="4215" y="0"/>
                </a:lnTo>
                <a:lnTo>
                  <a:pt x="4205" y="7"/>
                </a:lnTo>
                <a:lnTo>
                  <a:pt x="4196" y="13"/>
                </a:lnTo>
                <a:lnTo>
                  <a:pt x="4185" y="19"/>
                </a:lnTo>
                <a:lnTo>
                  <a:pt x="4176" y="26"/>
                </a:lnTo>
                <a:lnTo>
                  <a:pt x="4167" y="33"/>
                </a:lnTo>
                <a:lnTo>
                  <a:pt x="4158" y="41"/>
                </a:lnTo>
                <a:lnTo>
                  <a:pt x="4150" y="48"/>
                </a:lnTo>
                <a:lnTo>
                  <a:pt x="4139" y="55"/>
                </a:lnTo>
                <a:lnTo>
                  <a:pt x="4134" y="63"/>
                </a:lnTo>
                <a:lnTo>
                  <a:pt x="4129" y="73"/>
                </a:lnTo>
                <a:lnTo>
                  <a:pt x="4123" y="82"/>
                </a:lnTo>
                <a:lnTo>
                  <a:pt x="4119" y="92"/>
                </a:lnTo>
                <a:lnTo>
                  <a:pt x="4113" y="102"/>
                </a:lnTo>
                <a:lnTo>
                  <a:pt x="4108" y="112"/>
                </a:lnTo>
                <a:lnTo>
                  <a:pt x="4101" y="123"/>
                </a:lnTo>
                <a:lnTo>
                  <a:pt x="4097" y="134"/>
                </a:lnTo>
                <a:lnTo>
                  <a:pt x="4088" y="134"/>
                </a:lnTo>
                <a:lnTo>
                  <a:pt x="4080" y="134"/>
                </a:lnTo>
                <a:lnTo>
                  <a:pt x="4071" y="134"/>
                </a:lnTo>
                <a:lnTo>
                  <a:pt x="4064" y="134"/>
                </a:lnTo>
                <a:lnTo>
                  <a:pt x="4054" y="134"/>
                </a:lnTo>
                <a:lnTo>
                  <a:pt x="4047" y="134"/>
                </a:lnTo>
                <a:lnTo>
                  <a:pt x="4038" y="134"/>
                </a:lnTo>
                <a:lnTo>
                  <a:pt x="4030" y="133"/>
                </a:lnTo>
                <a:lnTo>
                  <a:pt x="4016" y="143"/>
                </a:lnTo>
                <a:lnTo>
                  <a:pt x="4000" y="154"/>
                </a:lnTo>
                <a:lnTo>
                  <a:pt x="3986" y="165"/>
                </a:lnTo>
                <a:lnTo>
                  <a:pt x="3972" y="175"/>
                </a:lnTo>
                <a:lnTo>
                  <a:pt x="3956" y="186"/>
                </a:lnTo>
                <a:lnTo>
                  <a:pt x="3941" y="197"/>
                </a:lnTo>
                <a:lnTo>
                  <a:pt x="3928" y="207"/>
                </a:lnTo>
                <a:lnTo>
                  <a:pt x="3910" y="218"/>
                </a:lnTo>
                <a:lnTo>
                  <a:pt x="3863" y="251"/>
                </a:lnTo>
                <a:lnTo>
                  <a:pt x="3815" y="280"/>
                </a:lnTo>
                <a:lnTo>
                  <a:pt x="3768" y="307"/>
                </a:lnTo>
                <a:lnTo>
                  <a:pt x="3720" y="331"/>
                </a:lnTo>
                <a:lnTo>
                  <a:pt x="3672" y="357"/>
                </a:lnTo>
                <a:lnTo>
                  <a:pt x="3625" y="381"/>
                </a:lnTo>
                <a:lnTo>
                  <a:pt x="3577" y="405"/>
                </a:lnTo>
                <a:lnTo>
                  <a:pt x="3530" y="428"/>
                </a:lnTo>
                <a:lnTo>
                  <a:pt x="3483" y="456"/>
                </a:lnTo>
                <a:lnTo>
                  <a:pt x="3436" y="485"/>
                </a:lnTo>
                <a:lnTo>
                  <a:pt x="3389" y="516"/>
                </a:lnTo>
                <a:lnTo>
                  <a:pt x="3342" y="549"/>
                </a:lnTo>
                <a:lnTo>
                  <a:pt x="3296" y="590"/>
                </a:lnTo>
                <a:lnTo>
                  <a:pt x="3250" y="633"/>
                </a:lnTo>
                <a:lnTo>
                  <a:pt x="3203" y="682"/>
                </a:lnTo>
                <a:lnTo>
                  <a:pt x="3155" y="736"/>
                </a:lnTo>
                <a:lnTo>
                  <a:pt x="3112" y="764"/>
                </a:lnTo>
                <a:lnTo>
                  <a:pt x="3078" y="786"/>
                </a:lnTo>
                <a:lnTo>
                  <a:pt x="3052" y="803"/>
                </a:lnTo>
                <a:lnTo>
                  <a:pt x="3036" y="812"/>
                </a:lnTo>
                <a:lnTo>
                  <a:pt x="3028" y="815"/>
                </a:lnTo>
                <a:lnTo>
                  <a:pt x="3026" y="814"/>
                </a:lnTo>
                <a:lnTo>
                  <a:pt x="3028" y="809"/>
                </a:lnTo>
                <a:lnTo>
                  <a:pt x="3035" y="800"/>
                </a:lnTo>
                <a:lnTo>
                  <a:pt x="3044" y="790"/>
                </a:lnTo>
                <a:lnTo>
                  <a:pt x="3055" y="778"/>
                </a:lnTo>
                <a:lnTo>
                  <a:pt x="3070" y="766"/>
                </a:lnTo>
                <a:lnTo>
                  <a:pt x="3083" y="754"/>
                </a:lnTo>
                <a:lnTo>
                  <a:pt x="3094" y="743"/>
                </a:lnTo>
                <a:lnTo>
                  <a:pt x="3104" y="732"/>
                </a:lnTo>
                <a:lnTo>
                  <a:pt x="3112" y="725"/>
                </a:lnTo>
                <a:lnTo>
                  <a:pt x="3114" y="721"/>
                </a:lnTo>
                <a:lnTo>
                  <a:pt x="3136" y="710"/>
                </a:lnTo>
                <a:lnTo>
                  <a:pt x="3154" y="700"/>
                </a:lnTo>
                <a:lnTo>
                  <a:pt x="3167" y="691"/>
                </a:lnTo>
                <a:lnTo>
                  <a:pt x="3175" y="685"/>
                </a:lnTo>
                <a:lnTo>
                  <a:pt x="3180" y="682"/>
                </a:lnTo>
                <a:lnTo>
                  <a:pt x="3183" y="677"/>
                </a:lnTo>
                <a:lnTo>
                  <a:pt x="3180" y="675"/>
                </a:lnTo>
                <a:lnTo>
                  <a:pt x="3177" y="674"/>
                </a:lnTo>
                <a:lnTo>
                  <a:pt x="3173" y="674"/>
                </a:lnTo>
                <a:lnTo>
                  <a:pt x="3169" y="674"/>
                </a:lnTo>
                <a:lnTo>
                  <a:pt x="3164" y="673"/>
                </a:lnTo>
                <a:lnTo>
                  <a:pt x="3160" y="671"/>
                </a:lnTo>
                <a:lnTo>
                  <a:pt x="3158" y="669"/>
                </a:lnTo>
                <a:lnTo>
                  <a:pt x="3158" y="666"/>
                </a:lnTo>
                <a:lnTo>
                  <a:pt x="3160" y="660"/>
                </a:lnTo>
                <a:lnTo>
                  <a:pt x="3165" y="654"/>
                </a:lnTo>
                <a:lnTo>
                  <a:pt x="3173" y="645"/>
                </a:lnTo>
                <a:lnTo>
                  <a:pt x="3185" y="633"/>
                </a:lnTo>
                <a:lnTo>
                  <a:pt x="3203" y="620"/>
                </a:lnTo>
                <a:lnTo>
                  <a:pt x="3225" y="603"/>
                </a:lnTo>
                <a:lnTo>
                  <a:pt x="3253" y="584"/>
                </a:lnTo>
                <a:lnTo>
                  <a:pt x="3287" y="560"/>
                </a:lnTo>
                <a:lnTo>
                  <a:pt x="3327" y="533"/>
                </a:lnTo>
                <a:lnTo>
                  <a:pt x="3375" y="503"/>
                </a:lnTo>
                <a:lnTo>
                  <a:pt x="3432" y="466"/>
                </a:lnTo>
                <a:lnTo>
                  <a:pt x="3495" y="426"/>
                </a:lnTo>
                <a:lnTo>
                  <a:pt x="3569" y="383"/>
                </a:lnTo>
                <a:lnTo>
                  <a:pt x="3651" y="331"/>
                </a:lnTo>
                <a:lnTo>
                  <a:pt x="3744" y="278"/>
                </a:lnTo>
                <a:lnTo>
                  <a:pt x="3849" y="216"/>
                </a:lnTo>
                <a:lnTo>
                  <a:pt x="3962" y="150"/>
                </a:lnTo>
                <a:lnTo>
                  <a:pt x="3989" y="133"/>
                </a:lnTo>
                <a:lnTo>
                  <a:pt x="4011" y="116"/>
                </a:lnTo>
                <a:lnTo>
                  <a:pt x="4029" y="99"/>
                </a:lnTo>
                <a:lnTo>
                  <a:pt x="4042" y="84"/>
                </a:lnTo>
                <a:lnTo>
                  <a:pt x="4050" y="71"/>
                </a:lnTo>
                <a:lnTo>
                  <a:pt x="4054" y="61"/>
                </a:lnTo>
                <a:lnTo>
                  <a:pt x="4054" y="54"/>
                </a:lnTo>
                <a:lnTo>
                  <a:pt x="4050" y="52"/>
                </a:lnTo>
                <a:lnTo>
                  <a:pt x="4025" y="56"/>
                </a:lnTo>
                <a:lnTo>
                  <a:pt x="3998" y="69"/>
                </a:lnTo>
                <a:lnTo>
                  <a:pt x="3972" y="88"/>
                </a:lnTo>
                <a:lnTo>
                  <a:pt x="3944" y="106"/>
                </a:lnTo>
                <a:lnTo>
                  <a:pt x="3920" y="126"/>
                </a:lnTo>
                <a:lnTo>
                  <a:pt x="3899" y="139"/>
                </a:lnTo>
                <a:lnTo>
                  <a:pt x="3883" y="143"/>
                </a:lnTo>
                <a:lnTo>
                  <a:pt x="3870" y="133"/>
                </a:lnTo>
                <a:lnTo>
                  <a:pt x="3857" y="154"/>
                </a:lnTo>
                <a:lnTo>
                  <a:pt x="3855" y="162"/>
                </a:lnTo>
                <a:lnTo>
                  <a:pt x="3857" y="160"/>
                </a:lnTo>
                <a:lnTo>
                  <a:pt x="3860" y="151"/>
                </a:lnTo>
                <a:lnTo>
                  <a:pt x="3858" y="143"/>
                </a:lnTo>
                <a:lnTo>
                  <a:pt x="3845" y="143"/>
                </a:lnTo>
                <a:lnTo>
                  <a:pt x="3813" y="152"/>
                </a:lnTo>
                <a:lnTo>
                  <a:pt x="3759" y="177"/>
                </a:lnTo>
                <a:lnTo>
                  <a:pt x="3741" y="187"/>
                </a:lnTo>
                <a:lnTo>
                  <a:pt x="3722" y="197"/>
                </a:lnTo>
                <a:lnTo>
                  <a:pt x="3702" y="208"/>
                </a:lnTo>
                <a:lnTo>
                  <a:pt x="3678" y="222"/>
                </a:lnTo>
                <a:lnTo>
                  <a:pt x="3656" y="237"/>
                </a:lnTo>
                <a:lnTo>
                  <a:pt x="3630" y="251"/>
                </a:lnTo>
                <a:lnTo>
                  <a:pt x="3603" y="267"/>
                </a:lnTo>
                <a:lnTo>
                  <a:pt x="3577" y="284"/>
                </a:lnTo>
                <a:lnTo>
                  <a:pt x="3548" y="301"/>
                </a:lnTo>
                <a:lnTo>
                  <a:pt x="3520" y="318"/>
                </a:lnTo>
                <a:lnTo>
                  <a:pt x="3491" y="337"/>
                </a:lnTo>
                <a:lnTo>
                  <a:pt x="3460" y="357"/>
                </a:lnTo>
                <a:lnTo>
                  <a:pt x="3431" y="375"/>
                </a:lnTo>
                <a:lnTo>
                  <a:pt x="3400" y="395"/>
                </a:lnTo>
                <a:lnTo>
                  <a:pt x="3368" y="415"/>
                </a:lnTo>
                <a:lnTo>
                  <a:pt x="3338" y="435"/>
                </a:lnTo>
                <a:lnTo>
                  <a:pt x="3307" y="456"/>
                </a:lnTo>
                <a:lnTo>
                  <a:pt x="3274" y="476"/>
                </a:lnTo>
                <a:lnTo>
                  <a:pt x="3244" y="496"/>
                </a:lnTo>
                <a:lnTo>
                  <a:pt x="3214" y="516"/>
                </a:lnTo>
                <a:lnTo>
                  <a:pt x="3184" y="535"/>
                </a:lnTo>
                <a:lnTo>
                  <a:pt x="3154" y="556"/>
                </a:lnTo>
                <a:lnTo>
                  <a:pt x="3127" y="574"/>
                </a:lnTo>
                <a:lnTo>
                  <a:pt x="3098" y="594"/>
                </a:lnTo>
                <a:lnTo>
                  <a:pt x="3072" y="611"/>
                </a:lnTo>
                <a:lnTo>
                  <a:pt x="3046" y="628"/>
                </a:lnTo>
                <a:lnTo>
                  <a:pt x="3022" y="645"/>
                </a:lnTo>
                <a:lnTo>
                  <a:pt x="2998" y="660"/>
                </a:lnTo>
                <a:lnTo>
                  <a:pt x="2974" y="677"/>
                </a:lnTo>
                <a:lnTo>
                  <a:pt x="2955" y="691"/>
                </a:lnTo>
                <a:lnTo>
                  <a:pt x="2936" y="704"/>
                </a:lnTo>
                <a:lnTo>
                  <a:pt x="2918" y="715"/>
                </a:lnTo>
                <a:lnTo>
                  <a:pt x="2869" y="749"/>
                </a:lnTo>
                <a:lnTo>
                  <a:pt x="2819" y="783"/>
                </a:lnTo>
                <a:lnTo>
                  <a:pt x="2771" y="816"/>
                </a:lnTo>
                <a:lnTo>
                  <a:pt x="2723" y="847"/>
                </a:lnTo>
                <a:lnTo>
                  <a:pt x="2675" y="879"/>
                </a:lnTo>
                <a:lnTo>
                  <a:pt x="2628" y="910"/>
                </a:lnTo>
                <a:lnTo>
                  <a:pt x="2581" y="940"/>
                </a:lnTo>
                <a:lnTo>
                  <a:pt x="2536" y="970"/>
                </a:lnTo>
                <a:lnTo>
                  <a:pt x="2491" y="1000"/>
                </a:lnTo>
                <a:lnTo>
                  <a:pt x="2447" y="1031"/>
                </a:lnTo>
                <a:lnTo>
                  <a:pt x="2402" y="1060"/>
                </a:lnTo>
                <a:lnTo>
                  <a:pt x="2359" y="1089"/>
                </a:lnTo>
                <a:lnTo>
                  <a:pt x="2316" y="1117"/>
                </a:lnTo>
                <a:lnTo>
                  <a:pt x="2273" y="1148"/>
                </a:lnTo>
                <a:lnTo>
                  <a:pt x="2232" y="1178"/>
                </a:lnTo>
                <a:lnTo>
                  <a:pt x="2191" y="1206"/>
                </a:lnTo>
                <a:lnTo>
                  <a:pt x="2168" y="1227"/>
                </a:lnTo>
                <a:lnTo>
                  <a:pt x="2146" y="1249"/>
                </a:lnTo>
                <a:lnTo>
                  <a:pt x="2125" y="1271"/>
                </a:lnTo>
                <a:lnTo>
                  <a:pt x="2104" y="1293"/>
                </a:lnTo>
                <a:lnTo>
                  <a:pt x="2085" y="1316"/>
                </a:lnTo>
                <a:lnTo>
                  <a:pt x="2065" y="1338"/>
                </a:lnTo>
                <a:lnTo>
                  <a:pt x="2048" y="1362"/>
                </a:lnTo>
                <a:lnTo>
                  <a:pt x="2029" y="1384"/>
                </a:lnTo>
                <a:lnTo>
                  <a:pt x="2010" y="1407"/>
                </a:lnTo>
                <a:lnTo>
                  <a:pt x="1994" y="1430"/>
                </a:lnTo>
                <a:lnTo>
                  <a:pt x="1975" y="1453"/>
                </a:lnTo>
                <a:lnTo>
                  <a:pt x="1957" y="1475"/>
                </a:lnTo>
                <a:lnTo>
                  <a:pt x="1938" y="1498"/>
                </a:lnTo>
                <a:lnTo>
                  <a:pt x="1920" y="1518"/>
                </a:lnTo>
                <a:lnTo>
                  <a:pt x="1901" y="1539"/>
                </a:lnTo>
                <a:lnTo>
                  <a:pt x="1881" y="1559"/>
                </a:lnTo>
                <a:lnTo>
                  <a:pt x="1859" y="1580"/>
                </a:lnTo>
                <a:lnTo>
                  <a:pt x="1835" y="1607"/>
                </a:lnTo>
                <a:lnTo>
                  <a:pt x="1811" y="1637"/>
                </a:lnTo>
                <a:lnTo>
                  <a:pt x="1786" y="1671"/>
                </a:lnTo>
                <a:lnTo>
                  <a:pt x="1762" y="1704"/>
                </a:lnTo>
                <a:lnTo>
                  <a:pt x="1738" y="1734"/>
                </a:lnTo>
                <a:lnTo>
                  <a:pt x="1717" y="1760"/>
                </a:lnTo>
                <a:lnTo>
                  <a:pt x="1697" y="1779"/>
                </a:lnTo>
                <a:lnTo>
                  <a:pt x="1669" y="1799"/>
                </a:lnTo>
                <a:lnTo>
                  <a:pt x="1651" y="1814"/>
                </a:lnTo>
                <a:lnTo>
                  <a:pt x="1638" y="1823"/>
                </a:lnTo>
                <a:lnTo>
                  <a:pt x="1629" y="1830"/>
                </a:lnTo>
                <a:lnTo>
                  <a:pt x="1618" y="1836"/>
                </a:lnTo>
                <a:lnTo>
                  <a:pt x="1607" y="1846"/>
                </a:lnTo>
                <a:lnTo>
                  <a:pt x="1593" y="1859"/>
                </a:lnTo>
                <a:lnTo>
                  <a:pt x="1571" y="1880"/>
                </a:lnTo>
                <a:lnTo>
                  <a:pt x="1550" y="1913"/>
                </a:lnTo>
                <a:lnTo>
                  <a:pt x="1531" y="1947"/>
                </a:lnTo>
                <a:lnTo>
                  <a:pt x="1514" y="1983"/>
                </a:lnTo>
                <a:lnTo>
                  <a:pt x="1499" y="2021"/>
                </a:lnTo>
                <a:lnTo>
                  <a:pt x="1482" y="2057"/>
                </a:lnTo>
                <a:lnTo>
                  <a:pt x="1466" y="2093"/>
                </a:lnTo>
                <a:lnTo>
                  <a:pt x="1452" y="2128"/>
                </a:lnTo>
                <a:lnTo>
                  <a:pt x="1435" y="2161"/>
                </a:lnTo>
                <a:lnTo>
                  <a:pt x="1420" y="2132"/>
                </a:lnTo>
                <a:lnTo>
                  <a:pt x="1402" y="2104"/>
                </a:lnTo>
                <a:lnTo>
                  <a:pt x="1383" y="2075"/>
                </a:lnTo>
                <a:lnTo>
                  <a:pt x="1363" y="2046"/>
                </a:lnTo>
                <a:lnTo>
                  <a:pt x="1340" y="2018"/>
                </a:lnTo>
                <a:lnTo>
                  <a:pt x="1319" y="1989"/>
                </a:lnTo>
                <a:lnTo>
                  <a:pt x="1296" y="1961"/>
                </a:lnTo>
                <a:lnTo>
                  <a:pt x="1274" y="1933"/>
                </a:lnTo>
                <a:lnTo>
                  <a:pt x="1251" y="1903"/>
                </a:lnTo>
                <a:lnTo>
                  <a:pt x="1230" y="1874"/>
                </a:lnTo>
                <a:lnTo>
                  <a:pt x="1210" y="1847"/>
                </a:lnTo>
                <a:lnTo>
                  <a:pt x="1192" y="1818"/>
                </a:lnTo>
                <a:lnTo>
                  <a:pt x="1175" y="1789"/>
                </a:lnTo>
                <a:lnTo>
                  <a:pt x="1159" y="1761"/>
                </a:lnTo>
                <a:lnTo>
                  <a:pt x="1146" y="1732"/>
                </a:lnTo>
                <a:lnTo>
                  <a:pt x="1137" y="1705"/>
                </a:lnTo>
                <a:lnTo>
                  <a:pt x="1121" y="1665"/>
                </a:lnTo>
                <a:lnTo>
                  <a:pt x="1105" y="1624"/>
                </a:lnTo>
                <a:lnTo>
                  <a:pt x="1087" y="1580"/>
                </a:lnTo>
                <a:lnTo>
                  <a:pt x="1068" y="1537"/>
                </a:lnTo>
                <a:lnTo>
                  <a:pt x="1050" y="1493"/>
                </a:lnTo>
                <a:lnTo>
                  <a:pt x="1032" y="1449"/>
                </a:lnTo>
                <a:lnTo>
                  <a:pt x="1016" y="1407"/>
                </a:lnTo>
                <a:lnTo>
                  <a:pt x="1003" y="1367"/>
                </a:lnTo>
                <a:lnTo>
                  <a:pt x="979" y="1376"/>
                </a:lnTo>
                <a:lnTo>
                  <a:pt x="958" y="1386"/>
                </a:lnTo>
                <a:lnTo>
                  <a:pt x="935" y="1394"/>
                </a:lnTo>
                <a:lnTo>
                  <a:pt x="914" y="1403"/>
                </a:lnTo>
                <a:lnTo>
                  <a:pt x="891" y="1411"/>
                </a:lnTo>
                <a:lnTo>
                  <a:pt x="870" y="1418"/>
                </a:lnTo>
                <a:lnTo>
                  <a:pt x="847" y="1426"/>
                </a:lnTo>
                <a:lnTo>
                  <a:pt x="825" y="1435"/>
                </a:lnTo>
                <a:lnTo>
                  <a:pt x="808" y="1443"/>
                </a:lnTo>
                <a:lnTo>
                  <a:pt x="790" y="1450"/>
                </a:lnTo>
                <a:lnTo>
                  <a:pt x="773" y="1459"/>
                </a:lnTo>
                <a:lnTo>
                  <a:pt x="755" y="1467"/>
                </a:lnTo>
                <a:lnTo>
                  <a:pt x="738" y="1475"/>
                </a:lnTo>
                <a:lnTo>
                  <a:pt x="721" y="1484"/>
                </a:lnTo>
                <a:lnTo>
                  <a:pt x="704" y="1491"/>
                </a:lnTo>
                <a:lnTo>
                  <a:pt x="687" y="1499"/>
                </a:lnTo>
                <a:lnTo>
                  <a:pt x="669" y="1507"/>
                </a:lnTo>
                <a:lnTo>
                  <a:pt x="652" y="1515"/>
                </a:lnTo>
                <a:lnTo>
                  <a:pt x="636" y="1522"/>
                </a:lnTo>
                <a:lnTo>
                  <a:pt x="619" y="1531"/>
                </a:lnTo>
                <a:lnTo>
                  <a:pt x="602" y="1537"/>
                </a:lnTo>
                <a:lnTo>
                  <a:pt x="586" y="1546"/>
                </a:lnTo>
                <a:lnTo>
                  <a:pt x="569" y="1553"/>
                </a:lnTo>
                <a:lnTo>
                  <a:pt x="553" y="1561"/>
                </a:lnTo>
                <a:lnTo>
                  <a:pt x="550" y="1561"/>
                </a:lnTo>
                <a:lnTo>
                  <a:pt x="541" y="1561"/>
                </a:lnTo>
                <a:lnTo>
                  <a:pt x="527" y="1563"/>
                </a:lnTo>
                <a:lnTo>
                  <a:pt x="511" y="1567"/>
                </a:lnTo>
                <a:lnTo>
                  <a:pt x="491" y="1571"/>
                </a:lnTo>
                <a:lnTo>
                  <a:pt x="469" y="1577"/>
                </a:lnTo>
                <a:lnTo>
                  <a:pt x="445" y="1585"/>
                </a:lnTo>
                <a:lnTo>
                  <a:pt x="421" y="1592"/>
                </a:lnTo>
                <a:lnTo>
                  <a:pt x="396" y="1598"/>
                </a:lnTo>
                <a:lnTo>
                  <a:pt x="373" y="1605"/>
                </a:lnTo>
                <a:lnTo>
                  <a:pt x="351" y="1612"/>
                </a:lnTo>
                <a:lnTo>
                  <a:pt x="333" y="1616"/>
                </a:lnTo>
                <a:lnTo>
                  <a:pt x="315" y="1620"/>
                </a:lnTo>
                <a:lnTo>
                  <a:pt x="304" y="1624"/>
                </a:lnTo>
                <a:lnTo>
                  <a:pt x="297" y="1624"/>
                </a:lnTo>
                <a:lnTo>
                  <a:pt x="294" y="1622"/>
                </a:lnTo>
                <a:lnTo>
                  <a:pt x="275" y="1633"/>
                </a:lnTo>
                <a:lnTo>
                  <a:pt x="256" y="1643"/>
                </a:lnTo>
                <a:lnTo>
                  <a:pt x="237" y="1654"/>
                </a:lnTo>
                <a:lnTo>
                  <a:pt x="219" y="1665"/>
                </a:lnTo>
                <a:lnTo>
                  <a:pt x="199" y="1675"/>
                </a:lnTo>
                <a:lnTo>
                  <a:pt x="180" y="1685"/>
                </a:lnTo>
                <a:lnTo>
                  <a:pt x="161" y="1696"/>
                </a:lnTo>
                <a:lnTo>
                  <a:pt x="143" y="1707"/>
                </a:lnTo>
                <a:lnTo>
                  <a:pt x="124" y="1718"/>
                </a:lnTo>
                <a:lnTo>
                  <a:pt x="106" y="1729"/>
                </a:lnTo>
                <a:lnTo>
                  <a:pt x="87" y="1739"/>
                </a:lnTo>
                <a:lnTo>
                  <a:pt x="70" y="1750"/>
                </a:lnTo>
                <a:lnTo>
                  <a:pt x="53" y="1760"/>
                </a:lnTo>
                <a:lnTo>
                  <a:pt x="35" y="1771"/>
                </a:lnTo>
                <a:lnTo>
                  <a:pt x="18" y="1781"/>
                </a:lnTo>
                <a:lnTo>
                  <a:pt x="0" y="1792"/>
                </a:lnTo>
                <a:close/>
              </a:path>
            </a:pathLst>
          </a:custGeom>
          <a:solidFill>
            <a:srgbClr val="9B1717"/>
          </a:solidFill>
          <a:ln w="9525">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53" name="Freeform 1754"/>
          <p:cNvSpPr>
            <a:spLocks/>
          </p:cNvSpPr>
          <p:nvPr/>
        </p:nvSpPr>
        <p:spPr bwMode="gray">
          <a:xfrm>
            <a:off x="7358326" y="2782068"/>
            <a:ext cx="288000" cy="252000"/>
          </a:xfrm>
          <a:custGeom>
            <a:avLst/>
            <a:gdLst>
              <a:gd name="T0" fmla="*/ 2147483647 w 4916"/>
              <a:gd name="T1" fmla="*/ 2147483647 h 3388"/>
              <a:gd name="T2" fmla="*/ 2147483647 w 4916"/>
              <a:gd name="T3" fmla="*/ 2147483647 h 3388"/>
              <a:gd name="T4" fmla="*/ 2147483647 w 4916"/>
              <a:gd name="T5" fmla="*/ 2147483647 h 3388"/>
              <a:gd name="T6" fmla="*/ 2147483647 w 4916"/>
              <a:gd name="T7" fmla="*/ 2147483647 h 3388"/>
              <a:gd name="T8" fmla="*/ 2147483647 w 4916"/>
              <a:gd name="T9" fmla="*/ 2147483647 h 3388"/>
              <a:gd name="T10" fmla="*/ 2147483647 w 4916"/>
              <a:gd name="T11" fmla="*/ 2147483647 h 3388"/>
              <a:gd name="T12" fmla="*/ 2147483647 w 4916"/>
              <a:gd name="T13" fmla="*/ 2147483647 h 3388"/>
              <a:gd name="T14" fmla="*/ 2147483647 w 4916"/>
              <a:gd name="T15" fmla="*/ 2147483647 h 3388"/>
              <a:gd name="T16" fmla="*/ 2147483647 w 4916"/>
              <a:gd name="T17" fmla="*/ 2147483647 h 3388"/>
              <a:gd name="T18" fmla="*/ 2147483647 w 4916"/>
              <a:gd name="T19" fmla="*/ 2147483647 h 3388"/>
              <a:gd name="T20" fmla="*/ 2147483647 w 4916"/>
              <a:gd name="T21" fmla="*/ 2147483647 h 3388"/>
              <a:gd name="T22" fmla="*/ 2147483647 w 4916"/>
              <a:gd name="T23" fmla="*/ 2147483647 h 3388"/>
              <a:gd name="T24" fmla="*/ 2147483647 w 4916"/>
              <a:gd name="T25" fmla="*/ 2147483647 h 3388"/>
              <a:gd name="T26" fmla="*/ 2147483647 w 4916"/>
              <a:gd name="T27" fmla="*/ 2147483647 h 3388"/>
              <a:gd name="T28" fmla="*/ 2147483647 w 4916"/>
              <a:gd name="T29" fmla="*/ 2147483647 h 3388"/>
              <a:gd name="T30" fmla="*/ 2147483647 w 4916"/>
              <a:gd name="T31" fmla="*/ 2147483647 h 3388"/>
              <a:gd name="T32" fmla="*/ 2147483647 w 4916"/>
              <a:gd name="T33" fmla="*/ 2147483647 h 3388"/>
              <a:gd name="T34" fmla="*/ 2147483647 w 4916"/>
              <a:gd name="T35" fmla="*/ 2147483647 h 3388"/>
              <a:gd name="T36" fmla="*/ 2147483647 w 4916"/>
              <a:gd name="T37" fmla="*/ 2147483647 h 3388"/>
              <a:gd name="T38" fmla="*/ 2147483647 w 4916"/>
              <a:gd name="T39" fmla="*/ 2147483647 h 3388"/>
              <a:gd name="T40" fmla="*/ 2147483647 w 4916"/>
              <a:gd name="T41" fmla="*/ 2147483647 h 3388"/>
              <a:gd name="T42" fmla="*/ 2147483647 w 4916"/>
              <a:gd name="T43" fmla="*/ 2147483647 h 3388"/>
              <a:gd name="T44" fmla="*/ 2147483647 w 4916"/>
              <a:gd name="T45" fmla="*/ 2147483647 h 3388"/>
              <a:gd name="T46" fmla="*/ 2147483647 w 4916"/>
              <a:gd name="T47" fmla="*/ 2147483647 h 3388"/>
              <a:gd name="T48" fmla="*/ 2147483647 w 4916"/>
              <a:gd name="T49" fmla="*/ 2147483647 h 3388"/>
              <a:gd name="T50" fmla="*/ 2147483647 w 4916"/>
              <a:gd name="T51" fmla="*/ 2147483647 h 3388"/>
              <a:gd name="T52" fmla="*/ 2147483647 w 4916"/>
              <a:gd name="T53" fmla="*/ 2147483647 h 3388"/>
              <a:gd name="T54" fmla="*/ 2147483647 w 4916"/>
              <a:gd name="T55" fmla="*/ 2147483647 h 3388"/>
              <a:gd name="T56" fmla="*/ 2147483647 w 4916"/>
              <a:gd name="T57" fmla="*/ 2147483647 h 3388"/>
              <a:gd name="T58" fmla="*/ 2147483647 w 4916"/>
              <a:gd name="T59" fmla="*/ 2147483647 h 3388"/>
              <a:gd name="T60" fmla="*/ 2147483647 w 4916"/>
              <a:gd name="T61" fmla="*/ 2147483647 h 3388"/>
              <a:gd name="T62" fmla="*/ 2147483647 w 4916"/>
              <a:gd name="T63" fmla="*/ 2147483647 h 3388"/>
              <a:gd name="T64" fmla="*/ 2147483647 w 4916"/>
              <a:gd name="T65" fmla="*/ 2147483647 h 3388"/>
              <a:gd name="T66" fmla="*/ 2147483647 w 4916"/>
              <a:gd name="T67" fmla="*/ 2147483647 h 3388"/>
              <a:gd name="T68" fmla="*/ 2147483647 w 4916"/>
              <a:gd name="T69" fmla="*/ 2147483647 h 3388"/>
              <a:gd name="T70" fmla="*/ 2147483647 w 4916"/>
              <a:gd name="T71" fmla="*/ 2147483647 h 3388"/>
              <a:gd name="T72" fmla="*/ 2147483647 w 4916"/>
              <a:gd name="T73" fmla="*/ 2147483647 h 3388"/>
              <a:gd name="T74" fmla="*/ 2147483647 w 4916"/>
              <a:gd name="T75" fmla="*/ 2147483647 h 3388"/>
              <a:gd name="T76" fmla="*/ 2147483647 w 4916"/>
              <a:gd name="T77" fmla="*/ 2147483647 h 3388"/>
              <a:gd name="T78" fmla="*/ 2147483647 w 4916"/>
              <a:gd name="T79" fmla="*/ 2147483647 h 3388"/>
              <a:gd name="T80" fmla="*/ 2147483647 w 4916"/>
              <a:gd name="T81" fmla="*/ 2147483647 h 3388"/>
              <a:gd name="T82" fmla="*/ 2147483647 w 4916"/>
              <a:gd name="T83" fmla="*/ 2147483647 h 3388"/>
              <a:gd name="T84" fmla="*/ 2147483647 w 4916"/>
              <a:gd name="T85" fmla="*/ 2147483647 h 3388"/>
              <a:gd name="T86" fmla="*/ 2147483647 w 4916"/>
              <a:gd name="T87" fmla="*/ 2147483647 h 3388"/>
              <a:gd name="T88" fmla="*/ 2147483647 w 4916"/>
              <a:gd name="T89" fmla="*/ 2147483647 h 3388"/>
              <a:gd name="T90" fmla="*/ 2147483647 w 4916"/>
              <a:gd name="T91" fmla="*/ 2147483647 h 3388"/>
              <a:gd name="T92" fmla="*/ 2147483647 w 4916"/>
              <a:gd name="T93" fmla="*/ 2147483647 h 3388"/>
              <a:gd name="T94" fmla="*/ 2147483647 w 4916"/>
              <a:gd name="T95" fmla="*/ 2147483647 h 3388"/>
              <a:gd name="T96" fmla="*/ 2147483647 w 4916"/>
              <a:gd name="T97" fmla="*/ 2147483647 h 3388"/>
              <a:gd name="T98" fmla="*/ 2147483647 w 4916"/>
              <a:gd name="T99" fmla="*/ 2147483647 h 3388"/>
              <a:gd name="T100" fmla="*/ 2147483647 w 4916"/>
              <a:gd name="T101" fmla="*/ 2147483647 h 3388"/>
              <a:gd name="T102" fmla="*/ 2147483647 w 4916"/>
              <a:gd name="T103" fmla="*/ 2147483647 h 3388"/>
              <a:gd name="T104" fmla="*/ 2147483647 w 4916"/>
              <a:gd name="T105" fmla="*/ 2147483647 h 3388"/>
              <a:gd name="T106" fmla="*/ 2147483647 w 4916"/>
              <a:gd name="T107" fmla="*/ 2147483647 h 3388"/>
              <a:gd name="T108" fmla="*/ 2147483647 w 4916"/>
              <a:gd name="T109" fmla="*/ 2147483647 h 3388"/>
              <a:gd name="T110" fmla="*/ 2147483647 w 4916"/>
              <a:gd name="T111" fmla="*/ 2147483647 h 3388"/>
              <a:gd name="T112" fmla="*/ 2147483647 w 4916"/>
              <a:gd name="T113" fmla="*/ 2147483647 h 3388"/>
              <a:gd name="T114" fmla="*/ 2147483647 w 4916"/>
              <a:gd name="T115" fmla="*/ 2147483647 h 3388"/>
              <a:gd name="T116" fmla="*/ 2147483647 w 4916"/>
              <a:gd name="T117" fmla="*/ 2147483647 h 3388"/>
              <a:gd name="T118" fmla="*/ 2147483647 w 4916"/>
              <a:gd name="T119" fmla="*/ 2147483647 h 3388"/>
              <a:gd name="T120" fmla="*/ 2147483647 w 4916"/>
              <a:gd name="T121" fmla="*/ 2147483647 h 33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916"/>
              <a:gd name="T184" fmla="*/ 0 h 3388"/>
              <a:gd name="T185" fmla="*/ 4916 w 4916"/>
              <a:gd name="T186" fmla="*/ 3388 h 338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916" h="3388">
                <a:moveTo>
                  <a:pt x="0" y="1792"/>
                </a:moveTo>
                <a:lnTo>
                  <a:pt x="12" y="1808"/>
                </a:lnTo>
                <a:lnTo>
                  <a:pt x="25" y="1823"/>
                </a:lnTo>
                <a:lnTo>
                  <a:pt x="38" y="1838"/>
                </a:lnTo>
                <a:lnTo>
                  <a:pt x="53" y="1853"/>
                </a:lnTo>
                <a:lnTo>
                  <a:pt x="68" y="1867"/>
                </a:lnTo>
                <a:lnTo>
                  <a:pt x="83" y="1883"/>
                </a:lnTo>
                <a:lnTo>
                  <a:pt x="100" y="1897"/>
                </a:lnTo>
                <a:lnTo>
                  <a:pt x="116" y="1911"/>
                </a:lnTo>
                <a:lnTo>
                  <a:pt x="131" y="1927"/>
                </a:lnTo>
                <a:lnTo>
                  <a:pt x="148" y="1941"/>
                </a:lnTo>
                <a:lnTo>
                  <a:pt x="162" y="1955"/>
                </a:lnTo>
                <a:lnTo>
                  <a:pt x="178" y="1971"/>
                </a:lnTo>
                <a:lnTo>
                  <a:pt x="193" y="1985"/>
                </a:lnTo>
                <a:lnTo>
                  <a:pt x="206" y="2000"/>
                </a:lnTo>
                <a:lnTo>
                  <a:pt x="219" y="2014"/>
                </a:lnTo>
                <a:lnTo>
                  <a:pt x="231" y="2030"/>
                </a:lnTo>
                <a:lnTo>
                  <a:pt x="244" y="2058"/>
                </a:lnTo>
                <a:lnTo>
                  <a:pt x="261" y="2080"/>
                </a:lnTo>
                <a:lnTo>
                  <a:pt x="281" y="2098"/>
                </a:lnTo>
                <a:lnTo>
                  <a:pt x="301" y="2114"/>
                </a:lnTo>
                <a:lnTo>
                  <a:pt x="322" y="2129"/>
                </a:lnTo>
                <a:lnTo>
                  <a:pt x="342" y="2148"/>
                </a:lnTo>
                <a:lnTo>
                  <a:pt x="359" y="2169"/>
                </a:lnTo>
                <a:lnTo>
                  <a:pt x="375" y="2195"/>
                </a:lnTo>
                <a:lnTo>
                  <a:pt x="391" y="2223"/>
                </a:lnTo>
                <a:lnTo>
                  <a:pt x="415" y="2256"/>
                </a:lnTo>
                <a:lnTo>
                  <a:pt x="441" y="2294"/>
                </a:lnTo>
                <a:lnTo>
                  <a:pt x="471" y="2333"/>
                </a:lnTo>
                <a:lnTo>
                  <a:pt x="501" y="2373"/>
                </a:lnTo>
                <a:lnTo>
                  <a:pt x="527" y="2409"/>
                </a:lnTo>
                <a:lnTo>
                  <a:pt x="551" y="2442"/>
                </a:lnTo>
                <a:lnTo>
                  <a:pt x="569" y="2469"/>
                </a:lnTo>
                <a:lnTo>
                  <a:pt x="580" y="2492"/>
                </a:lnTo>
                <a:lnTo>
                  <a:pt x="597" y="2519"/>
                </a:lnTo>
                <a:lnTo>
                  <a:pt x="616" y="2552"/>
                </a:lnTo>
                <a:lnTo>
                  <a:pt x="638" y="2586"/>
                </a:lnTo>
                <a:lnTo>
                  <a:pt x="663" y="2626"/>
                </a:lnTo>
                <a:lnTo>
                  <a:pt x="689" y="2666"/>
                </a:lnTo>
                <a:lnTo>
                  <a:pt x="717" y="2708"/>
                </a:lnTo>
                <a:lnTo>
                  <a:pt x="747" y="2752"/>
                </a:lnTo>
                <a:lnTo>
                  <a:pt x="775" y="2794"/>
                </a:lnTo>
                <a:lnTo>
                  <a:pt x="803" y="2838"/>
                </a:lnTo>
                <a:lnTo>
                  <a:pt x="830" y="2878"/>
                </a:lnTo>
                <a:lnTo>
                  <a:pt x="855" y="2916"/>
                </a:lnTo>
                <a:lnTo>
                  <a:pt x="878" y="2952"/>
                </a:lnTo>
                <a:lnTo>
                  <a:pt x="897" y="2983"/>
                </a:lnTo>
                <a:lnTo>
                  <a:pt x="914" y="3011"/>
                </a:lnTo>
                <a:lnTo>
                  <a:pt x="926" y="3032"/>
                </a:lnTo>
                <a:lnTo>
                  <a:pt x="937" y="3034"/>
                </a:lnTo>
                <a:lnTo>
                  <a:pt x="946" y="3035"/>
                </a:lnTo>
                <a:lnTo>
                  <a:pt x="957" y="3037"/>
                </a:lnTo>
                <a:lnTo>
                  <a:pt x="966" y="3039"/>
                </a:lnTo>
                <a:lnTo>
                  <a:pt x="977" y="3039"/>
                </a:lnTo>
                <a:lnTo>
                  <a:pt x="987" y="3042"/>
                </a:lnTo>
                <a:lnTo>
                  <a:pt x="997" y="3043"/>
                </a:lnTo>
                <a:lnTo>
                  <a:pt x="1007" y="3045"/>
                </a:lnTo>
                <a:lnTo>
                  <a:pt x="1009" y="3055"/>
                </a:lnTo>
                <a:lnTo>
                  <a:pt x="1012" y="3064"/>
                </a:lnTo>
                <a:lnTo>
                  <a:pt x="1014" y="3073"/>
                </a:lnTo>
                <a:lnTo>
                  <a:pt x="1016" y="3083"/>
                </a:lnTo>
                <a:lnTo>
                  <a:pt x="1025" y="3083"/>
                </a:lnTo>
                <a:lnTo>
                  <a:pt x="1033" y="3085"/>
                </a:lnTo>
                <a:lnTo>
                  <a:pt x="1043" y="3086"/>
                </a:lnTo>
                <a:lnTo>
                  <a:pt x="1052" y="3087"/>
                </a:lnTo>
                <a:lnTo>
                  <a:pt x="1060" y="3090"/>
                </a:lnTo>
                <a:lnTo>
                  <a:pt x="1069" y="3091"/>
                </a:lnTo>
                <a:lnTo>
                  <a:pt x="1079" y="3092"/>
                </a:lnTo>
                <a:lnTo>
                  <a:pt x="1088" y="3093"/>
                </a:lnTo>
                <a:lnTo>
                  <a:pt x="1104" y="3103"/>
                </a:lnTo>
                <a:lnTo>
                  <a:pt x="1121" y="3113"/>
                </a:lnTo>
                <a:lnTo>
                  <a:pt x="1137" y="3121"/>
                </a:lnTo>
                <a:lnTo>
                  <a:pt x="1152" y="3130"/>
                </a:lnTo>
                <a:lnTo>
                  <a:pt x="1168" y="3139"/>
                </a:lnTo>
                <a:lnTo>
                  <a:pt x="1185" y="3147"/>
                </a:lnTo>
                <a:lnTo>
                  <a:pt x="1202" y="3156"/>
                </a:lnTo>
                <a:lnTo>
                  <a:pt x="1217" y="3165"/>
                </a:lnTo>
                <a:lnTo>
                  <a:pt x="1229" y="3166"/>
                </a:lnTo>
                <a:lnTo>
                  <a:pt x="1240" y="3167"/>
                </a:lnTo>
                <a:lnTo>
                  <a:pt x="1251" y="3169"/>
                </a:lnTo>
                <a:lnTo>
                  <a:pt x="1262" y="3170"/>
                </a:lnTo>
                <a:lnTo>
                  <a:pt x="1274" y="3170"/>
                </a:lnTo>
                <a:lnTo>
                  <a:pt x="1285" y="3171"/>
                </a:lnTo>
                <a:lnTo>
                  <a:pt x="1297" y="3172"/>
                </a:lnTo>
                <a:lnTo>
                  <a:pt x="1308" y="3172"/>
                </a:lnTo>
                <a:lnTo>
                  <a:pt x="1317" y="3183"/>
                </a:lnTo>
                <a:lnTo>
                  <a:pt x="1326" y="3195"/>
                </a:lnTo>
                <a:lnTo>
                  <a:pt x="1335" y="3206"/>
                </a:lnTo>
                <a:lnTo>
                  <a:pt x="1343" y="3215"/>
                </a:lnTo>
                <a:lnTo>
                  <a:pt x="1363" y="3217"/>
                </a:lnTo>
                <a:lnTo>
                  <a:pt x="1383" y="3219"/>
                </a:lnTo>
                <a:lnTo>
                  <a:pt x="1403" y="3221"/>
                </a:lnTo>
                <a:lnTo>
                  <a:pt x="1422" y="3221"/>
                </a:lnTo>
                <a:lnTo>
                  <a:pt x="1443" y="3223"/>
                </a:lnTo>
                <a:lnTo>
                  <a:pt x="1462" y="3223"/>
                </a:lnTo>
                <a:lnTo>
                  <a:pt x="1482" y="3224"/>
                </a:lnTo>
                <a:lnTo>
                  <a:pt x="1502" y="3225"/>
                </a:lnTo>
                <a:lnTo>
                  <a:pt x="1525" y="3238"/>
                </a:lnTo>
                <a:lnTo>
                  <a:pt x="1547" y="3251"/>
                </a:lnTo>
                <a:lnTo>
                  <a:pt x="1571" y="3264"/>
                </a:lnTo>
                <a:lnTo>
                  <a:pt x="1595" y="3278"/>
                </a:lnTo>
                <a:lnTo>
                  <a:pt x="1619" y="3293"/>
                </a:lnTo>
                <a:lnTo>
                  <a:pt x="1643" y="3306"/>
                </a:lnTo>
                <a:lnTo>
                  <a:pt x="1667" y="3319"/>
                </a:lnTo>
                <a:lnTo>
                  <a:pt x="1692" y="3332"/>
                </a:lnTo>
                <a:lnTo>
                  <a:pt x="1701" y="3332"/>
                </a:lnTo>
                <a:lnTo>
                  <a:pt x="1711" y="3332"/>
                </a:lnTo>
                <a:lnTo>
                  <a:pt x="1721" y="3332"/>
                </a:lnTo>
                <a:lnTo>
                  <a:pt x="1732" y="3332"/>
                </a:lnTo>
                <a:lnTo>
                  <a:pt x="1742" y="3332"/>
                </a:lnTo>
                <a:lnTo>
                  <a:pt x="1751" y="3332"/>
                </a:lnTo>
                <a:lnTo>
                  <a:pt x="1762" y="3332"/>
                </a:lnTo>
                <a:lnTo>
                  <a:pt x="1772" y="3332"/>
                </a:lnTo>
                <a:lnTo>
                  <a:pt x="1780" y="3340"/>
                </a:lnTo>
                <a:lnTo>
                  <a:pt x="1790" y="3346"/>
                </a:lnTo>
                <a:lnTo>
                  <a:pt x="1799" y="3352"/>
                </a:lnTo>
                <a:lnTo>
                  <a:pt x="1809" y="3358"/>
                </a:lnTo>
                <a:lnTo>
                  <a:pt x="1817" y="3364"/>
                </a:lnTo>
                <a:lnTo>
                  <a:pt x="1826" y="3368"/>
                </a:lnTo>
                <a:lnTo>
                  <a:pt x="1835" y="3373"/>
                </a:lnTo>
                <a:lnTo>
                  <a:pt x="1843" y="3378"/>
                </a:lnTo>
                <a:lnTo>
                  <a:pt x="1871" y="3385"/>
                </a:lnTo>
                <a:lnTo>
                  <a:pt x="1889" y="3388"/>
                </a:lnTo>
                <a:lnTo>
                  <a:pt x="1901" y="3384"/>
                </a:lnTo>
                <a:lnTo>
                  <a:pt x="1905" y="3377"/>
                </a:lnTo>
                <a:lnTo>
                  <a:pt x="1905" y="3368"/>
                </a:lnTo>
                <a:lnTo>
                  <a:pt x="1899" y="3355"/>
                </a:lnTo>
                <a:lnTo>
                  <a:pt x="1891" y="3341"/>
                </a:lnTo>
                <a:lnTo>
                  <a:pt x="1883" y="3327"/>
                </a:lnTo>
                <a:lnTo>
                  <a:pt x="1876" y="3312"/>
                </a:lnTo>
                <a:lnTo>
                  <a:pt x="1868" y="3298"/>
                </a:lnTo>
                <a:lnTo>
                  <a:pt x="1864" y="3286"/>
                </a:lnTo>
                <a:lnTo>
                  <a:pt x="1863" y="3275"/>
                </a:lnTo>
                <a:lnTo>
                  <a:pt x="1867" y="3268"/>
                </a:lnTo>
                <a:lnTo>
                  <a:pt x="1877" y="3264"/>
                </a:lnTo>
                <a:lnTo>
                  <a:pt x="1896" y="3266"/>
                </a:lnTo>
                <a:lnTo>
                  <a:pt x="1922" y="3273"/>
                </a:lnTo>
                <a:lnTo>
                  <a:pt x="1935" y="3251"/>
                </a:lnTo>
                <a:lnTo>
                  <a:pt x="1947" y="3231"/>
                </a:lnTo>
                <a:lnTo>
                  <a:pt x="1957" y="3213"/>
                </a:lnTo>
                <a:lnTo>
                  <a:pt x="1965" y="3194"/>
                </a:lnTo>
                <a:lnTo>
                  <a:pt x="1975" y="3176"/>
                </a:lnTo>
                <a:lnTo>
                  <a:pt x="1984" y="3154"/>
                </a:lnTo>
                <a:lnTo>
                  <a:pt x="1995" y="3134"/>
                </a:lnTo>
                <a:lnTo>
                  <a:pt x="2007" y="3111"/>
                </a:lnTo>
                <a:lnTo>
                  <a:pt x="2008" y="3098"/>
                </a:lnTo>
                <a:lnTo>
                  <a:pt x="2013" y="3083"/>
                </a:lnTo>
                <a:lnTo>
                  <a:pt x="2019" y="3067"/>
                </a:lnTo>
                <a:lnTo>
                  <a:pt x="2026" y="3049"/>
                </a:lnTo>
                <a:lnTo>
                  <a:pt x="2035" y="3030"/>
                </a:lnTo>
                <a:lnTo>
                  <a:pt x="2041" y="3013"/>
                </a:lnTo>
                <a:lnTo>
                  <a:pt x="2045" y="2998"/>
                </a:lnTo>
                <a:lnTo>
                  <a:pt x="2046" y="2985"/>
                </a:lnTo>
                <a:lnTo>
                  <a:pt x="2059" y="2966"/>
                </a:lnTo>
                <a:lnTo>
                  <a:pt x="2071" y="2946"/>
                </a:lnTo>
                <a:lnTo>
                  <a:pt x="2085" y="2927"/>
                </a:lnTo>
                <a:lnTo>
                  <a:pt x="2096" y="2908"/>
                </a:lnTo>
                <a:lnTo>
                  <a:pt x="2107" y="2890"/>
                </a:lnTo>
                <a:lnTo>
                  <a:pt x="2118" y="2872"/>
                </a:lnTo>
                <a:lnTo>
                  <a:pt x="2130" y="2854"/>
                </a:lnTo>
                <a:lnTo>
                  <a:pt x="2142" y="2835"/>
                </a:lnTo>
                <a:lnTo>
                  <a:pt x="2148" y="2782"/>
                </a:lnTo>
                <a:lnTo>
                  <a:pt x="2159" y="2741"/>
                </a:lnTo>
                <a:lnTo>
                  <a:pt x="2171" y="2700"/>
                </a:lnTo>
                <a:lnTo>
                  <a:pt x="2174" y="2648"/>
                </a:lnTo>
                <a:lnTo>
                  <a:pt x="2187" y="2640"/>
                </a:lnTo>
                <a:lnTo>
                  <a:pt x="2201" y="2628"/>
                </a:lnTo>
                <a:lnTo>
                  <a:pt x="2217" y="2616"/>
                </a:lnTo>
                <a:lnTo>
                  <a:pt x="2232" y="2603"/>
                </a:lnTo>
                <a:lnTo>
                  <a:pt x="2247" y="2589"/>
                </a:lnTo>
                <a:lnTo>
                  <a:pt x="2263" y="2576"/>
                </a:lnTo>
                <a:lnTo>
                  <a:pt x="2276" y="2565"/>
                </a:lnTo>
                <a:lnTo>
                  <a:pt x="2289" y="2556"/>
                </a:lnTo>
                <a:lnTo>
                  <a:pt x="2298" y="2505"/>
                </a:lnTo>
                <a:lnTo>
                  <a:pt x="2304" y="2464"/>
                </a:lnTo>
                <a:lnTo>
                  <a:pt x="2309" y="2424"/>
                </a:lnTo>
                <a:lnTo>
                  <a:pt x="2320" y="2370"/>
                </a:lnTo>
                <a:lnTo>
                  <a:pt x="2330" y="2360"/>
                </a:lnTo>
                <a:lnTo>
                  <a:pt x="2347" y="2349"/>
                </a:lnTo>
                <a:lnTo>
                  <a:pt x="2366" y="2336"/>
                </a:lnTo>
                <a:lnTo>
                  <a:pt x="2388" y="2322"/>
                </a:lnTo>
                <a:lnTo>
                  <a:pt x="2412" y="2307"/>
                </a:lnTo>
                <a:lnTo>
                  <a:pt x="2431" y="2294"/>
                </a:lnTo>
                <a:lnTo>
                  <a:pt x="2448" y="2284"/>
                </a:lnTo>
                <a:lnTo>
                  <a:pt x="2457" y="2274"/>
                </a:lnTo>
                <a:lnTo>
                  <a:pt x="2455" y="2260"/>
                </a:lnTo>
                <a:lnTo>
                  <a:pt x="2455" y="2246"/>
                </a:lnTo>
                <a:lnTo>
                  <a:pt x="2459" y="2234"/>
                </a:lnTo>
                <a:lnTo>
                  <a:pt x="2462" y="2221"/>
                </a:lnTo>
                <a:lnTo>
                  <a:pt x="2467" y="2208"/>
                </a:lnTo>
                <a:lnTo>
                  <a:pt x="2470" y="2195"/>
                </a:lnTo>
                <a:lnTo>
                  <a:pt x="2472" y="2180"/>
                </a:lnTo>
                <a:lnTo>
                  <a:pt x="2470" y="2167"/>
                </a:lnTo>
                <a:lnTo>
                  <a:pt x="2482" y="2165"/>
                </a:lnTo>
                <a:lnTo>
                  <a:pt x="2493" y="2161"/>
                </a:lnTo>
                <a:lnTo>
                  <a:pt x="2504" y="2158"/>
                </a:lnTo>
                <a:lnTo>
                  <a:pt x="2516" y="2154"/>
                </a:lnTo>
                <a:lnTo>
                  <a:pt x="2528" y="2150"/>
                </a:lnTo>
                <a:lnTo>
                  <a:pt x="2538" y="2147"/>
                </a:lnTo>
                <a:lnTo>
                  <a:pt x="2549" y="2141"/>
                </a:lnTo>
                <a:lnTo>
                  <a:pt x="2560" y="2138"/>
                </a:lnTo>
                <a:lnTo>
                  <a:pt x="2565" y="2118"/>
                </a:lnTo>
                <a:lnTo>
                  <a:pt x="2573" y="2099"/>
                </a:lnTo>
                <a:lnTo>
                  <a:pt x="2580" y="2080"/>
                </a:lnTo>
                <a:lnTo>
                  <a:pt x="2589" y="2059"/>
                </a:lnTo>
                <a:lnTo>
                  <a:pt x="2597" y="2063"/>
                </a:lnTo>
                <a:lnTo>
                  <a:pt x="2603" y="2065"/>
                </a:lnTo>
                <a:lnTo>
                  <a:pt x="2610" y="2068"/>
                </a:lnTo>
                <a:lnTo>
                  <a:pt x="2618" y="2070"/>
                </a:lnTo>
                <a:lnTo>
                  <a:pt x="2625" y="2073"/>
                </a:lnTo>
                <a:lnTo>
                  <a:pt x="2634" y="2075"/>
                </a:lnTo>
                <a:lnTo>
                  <a:pt x="2642" y="2078"/>
                </a:lnTo>
                <a:lnTo>
                  <a:pt x="2650" y="2080"/>
                </a:lnTo>
                <a:lnTo>
                  <a:pt x="2657" y="2063"/>
                </a:lnTo>
                <a:lnTo>
                  <a:pt x="2664" y="2046"/>
                </a:lnTo>
                <a:lnTo>
                  <a:pt x="2668" y="2028"/>
                </a:lnTo>
                <a:lnTo>
                  <a:pt x="2673" y="2012"/>
                </a:lnTo>
                <a:lnTo>
                  <a:pt x="2678" y="2007"/>
                </a:lnTo>
                <a:lnTo>
                  <a:pt x="2683" y="2002"/>
                </a:lnTo>
                <a:lnTo>
                  <a:pt x="2689" y="1998"/>
                </a:lnTo>
                <a:lnTo>
                  <a:pt x="2694" y="1991"/>
                </a:lnTo>
                <a:lnTo>
                  <a:pt x="2700" y="1987"/>
                </a:lnTo>
                <a:lnTo>
                  <a:pt x="2705" y="1982"/>
                </a:lnTo>
                <a:lnTo>
                  <a:pt x="2712" y="1976"/>
                </a:lnTo>
                <a:lnTo>
                  <a:pt x="2716" y="1971"/>
                </a:lnTo>
                <a:lnTo>
                  <a:pt x="2726" y="1955"/>
                </a:lnTo>
                <a:lnTo>
                  <a:pt x="2736" y="1940"/>
                </a:lnTo>
                <a:lnTo>
                  <a:pt x="2747" y="1924"/>
                </a:lnTo>
                <a:lnTo>
                  <a:pt x="2760" y="1908"/>
                </a:lnTo>
                <a:lnTo>
                  <a:pt x="2771" y="1892"/>
                </a:lnTo>
                <a:lnTo>
                  <a:pt x="2783" y="1877"/>
                </a:lnTo>
                <a:lnTo>
                  <a:pt x="2798" y="1860"/>
                </a:lnTo>
                <a:lnTo>
                  <a:pt x="2811" y="1844"/>
                </a:lnTo>
                <a:lnTo>
                  <a:pt x="2834" y="1825"/>
                </a:lnTo>
                <a:lnTo>
                  <a:pt x="2859" y="1804"/>
                </a:lnTo>
                <a:lnTo>
                  <a:pt x="2882" y="1783"/>
                </a:lnTo>
                <a:lnTo>
                  <a:pt x="2906" y="1764"/>
                </a:lnTo>
                <a:lnTo>
                  <a:pt x="2929" y="1743"/>
                </a:lnTo>
                <a:lnTo>
                  <a:pt x="2953" y="1722"/>
                </a:lnTo>
                <a:lnTo>
                  <a:pt x="2974" y="1700"/>
                </a:lnTo>
                <a:lnTo>
                  <a:pt x="2998" y="1678"/>
                </a:lnTo>
                <a:lnTo>
                  <a:pt x="3019" y="1656"/>
                </a:lnTo>
                <a:lnTo>
                  <a:pt x="3043" y="1635"/>
                </a:lnTo>
                <a:lnTo>
                  <a:pt x="3067" y="1612"/>
                </a:lnTo>
                <a:lnTo>
                  <a:pt x="3089" y="1589"/>
                </a:lnTo>
                <a:lnTo>
                  <a:pt x="3112" y="1565"/>
                </a:lnTo>
                <a:lnTo>
                  <a:pt x="3135" y="1542"/>
                </a:lnTo>
                <a:lnTo>
                  <a:pt x="3160" y="1520"/>
                </a:lnTo>
                <a:lnTo>
                  <a:pt x="3183" y="1496"/>
                </a:lnTo>
                <a:lnTo>
                  <a:pt x="3208" y="1471"/>
                </a:lnTo>
                <a:lnTo>
                  <a:pt x="3233" y="1448"/>
                </a:lnTo>
                <a:lnTo>
                  <a:pt x="3259" y="1424"/>
                </a:lnTo>
                <a:lnTo>
                  <a:pt x="3284" y="1400"/>
                </a:lnTo>
                <a:lnTo>
                  <a:pt x="3311" y="1375"/>
                </a:lnTo>
                <a:lnTo>
                  <a:pt x="3339" y="1350"/>
                </a:lnTo>
                <a:lnTo>
                  <a:pt x="3368" y="1326"/>
                </a:lnTo>
                <a:lnTo>
                  <a:pt x="3397" y="1302"/>
                </a:lnTo>
                <a:lnTo>
                  <a:pt x="3428" y="1277"/>
                </a:lnTo>
                <a:lnTo>
                  <a:pt x="3458" y="1252"/>
                </a:lnTo>
                <a:lnTo>
                  <a:pt x="3489" y="1227"/>
                </a:lnTo>
                <a:lnTo>
                  <a:pt x="3523" y="1201"/>
                </a:lnTo>
                <a:lnTo>
                  <a:pt x="3556" y="1178"/>
                </a:lnTo>
                <a:lnTo>
                  <a:pt x="3591" y="1152"/>
                </a:lnTo>
                <a:lnTo>
                  <a:pt x="3628" y="1127"/>
                </a:lnTo>
                <a:lnTo>
                  <a:pt x="3666" y="1102"/>
                </a:lnTo>
                <a:lnTo>
                  <a:pt x="3682" y="1091"/>
                </a:lnTo>
                <a:lnTo>
                  <a:pt x="3700" y="1080"/>
                </a:lnTo>
                <a:lnTo>
                  <a:pt x="3717" y="1070"/>
                </a:lnTo>
                <a:lnTo>
                  <a:pt x="3733" y="1059"/>
                </a:lnTo>
                <a:lnTo>
                  <a:pt x="3751" y="1050"/>
                </a:lnTo>
                <a:lnTo>
                  <a:pt x="3768" y="1039"/>
                </a:lnTo>
                <a:lnTo>
                  <a:pt x="3785" y="1029"/>
                </a:lnTo>
                <a:lnTo>
                  <a:pt x="3805" y="1020"/>
                </a:lnTo>
                <a:lnTo>
                  <a:pt x="3814" y="1013"/>
                </a:lnTo>
                <a:lnTo>
                  <a:pt x="3825" y="1009"/>
                </a:lnTo>
                <a:lnTo>
                  <a:pt x="3836" y="1004"/>
                </a:lnTo>
                <a:lnTo>
                  <a:pt x="3846" y="1000"/>
                </a:lnTo>
                <a:lnTo>
                  <a:pt x="3856" y="994"/>
                </a:lnTo>
                <a:lnTo>
                  <a:pt x="3866" y="990"/>
                </a:lnTo>
                <a:lnTo>
                  <a:pt x="3876" y="983"/>
                </a:lnTo>
                <a:lnTo>
                  <a:pt x="3888" y="978"/>
                </a:lnTo>
                <a:lnTo>
                  <a:pt x="3906" y="967"/>
                </a:lnTo>
                <a:lnTo>
                  <a:pt x="3925" y="956"/>
                </a:lnTo>
                <a:lnTo>
                  <a:pt x="3943" y="946"/>
                </a:lnTo>
                <a:lnTo>
                  <a:pt x="3961" y="933"/>
                </a:lnTo>
                <a:lnTo>
                  <a:pt x="3980" y="923"/>
                </a:lnTo>
                <a:lnTo>
                  <a:pt x="3998" y="910"/>
                </a:lnTo>
                <a:lnTo>
                  <a:pt x="4017" y="899"/>
                </a:lnTo>
                <a:lnTo>
                  <a:pt x="4035" y="887"/>
                </a:lnTo>
                <a:lnTo>
                  <a:pt x="4047" y="879"/>
                </a:lnTo>
                <a:lnTo>
                  <a:pt x="4060" y="869"/>
                </a:lnTo>
                <a:lnTo>
                  <a:pt x="4071" y="860"/>
                </a:lnTo>
                <a:lnTo>
                  <a:pt x="4085" y="851"/>
                </a:lnTo>
                <a:lnTo>
                  <a:pt x="4097" y="842"/>
                </a:lnTo>
                <a:lnTo>
                  <a:pt x="4111" y="833"/>
                </a:lnTo>
                <a:lnTo>
                  <a:pt x="4123" y="825"/>
                </a:lnTo>
                <a:lnTo>
                  <a:pt x="4136" y="815"/>
                </a:lnTo>
                <a:lnTo>
                  <a:pt x="4141" y="803"/>
                </a:lnTo>
                <a:lnTo>
                  <a:pt x="4146" y="792"/>
                </a:lnTo>
                <a:lnTo>
                  <a:pt x="4152" y="781"/>
                </a:lnTo>
                <a:lnTo>
                  <a:pt x="4156" y="772"/>
                </a:lnTo>
                <a:lnTo>
                  <a:pt x="4165" y="764"/>
                </a:lnTo>
                <a:lnTo>
                  <a:pt x="4172" y="759"/>
                </a:lnTo>
                <a:lnTo>
                  <a:pt x="4180" y="751"/>
                </a:lnTo>
                <a:lnTo>
                  <a:pt x="4189" y="745"/>
                </a:lnTo>
                <a:lnTo>
                  <a:pt x="4198" y="738"/>
                </a:lnTo>
                <a:lnTo>
                  <a:pt x="4207" y="732"/>
                </a:lnTo>
                <a:lnTo>
                  <a:pt x="4215" y="725"/>
                </a:lnTo>
                <a:lnTo>
                  <a:pt x="4224" y="719"/>
                </a:lnTo>
                <a:lnTo>
                  <a:pt x="4227" y="725"/>
                </a:lnTo>
                <a:lnTo>
                  <a:pt x="4230" y="731"/>
                </a:lnTo>
                <a:lnTo>
                  <a:pt x="4233" y="737"/>
                </a:lnTo>
                <a:lnTo>
                  <a:pt x="4235" y="743"/>
                </a:lnTo>
                <a:lnTo>
                  <a:pt x="4249" y="734"/>
                </a:lnTo>
                <a:lnTo>
                  <a:pt x="4261" y="728"/>
                </a:lnTo>
                <a:lnTo>
                  <a:pt x="4275" y="719"/>
                </a:lnTo>
                <a:lnTo>
                  <a:pt x="4289" y="711"/>
                </a:lnTo>
                <a:lnTo>
                  <a:pt x="4302" y="704"/>
                </a:lnTo>
                <a:lnTo>
                  <a:pt x="4316" y="695"/>
                </a:lnTo>
                <a:lnTo>
                  <a:pt x="4330" y="688"/>
                </a:lnTo>
                <a:lnTo>
                  <a:pt x="4341" y="681"/>
                </a:lnTo>
                <a:lnTo>
                  <a:pt x="4351" y="666"/>
                </a:lnTo>
                <a:lnTo>
                  <a:pt x="4360" y="649"/>
                </a:lnTo>
                <a:lnTo>
                  <a:pt x="4369" y="633"/>
                </a:lnTo>
                <a:lnTo>
                  <a:pt x="4378" y="619"/>
                </a:lnTo>
                <a:lnTo>
                  <a:pt x="4389" y="609"/>
                </a:lnTo>
                <a:lnTo>
                  <a:pt x="4401" y="600"/>
                </a:lnTo>
                <a:lnTo>
                  <a:pt x="4413" y="592"/>
                </a:lnTo>
                <a:lnTo>
                  <a:pt x="4426" y="584"/>
                </a:lnTo>
                <a:lnTo>
                  <a:pt x="4437" y="576"/>
                </a:lnTo>
                <a:lnTo>
                  <a:pt x="4449" y="567"/>
                </a:lnTo>
                <a:lnTo>
                  <a:pt x="4459" y="556"/>
                </a:lnTo>
                <a:lnTo>
                  <a:pt x="4470" y="548"/>
                </a:lnTo>
                <a:lnTo>
                  <a:pt x="4475" y="534"/>
                </a:lnTo>
                <a:lnTo>
                  <a:pt x="4479" y="519"/>
                </a:lnTo>
                <a:lnTo>
                  <a:pt x="4483" y="505"/>
                </a:lnTo>
                <a:lnTo>
                  <a:pt x="4490" y="489"/>
                </a:lnTo>
                <a:lnTo>
                  <a:pt x="4500" y="481"/>
                </a:lnTo>
                <a:lnTo>
                  <a:pt x="4514" y="473"/>
                </a:lnTo>
                <a:lnTo>
                  <a:pt x="4525" y="466"/>
                </a:lnTo>
                <a:lnTo>
                  <a:pt x="4537" y="457"/>
                </a:lnTo>
                <a:lnTo>
                  <a:pt x="4548" y="448"/>
                </a:lnTo>
                <a:lnTo>
                  <a:pt x="4561" y="439"/>
                </a:lnTo>
                <a:lnTo>
                  <a:pt x="4571" y="432"/>
                </a:lnTo>
                <a:lnTo>
                  <a:pt x="4581" y="424"/>
                </a:lnTo>
                <a:lnTo>
                  <a:pt x="4595" y="420"/>
                </a:lnTo>
                <a:lnTo>
                  <a:pt x="4609" y="416"/>
                </a:lnTo>
                <a:lnTo>
                  <a:pt x="4622" y="412"/>
                </a:lnTo>
                <a:lnTo>
                  <a:pt x="4634" y="408"/>
                </a:lnTo>
                <a:lnTo>
                  <a:pt x="4648" y="403"/>
                </a:lnTo>
                <a:lnTo>
                  <a:pt x="4660" y="400"/>
                </a:lnTo>
                <a:lnTo>
                  <a:pt x="4672" y="395"/>
                </a:lnTo>
                <a:lnTo>
                  <a:pt x="4685" y="392"/>
                </a:lnTo>
                <a:lnTo>
                  <a:pt x="4692" y="384"/>
                </a:lnTo>
                <a:lnTo>
                  <a:pt x="4698" y="375"/>
                </a:lnTo>
                <a:lnTo>
                  <a:pt x="4704" y="368"/>
                </a:lnTo>
                <a:lnTo>
                  <a:pt x="4710" y="359"/>
                </a:lnTo>
                <a:lnTo>
                  <a:pt x="4716" y="351"/>
                </a:lnTo>
                <a:lnTo>
                  <a:pt x="4722" y="342"/>
                </a:lnTo>
                <a:lnTo>
                  <a:pt x="4728" y="333"/>
                </a:lnTo>
                <a:lnTo>
                  <a:pt x="4735" y="324"/>
                </a:lnTo>
                <a:lnTo>
                  <a:pt x="4745" y="318"/>
                </a:lnTo>
                <a:lnTo>
                  <a:pt x="4755" y="311"/>
                </a:lnTo>
                <a:lnTo>
                  <a:pt x="4764" y="305"/>
                </a:lnTo>
                <a:lnTo>
                  <a:pt x="4773" y="298"/>
                </a:lnTo>
                <a:lnTo>
                  <a:pt x="4784" y="291"/>
                </a:lnTo>
                <a:lnTo>
                  <a:pt x="4793" y="284"/>
                </a:lnTo>
                <a:lnTo>
                  <a:pt x="4802" y="277"/>
                </a:lnTo>
                <a:lnTo>
                  <a:pt x="4810" y="269"/>
                </a:lnTo>
                <a:lnTo>
                  <a:pt x="4816" y="274"/>
                </a:lnTo>
                <a:lnTo>
                  <a:pt x="4824" y="279"/>
                </a:lnTo>
                <a:lnTo>
                  <a:pt x="4831" y="285"/>
                </a:lnTo>
                <a:lnTo>
                  <a:pt x="4835" y="290"/>
                </a:lnTo>
                <a:lnTo>
                  <a:pt x="4845" y="282"/>
                </a:lnTo>
                <a:lnTo>
                  <a:pt x="4856" y="274"/>
                </a:lnTo>
                <a:lnTo>
                  <a:pt x="4865" y="266"/>
                </a:lnTo>
                <a:lnTo>
                  <a:pt x="4876" y="258"/>
                </a:lnTo>
                <a:lnTo>
                  <a:pt x="4885" y="248"/>
                </a:lnTo>
                <a:lnTo>
                  <a:pt x="4895" y="239"/>
                </a:lnTo>
                <a:lnTo>
                  <a:pt x="4906" y="231"/>
                </a:lnTo>
                <a:lnTo>
                  <a:pt x="4916" y="222"/>
                </a:lnTo>
                <a:lnTo>
                  <a:pt x="4904" y="228"/>
                </a:lnTo>
                <a:lnTo>
                  <a:pt x="4893" y="234"/>
                </a:lnTo>
                <a:lnTo>
                  <a:pt x="4881" y="241"/>
                </a:lnTo>
                <a:lnTo>
                  <a:pt x="4867" y="245"/>
                </a:lnTo>
                <a:lnTo>
                  <a:pt x="4856" y="251"/>
                </a:lnTo>
                <a:lnTo>
                  <a:pt x="4845" y="256"/>
                </a:lnTo>
                <a:lnTo>
                  <a:pt x="4833" y="261"/>
                </a:lnTo>
                <a:lnTo>
                  <a:pt x="4821" y="266"/>
                </a:lnTo>
                <a:lnTo>
                  <a:pt x="4832" y="241"/>
                </a:lnTo>
                <a:lnTo>
                  <a:pt x="4841" y="218"/>
                </a:lnTo>
                <a:lnTo>
                  <a:pt x="4847" y="194"/>
                </a:lnTo>
                <a:lnTo>
                  <a:pt x="4852" y="171"/>
                </a:lnTo>
                <a:lnTo>
                  <a:pt x="4844" y="178"/>
                </a:lnTo>
                <a:lnTo>
                  <a:pt x="4835" y="187"/>
                </a:lnTo>
                <a:lnTo>
                  <a:pt x="4826" y="195"/>
                </a:lnTo>
                <a:lnTo>
                  <a:pt x="4815" y="203"/>
                </a:lnTo>
                <a:lnTo>
                  <a:pt x="4806" y="211"/>
                </a:lnTo>
                <a:lnTo>
                  <a:pt x="4796" y="219"/>
                </a:lnTo>
                <a:lnTo>
                  <a:pt x="4785" y="228"/>
                </a:lnTo>
                <a:lnTo>
                  <a:pt x="4775" y="237"/>
                </a:lnTo>
                <a:lnTo>
                  <a:pt x="4768" y="247"/>
                </a:lnTo>
                <a:lnTo>
                  <a:pt x="4759" y="256"/>
                </a:lnTo>
                <a:lnTo>
                  <a:pt x="4752" y="266"/>
                </a:lnTo>
                <a:lnTo>
                  <a:pt x="4745" y="277"/>
                </a:lnTo>
                <a:lnTo>
                  <a:pt x="4738" y="288"/>
                </a:lnTo>
                <a:lnTo>
                  <a:pt x="4729" y="298"/>
                </a:lnTo>
                <a:lnTo>
                  <a:pt x="4722" y="309"/>
                </a:lnTo>
                <a:lnTo>
                  <a:pt x="4715" y="320"/>
                </a:lnTo>
                <a:lnTo>
                  <a:pt x="4708" y="324"/>
                </a:lnTo>
                <a:lnTo>
                  <a:pt x="4701" y="329"/>
                </a:lnTo>
                <a:lnTo>
                  <a:pt x="4694" y="335"/>
                </a:lnTo>
                <a:lnTo>
                  <a:pt x="4687" y="341"/>
                </a:lnTo>
                <a:lnTo>
                  <a:pt x="4679" y="346"/>
                </a:lnTo>
                <a:lnTo>
                  <a:pt x="4673" y="351"/>
                </a:lnTo>
                <a:lnTo>
                  <a:pt x="4667" y="355"/>
                </a:lnTo>
                <a:lnTo>
                  <a:pt x="4660" y="360"/>
                </a:lnTo>
                <a:lnTo>
                  <a:pt x="4655" y="359"/>
                </a:lnTo>
                <a:lnTo>
                  <a:pt x="4650" y="358"/>
                </a:lnTo>
                <a:lnTo>
                  <a:pt x="4646" y="355"/>
                </a:lnTo>
                <a:lnTo>
                  <a:pt x="4641" y="354"/>
                </a:lnTo>
                <a:lnTo>
                  <a:pt x="4636" y="353"/>
                </a:lnTo>
                <a:lnTo>
                  <a:pt x="4632" y="351"/>
                </a:lnTo>
                <a:lnTo>
                  <a:pt x="4626" y="349"/>
                </a:lnTo>
                <a:lnTo>
                  <a:pt x="4622" y="349"/>
                </a:lnTo>
                <a:lnTo>
                  <a:pt x="4600" y="366"/>
                </a:lnTo>
                <a:lnTo>
                  <a:pt x="4579" y="384"/>
                </a:lnTo>
                <a:lnTo>
                  <a:pt x="4558" y="402"/>
                </a:lnTo>
                <a:lnTo>
                  <a:pt x="4536" y="420"/>
                </a:lnTo>
                <a:lnTo>
                  <a:pt x="4514" y="438"/>
                </a:lnTo>
                <a:lnTo>
                  <a:pt x="4490" y="457"/>
                </a:lnTo>
                <a:lnTo>
                  <a:pt x="4469" y="476"/>
                </a:lnTo>
                <a:lnTo>
                  <a:pt x="4445" y="494"/>
                </a:lnTo>
                <a:lnTo>
                  <a:pt x="4435" y="499"/>
                </a:lnTo>
                <a:lnTo>
                  <a:pt x="4426" y="505"/>
                </a:lnTo>
                <a:lnTo>
                  <a:pt x="4415" y="509"/>
                </a:lnTo>
                <a:lnTo>
                  <a:pt x="4406" y="515"/>
                </a:lnTo>
                <a:lnTo>
                  <a:pt x="4396" y="519"/>
                </a:lnTo>
                <a:lnTo>
                  <a:pt x="4388" y="524"/>
                </a:lnTo>
                <a:lnTo>
                  <a:pt x="4378" y="530"/>
                </a:lnTo>
                <a:lnTo>
                  <a:pt x="4369" y="535"/>
                </a:lnTo>
                <a:lnTo>
                  <a:pt x="4363" y="533"/>
                </a:lnTo>
                <a:lnTo>
                  <a:pt x="4357" y="530"/>
                </a:lnTo>
                <a:lnTo>
                  <a:pt x="4351" y="528"/>
                </a:lnTo>
                <a:lnTo>
                  <a:pt x="4347" y="524"/>
                </a:lnTo>
                <a:lnTo>
                  <a:pt x="4340" y="522"/>
                </a:lnTo>
                <a:lnTo>
                  <a:pt x="4336" y="519"/>
                </a:lnTo>
                <a:lnTo>
                  <a:pt x="4330" y="517"/>
                </a:lnTo>
                <a:lnTo>
                  <a:pt x="4324" y="515"/>
                </a:lnTo>
                <a:lnTo>
                  <a:pt x="4299" y="533"/>
                </a:lnTo>
                <a:lnTo>
                  <a:pt x="4274" y="549"/>
                </a:lnTo>
                <a:lnTo>
                  <a:pt x="4249" y="568"/>
                </a:lnTo>
                <a:lnTo>
                  <a:pt x="4224" y="585"/>
                </a:lnTo>
                <a:lnTo>
                  <a:pt x="4201" y="602"/>
                </a:lnTo>
                <a:lnTo>
                  <a:pt x="4174" y="620"/>
                </a:lnTo>
                <a:lnTo>
                  <a:pt x="4150" y="637"/>
                </a:lnTo>
                <a:lnTo>
                  <a:pt x="4125" y="654"/>
                </a:lnTo>
                <a:lnTo>
                  <a:pt x="4099" y="671"/>
                </a:lnTo>
                <a:lnTo>
                  <a:pt x="4075" y="691"/>
                </a:lnTo>
                <a:lnTo>
                  <a:pt x="4050" y="707"/>
                </a:lnTo>
                <a:lnTo>
                  <a:pt x="4025" y="725"/>
                </a:lnTo>
                <a:lnTo>
                  <a:pt x="4000" y="742"/>
                </a:lnTo>
                <a:lnTo>
                  <a:pt x="3975" y="760"/>
                </a:lnTo>
                <a:lnTo>
                  <a:pt x="3950" y="778"/>
                </a:lnTo>
                <a:lnTo>
                  <a:pt x="3925" y="797"/>
                </a:lnTo>
                <a:lnTo>
                  <a:pt x="3918" y="788"/>
                </a:lnTo>
                <a:lnTo>
                  <a:pt x="3912" y="781"/>
                </a:lnTo>
                <a:lnTo>
                  <a:pt x="3906" y="771"/>
                </a:lnTo>
                <a:lnTo>
                  <a:pt x="3902" y="761"/>
                </a:lnTo>
                <a:lnTo>
                  <a:pt x="3912" y="754"/>
                </a:lnTo>
                <a:lnTo>
                  <a:pt x="3920" y="747"/>
                </a:lnTo>
                <a:lnTo>
                  <a:pt x="3931" y="738"/>
                </a:lnTo>
                <a:lnTo>
                  <a:pt x="3939" y="730"/>
                </a:lnTo>
                <a:lnTo>
                  <a:pt x="3949" y="721"/>
                </a:lnTo>
                <a:lnTo>
                  <a:pt x="3958" y="713"/>
                </a:lnTo>
                <a:lnTo>
                  <a:pt x="3969" y="704"/>
                </a:lnTo>
                <a:lnTo>
                  <a:pt x="3979" y="696"/>
                </a:lnTo>
                <a:lnTo>
                  <a:pt x="3986" y="694"/>
                </a:lnTo>
                <a:lnTo>
                  <a:pt x="3993" y="691"/>
                </a:lnTo>
                <a:lnTo>
                  <a:pt x="4000" y="691"/>
                </a:lnTo>
                <a:lnTo>
                  <a:pt x="4009" y="688"/>
                </a:lnTo>
                <a:lnTo>
                  <a:pt x="4017" y="685"/>
                </a:lnTo>
                <a:lnTo>
                  <a:pt x="4024" y="683"/>
                </a:lnTo>
                <a:lnTo>
                  <a:pt x="4033" y="680"/>
                </a:lnTo>
                <a:lnTo>
                  <a:pt x="4040" y="677"/>
                </a:lnTo>
                <a:lnTo>
                  <a:pt x="4044" y="670"/>
                </a:lnTo>
                <a:lnTo>
                  <a:pt x="4049" y="663"/>
                </a:lnTo>
                <a:lnTo>
                  <a:pt x="4054" y="657"/>
                </a:lnTo>
                <a:lnTo>
                  <a:pt x="4060" y="650"/>
                </a:lnTo>
                <a:lnTo>
                  <a:pt x="4064" y="643"/>
                </a:lnTo>
                <a:lnTo>
                  <a:pt x="4069" y="636"/>
                </a:lnTo>
                <a:lnTo>
                  <a:pt x="4075" y="628"/>
                </a:lnTo>
                <a:lnTo>
                  <a:pt x="4080" y="621"/>
                </a:lnTo>
                <a:lnTo>
                  <a:pt x="4090" y="617"/>
                </a:lnTo>
                <a:lnTo>
                  <a:pt x="4098" y="611"/>
                </a:lnTo>
                <a:lnTo>
                  <a:pt x="4109" y="606"/>
                </a:lnTo>
                <a:lnTo>
                  <a:pt x="4119" y="600"/>
                </a:lnTo>
                <a:lnTo>
                  <a:pt x="4127" y="595"/>
                </a:lnTo>
                <a:lnTo>
                  <a:pt x="4136" y="590"/>
                </a:lnTo>
                <a:lnTo>
                  <a:pt x="4146" y="584"/>
                </a:lnTo>
                <a:lnTo>
                  <a:pt x="4156" y="579"/>
                </a:lnTo>
                <a:lnTo>
                  <a:pt x="4163" y="565"/>
                </a:lnTo>
                <a:lnTo>
                  <a:pt x="4170" y="552"/>
                </a:lnTo>
                <a:lnTo>
                  <a:pt x="4176" y="539"/>
                </a:lnTo>
                <a:lnTo>
                  <a:pt x="4184" y="524"/>
                </a:lnTo>
                <a:lnTo>
                  <a:pt x="4190" y="517"/>
                </a:lnTo>
                <a:lnTo>
                  <a:pt x="4198" y="511"/>
                </a:lnTo>
                <a:lnTo>
                  <a:pt x="4205" y="505"/>
                </a:lnTo>
                <a:lnTo>
                  <a:pt x="4211" y="499"/>
                </a:lnTo>
                <a:lnTo>
                  <a:pt x="4218" y="493"/>
                </a:lnTo>
                <a:lnTo>
                  <a:pt x="4226" y="487"/>
                </a:lnTo>
                <a:lnTo>
                  <a:pt x="4234" y="481"/>
                </a:lnTo>
                <a:lnTo>
                  <a:pt x="4242" y="475"/>
                </a:lnTo>
                <a:lnTo>
                  <a:pt x="4235" y="473"/>
                </a:lnTo>
                <a:lnTo>
                  <a:pt x="4230" y="470"/>
                </a:lnTo>
                <a:lnTo>
                  <a:pt x="4224" y="468"/>
                </a:lnTo>
                <a:lnTo>
                  <a:pt x="4218" y="464"/>
                </a:lnTo>
                <a:lnTo>
                  <a:pt x="4213" y="462"/>
                </a:lnTo>
                <a:lnTo>
                  <a:pt x="4207" y="458"/>
                </a:lnTo>
                <a:lnTo>
                  <a:pt x="4202" y="455"/>
                </a:lnTo>
                <a:lnTo>
                  <a:pt x="4196" y="450"/>
                </a:lnTo>
                <a:lnTo>
                  <a:pt x="4207" y="442"/>
                </a:lnTo>
                <a:lnTo>
                  <a:pt x="4217" y="433"/>
                </a:lnTo>
                <a:lnTo>
                  <a:pt x="4228" y="425"/>
                </a:lnTo>
                <a:lnTo>
                  <a:pt x="4241" y="416"/>
                </a:lnTo>
                <a:lnTo>
                  <a:pt x="4252" y="408"/>
                </a:lnTo>
                <a:lnTo>
                  <a:pt x="4263" y="400"/>
                </a:lnTo>
                <a:lnTo>
                  <a:pt x="4274" y="392"/>
                </a:lnTo>
                <a:lnTo>
                  <a:pt x="4286" y="383"/>
                </a:lnTo>
                <a:lnTo>
                  <a:pt x="4291" y="377"/>
                </a:lnTo>
                <a:lnTo>
                  <a:pt x="4299" y="372"/>
                </a:lnTo>
                <a:lnTo>
                  <a:pt x="4307" y="366"/>
                </a:lnTo>
                <a:lnTo>
                  <a:pt x="4312" y="359"/>
                </a:lnTo>
                <a:lnTo>
                  <a:pt x="4321" y="349"/>
                </a:lnTo>
                <a:lnTo>
                  <a:pt x="4332" y="337"/>
                </a:lnTo>
                <a:lnTo>
                  <a:pt x="4339" y="326"/>
                </a:lnTo>
                <a:lnTo>
                  <a:pt x="4347" y="315"/>
                </a:lnTo>
                <a:lnTo>
                  <a:pt x="4356" y="304"/>
                </a:lnTo>
                <a:lnTo>
                  <a:pt x="4364" y="293"/>
                </a:lnTo>
                <a:lnTo>
                  <a:pt x="4374" y="282"/>
                </a:lnTo>
                <a:lnTo>
                  <a:pt x="4382" y="271"/>
                </a:lnTo>
                <a:lnTo>
                  <a:pt x="4360" y="281"/>
                </a:lnTo>
                <a:lnTo>
                  <a:pt x="4341" y="290"/>
                </a:lnTo>
                <a:lnTo>
                  <a:pt x="4320" y="299"/>
                </a:lnTo>
                <a:lnTo>
                  <a:pt x="4301" y="308"/>
                </a:lnTo>
                <a:lnTo>
                  <a:pt x="4279" y="318"/>
                </a:lnTo>
                <a:lnTo>
                  <a:pt x="4259" y="327"/>
                </a:lnTo>
                <a:lnTo>
                  <a:pt x="4238" y="338"/>
                </a:lnTo>
                <a:lnTo>
                  <a:pt x="4217" y="349"/>
                </a:lnTo>
                <a:lnTo>
                  <a:pt x="4213" y="346"/>
                </a:lnTo>
                <a:lnTo>
                  <a:pt x="4209" y="343"/>
                </a:lnTo>
                <a:lnTo>
                  <a:pt x="4204" y="342"/>
                </a:lnTo>
                <a:lnTo>
                  <a:pt x="4200" y="339"/>
                </a:lnTo>
                <a:lnTo>
                  <a:pt x="4194" y="338"/>
                </a:lnTo>
                <a:lnTo>
                  <a:pt x="4189" y="335"/>
                </a:lnTo>
                <a:lnTo>
                  <a:pt x="4185" y="335"/>
                </a:lnTo>
                <a:lnTo>
                  <a:pt x="4180" y="334"/>
                </a:lnTo>
                <a:lnTo>
                  <a:pt x="4186" y="328"/>
                </a:lnTo>
                <a:lnTo>
                  <a:pt x="4194" y="322"/>
                </a:lnTo>
                <a:lnTo>
                  <a:pt x="4200" y="316"/>
                </a:lnTo>
                <a:lnTo>
                  <a:pt x="4205" y="309"/>
                </a:lnTo>
                <a:lnTo>
                  <a:pt x="4211" y="303"/>
                </a:lnTo>
                <a:lnTo>
                  <a:pt x="4217" y="297"/>
                </a:lnTo>
                <a:lnTo>
                  <a:pt x="4224" y="291"/>
                </a:lnTo>
                <a:lnTo>
                  <a:pt x="4232" y="285"/>
                </a:lnTo>
                <a:lnTo>
                  <a:pt x="4251" y="271"/>
                </a:lnTo>
                <a:lnTo>
                  <a:pt x="4272" y="253"/>
                </a:lnTo>
                <a:lnTo>
                  <a:pt x="4297" y="234"/>
                </a:lnTo>
                <a:lnTo>
                  <a:pt x="4324" y="214"/>
                </a:lnTo>
                <a:lnTo>
                  <a:pt x="4351" y="195"/>
                </a:lnTo>
                <a:lnTo>
                  <a:pt x="4376" y="177"/>
                </a:lnTo>
                <a:lnTo>
                  <a:pt x="4398" y="162"/>
                </a:lnTo>
                <a:lnTo>
                  <a:pt x="4414" y="147"/>
                </a:lnTo>
                <a:lnTo>
                  <a:pt x="4419" y="124"/>
                </a:lnTo>
                <a:lnTo>
                  <a:pt x="4415" y="112"/>
                </a:lnTo>
                <a:lnTo>
                  <a:pt x="4408" y="112"/>
                </a:lnTo>
                <a:lnTo>
                  <a:pt x="4399" y="119"/>
                </a:lnTo>
                <a:lnTo>
                  <a:pt x="4387" y="127"/>
                </a:lnTo>
                <a:lnTo>
                  <a:pt x="4376" y="135"/>
                </a:lnTo>
                <a:lnTo>
                  <a:pt x="4367" y="140"/>
                </a:lnTo>
                <a:lnTo>
                  <a:pt x="4360" y="139"/>
                </a:lnTo>
                <a:lnTo>
                  <a:pt x="4351" y="146"/>
                </a:lnTo>
                <a:lnTo>
                  <a:pt x="4338" y="152"/>
                </a:lnTo>
                <a:lnTo>
                  <a:pt x="4322" y="160"/>
                </a:lnTo>
                <a:lnTo>
                  <a:pt x="4307" y="165"/>
                </a:lnTo>
                <a:lnTo>
                  <a:pt x="4291" y="173"/>
                </a:lnTo>
                <a:lnTo>
                  <a:pt x="4275" y="178"/>
                </a:lnTo>
                <a:lnTo>
                  <a:pt x="4261" y="187"/>
                </a:lnTo>
                <a:lnTo>
                  <a:pt x="4251" y="194"/>
                </a:lnTo>
                <a:lnTo>
                  <a:pt x="4247" y="203"/>
                </a:lnTo>
                <a:lnTo>
                  <a:pt x="4244" y="213"/>
                </a:lnTo>
                <a:lnTo>
                  <a:pt x="4241" y="223"/>
                </a:lnTo>
                <a:lnTo>
                  <a:pt x="4238" y="234"/>
                </a:lnTo>
                <a:lnTo>
                  <a:pt x="4232" y="239"/>
                </a:lnTo>
                <a:lnTo>
                  <a:pt x="4227" y="245"/>
                </a:lnTo>
                <a:lnTo>
                  <a:pt x="4221" y="251"/>
                </a:lnTo>
                <a:lnTo>
                  <a:pt x="4215" y="256"/>
                </a:lnTo>
                <a:lnTo>
                  <a:pt x="4207" y="262"/>
                </a:lnTo>
                <a:lnTo>
                  <a:pt x="4202" y="267"/>
                </a:lnTo>
                <a:lnTo>
                  <a:pt x="4194" y="273"/>
                </a:lnTo>
                <a:lnTo>
                  <a:pt x="4186" y="278"/>
                </a:lnTo>
                <a:lnTo>
                  <a:pt x="4180" y="271"/>
                </a:lnTo>
                <a:lnTo>
                  <a:pt x="4176" y="264"/>
                </a:lnTo>
                <a:lnTo>
                  <a:pt x="4170" y="258"/>
                </a:lnTo>
                <a:lnTo>
                  <a:pt x="4163" y="251"/>
                </a:lnTo>
                <a:lnTo>
                  <a:pt x="4158" y="244"/>
                </a:lnTo>
                <a:lnTo>
                  <a:pt x="4150" y="238"/>
                </a:lnTo>
                <a:lnTo>
                  <a:pt x="4143" y="232"/>
                </a:lnTo>
                <a:lnTo>
                  <a:pt x="4138" y="225"/>
                </a:lnTo>
                <a:lnTo>
                  <a:pt x="4146" y="212"/>
                </a:lnTo>
                <a:lnTo>
                  <a:pt x="4154" y="200"/>
                </a:lnTo>
                <a:lnTo>
                  <a:pt x="4161" y="187"/>
                </a:lnTo>
                <a:lnTo>
                  <a:pt x="4170" y="173"/>
                </a:lnTo>
                <a:lnTo>
                  <a:pt x="4180" y="167"/>
                </a:lnTo>
                <a:lnTo>
                  <a:pt x="4188" y="160"/>
                </a:lnTo>
                <a:lnTo>
                  <a:pt x="4197" y="152"/>
                </a:lnTo>
                <a:lnTo>
                  <a:pt x="4205" y="145"/>
                </a:lnTo>
                <a:lnTo>
                  <a:pt x="4214" y="137"/>
                </a:lnTo>
                <a:lnTo>
                  <a:pt x="4222" y="130"/>
                </a:lnTo>
                <a:lnTo>
                  <a:pt x="4230" y="123"/>
                </a:lnTo>
                <a:lnTo>
                  <a:pt x="4238" y="116"/>
                </a:lnTo>
                <a:lnTo>
                  <a:pt x="4245" y="106"/>
                </a:lnTo>
                <a:lnTo>
                  <a:pt x="4249" y="99"/>
                </a:lnTo>
                <a:lnTo>
                  <a:pt x="4255" y="90"/>
                </a:lnTo>
                <a:lnTo>
                  <a:pt x="4260" y="82"/>
                </a:lnTo>
                <a:lnTo>
                  <a:pt x="4266" y="73"/>
                </a:lnTo>
                <a:lnTo>
                  <a:pt x="4271" y="65"/>
                </a:lnTo>
                <a:lnTo>
                  <a:pt x="4277" y="55"/>
                </a:lnTo>
                <a:lnTo>
                  <a:pt x="4284" y="47"/>
                </a:lnTo>
                <a:lnTo>
                  <a:pt x="4274" y="48"/>
                </a:lnTo>
                <a:lnTo>
                  <a:pt x="4264" y="50"/>
                </a:lnTo>
                <a:lnTo>
                  <a:pt x="4255" y="52"/>
                </a:lnTo>
                <a:lnTo>
                  <a:pt x="4245" y="52"/>
                </a:lnTo>
                <a:lnTo>
                  <a:pt x="4234" y="55"/>
                </a:lnTo>
                <a:lnTo>
                  <a:pt x="4224" y="56"/>
                </a:lnTo>
                <a:lnTo>
                  <a:pt x="4214" y="59"/>
                </a:lnTo>
                <a:lnTo>
                  <a:pt x="4204" y="60"/>
                </a:lnTo>
                <a:lnTo>
                  <a:pt x="4207" y="44"/>
                </a:lnTo>
                <a:lnTo>
                  <a:pt x="4211" y="30"/>
                </a:lnTo>
                <a:lnTo>
                  <a:pt x="4213" y="16"/>
                </a:lnTo>
                <a:lnTo>
                  <a:pt x="4215" y="0"/>
                </a:lnTo>
                <a:lnTo>
                  <a:pt x="4205" y="7"/>
                </a:lnTo>
                <a:lnTo>
                  <a:pt x="4196" y="13"/>
                </a:lnTo>
                <a:lnTo>
                  <a:pt x="4185" y="19"/>
                </a:lnTo>
                <a:lnTo>
                  <a:pt x="4176" y="26"/>
                </a:lnTo>
                <a:lnTo>
                  <a:pt x="4167" y="33"/>
                </a:lnTo>
                <a:lnTo>
                  <a:pt x="4158" y="41"/>
                </a:lnTo>
                <a:lnTo>
                  <a:pt x="4150" y="48"/>
                </a:lnTo>
                <a:lnTo>
                  <a:pt x="4139" y="55"/>
                </a:lnTo>
                <a:lnTo>
                  <a:pt x="4134" y="63"/>
                </a:lnTo>
                <a:lnTo>
                  <a:pt x="4129" y="73"/>
                </a:lnTo>
                <a:lnTo>
                  <a:pt x="4123" y="82"/>
                </a:lnTo>
                <a:lnTo>
                  <a:pt x="4119" y="92"/>
                </a:lnTo>
                <a:lnTo>
                  <a:pt x="4113" y="102"/>
                </a:lnTo>
                <a:lnTo>
                  <a:pt x="4108" y="112"/>
                </a:lnTo>
                <a:lnTo>
                  <a:pt x="4101" y="123"/>
                </a:lnTo>
                <a:lnTo>
                  <a:pt x="4097" y="134"/>
                </a:lnTo>
                <a:lnTo>
                  <a:pt x="4088" y="134"/>
                </a:lnTo>
                <a:lnTo>
                  <a:pt x="4080" y="134"/>
                </a:lnTo>
                <a:lnTo>
                  <a:pt x="4071" y="134"/>
                </a:lnTo>
                <a:lnTo>
                  <a:pt x="4064" y="134"/>
                </a:lnTo>
                <a:lnTo>
                  <a:pt x="4054" y="134"/>
                </a:lnTo>
                <a:lnTo>
                  <a:pt x="4047" y="134"/>
                </a:lnTo>
                <a:lnTo>
                  <a:pt x="4038" y="134"/>
                </a:lnTo>
                <a:lnTo>
                  <a:pt x="4030" y="133"/>
                </a:lnTo>
                <a:lnTo>
                  <a:pt x="4016" y="143"/>
                </a:lnTo>
                <a:lnTo>
                  <a:pt x="4000" y="154"/>
                </a:lnTo>
                <a:lnTo>
                  <a:pt x="3986" y="165"/>
                </a:lnTo>
                <a:lnTo>
                  <a:pt x="3972" y="175"/>
                </a:lnTo>
                <a:lnTo>
                  <a:pt x="3956" y="186"/>
                </a:lnTo>
                <a:lnTo>
                  <a:pt x="3941" y="197"/>
                </a:lnTo>
                <a:lnTo>
                  <a:pt x="3928" y="207"/>
                </a:lnTo>
                <a:lnTo>
                  <a:pt x="3910" y="218"/>
                </a:lnTo>
                <a:lnTo>
                  <a:pt x="3863" y="251"/>
                </a:lnTo>
                <a:lnTo>
                  <a:pt x="3815" y="280"/>
                </a:lnTo>
                <a:lnTo>
                  <a:pt x="3768" y="307"/>
                </a:lnTo>
                <a:lnTo>
                  <a:pt x="3720" y="331"/>
                </a:lnTo>
                <a:lnTo>
                  <a:pt x="3672" y="357"/>
                </a:lnTo>
                <a:lnTo>
                  <a:pt x="3625" y="381"/>
                </a:lnTo>
                <a:lnTo>
                  <a:pt x="3577" y="405"/>
                </a:lnTo>
                <a:lnTo>
                  <a:pt x="3530" y="428"/>
                </a:lnTo>
                <a:lnTo>
                  <a:pt x="3483" y="456"/>
                </a:lnTo>
                <a:lnTo>
                  <a:pt x="3436" y="485"/>
                </a:lnTo>
                <a:lnTo>
                  <a:pt x="3389" y="516"/>
                </a:lnTo>
                <a:lnTo>
                  <a:pt x="3342" y="549"/>
                </a:lnTo>
                <a:lnTo>
                  <a:pt x="3296" y="590"/>
                </a:lnTo>
                <a:lnTo>
                  <a:pt x="3250" y="633"/>
                </a:lnTo>
                <a:lnTo>
                  <a:pt x="3203" y="682"/>
                </a:lnTo>
                <a:lnTo>
                  <a:pt x="3155" y="736"/>
                </a:lnTo>
                <a:lnTo>
                  <a:pt x="3112" y="764"/>
                </a:lnTo>
                <a:lnTo>
                  <a:pt x="3078" y="786"/>
                </a:lnTo>
                <a:lnTo>
                  <a:pt x="3052" y="803"/>
                </a:lnTo>
                <a:lnTo>
                  <a:pt x="3036" y="812"/>
                </a:lnTo>
                <a:lnTo>
                  <a:pt x="3028" y="815"/>
                </a:lnTo>
                <a:lnTo>
                  <a:pt x="3026" y="814"/>
                </a:lnTo>
                <a:lnTo>
                  <a:pt x="3028" y="809"/>
                </a:lnTo>
                <a:lnTo>
                  <a:pt x="3035" y="800"/>
                </a:lnTo>
                <a:lnTo>
                  <a:pt x="3044" y="790"/>
                </a:lnTo>
                <a:lnTo>
                  <a:pt x="3055" y="778"/>
                </a:lnTo>
                <a:lnTo>
                  <a:pt x="3070" y="766"/>
                </a:lnTo>
                <a:lnTo>
                  <a:pt x="3083" y="754"/>
                </a:lnTo>
                <a:lnTo>
                  <a:pt x="3094" y="743"/>
                </a:lnTo>
                <a:lnTo>
                  <a:pt x="3104" y="732"/>
                </a:lnTo>
                <a:lnTo>
                  <a:pt x="3112" y="725"/>
                </a:lnTo>
                <a:lnTo>
                  <a:pt x="3114" y="721"/>
                </a:lnTo>
                <a:lnTo>
                  <a:pt x="3136" y="710"/>
                </a:lnTo>
                <a:lnTo>
                  <a:pt x="3154" y="700"/>
                </a:lnTo>
                <a:lnTo>
                  <a:pt x="3167" y="691"/>
                </a:lnTo>
                <a:lnTo>
                  <a:pt x="3175" y="685"/>
                </a:lnTo>
                <a:lnTo>
                  <a:pt x="3180" y="682"/>
                </a:lnTo>
                <a:lnTo>
                  <a:pt x="3183" y="677"/>
                </a:lnTo>
                <a:lnTo>
                  <a:pt x="3180" y="675"/>
                </a:lnTo>
                <a:lnTo>
                  <a:pt x="3177" y="674"/>
                </a:lnTo>
                <a:lnTo>
                  <a:pt x="3173" y="674"/>
                </a:lnTo>
                <a:lnTo>
                  <a:pt x="3169" y="674"/>
                </a:lnTo>
                <a:lnTo>
                  <a:pt x="3164" y="673"/>
                </a:lnTo>
                <a:lnTo>
                  <a:pt x="3160" y="671"/>
                </a:lnTo>
                <a:lnTo>
                  <a:pt x="3158" y="669"/>
                </a:lnTo>
                <a:lnTo>
                  <a:pt x="3158" y="666"/>
                </a:lnTo>
                <a:lnTo>
                  <a:pt x="3160" y="660"/>
                </a:lnTo>
                <a:lnTo>
                  <a:pt x="3165" y="654"/>
                </a:lnTo>
                <a:lnTo>
                  <a:pt x="3173" y="645"/>
                </a:lnTo>
                <a:lnTo>
                  <a:pt x="3185" y="633"/>
                </a:lnTo>
                <a:lnTo>
                  <a:pt x="3203" y="620"/>
                </a:lnTo>
                <a:lnTo>
                  <a:pt x="3225" y="603"/>
                </a:lnTo>
                <a:lnTo>
                  <a:pt x="3253" y="584"/>
                </a:lnTo>
                <a:lnTo>
                  <a:pt x="3287" y="560"/>
                </a:lnTo>
                <a:lnTo>
                  <a:pt x="3327" y="533"/>
                </a:lnTo>
                <a:lnTo>
                  <a:pt x="3375" y="503"/>
                </a:lnTo>
                <a:lnTo>
                  <a:pt x="3432" y="466"/>
                </a:lnTo>
                <a:lnTo>
                  <a:pt x="3495" y="426"/>
                </a:lnTo>
                <a:lnTo>
                  <a:pt x="3569" y="383"/>
                </a:lnTo>
                <a:lnTo>
                  <a:pt x="3651" y="331"/>
                </a:lnTo>
                <a:lnTo>
                  <a:pt x="3744" y="278"/>
                </a:lnTo>
                <a:lnTo>
                  <a:pt x="3849" y="216"/>
                </a:lnTo>
                <a:lnTo>
                  <a:pt x="3962" y="150"/>
                </a:lnTo>
                <a:lnTo>
                  <a:pt x="3989" y="133"/>
                </a:lnTo>
                <a:lnTo>
                  <a:pt x="4011" y="116"/>
                </a:lnTo>
                <a:lnTo>
                  <a:pt x="4029" y="99"/>
                </a:lnTo>
                <a:lnTo>
                  <a:pt x="4042" y="84"/>
                </a:lnTo>
                <a:lnTo>
                  <a:pt x="4050" y="71"/>
                </a:lnTo>
                <a:lnTo>
                  <a:pt x="4054" y="61"/>
                </a:lnTo>
                <a:lnTo>
                  <a:pt x="4054" y="54"/>
                </a:lnTo>
                <a:lnTo>
                  <a:pt x="4050" y="52"/>
                </a:lnTo>
                <a:lnTo>
                  <a:pt x="4025" y="56"/>
                </a:lnTo>
                <a:lnTo>
                  <a:pt x="3998" y="69"/>
                </a:lnTo>
                <a:lnTo>
                  <a:pt x="3972" y="88"/>
                </a:lnTo>
                <a:lnTo>
                  <a:pt x="3944" y="106"/>
                </a:lnTo>
                <a:lnTo>
                  <a:pt x="3920" y="126"/>
                </a:lnTo>
                <a:lnTo>
                  <a:pt x="3899" y="139"/>
                </a:lnTo>
                <a:lnTo>
                  <a:pt x="3883" y="143"/>
                </a:lnTo>
                <a:lnTo>
                  <a:pt x="3870" y="133"/>
                </a:lnTo>
                <a:lnTo>
                  <a:pt x="3857" y="154"/>
                </a:lnTo>
                <a:lnTo>
                  <a:pt x="3855" y="162"/>
                </a:lnTo>
                <a:lnTo>
                  <a:pt x="3857" y="160"/>
                </a:lnTo>
                <a:lnTo>
                  <a:pt x="3860" y="151"/>
                </a:lnTo>
                <a:lnTo>
                  <a:pt x="3858" y="143"/>
                </a:lnTo>
                <a:lnTo>
                  <a:pt x="3845" y="143"/>
                </a:lnTo>
                <a:lnTo>
                  <a:pt x="3813" y="152"/>
                </a:lnTo>
                <a:lnTo>
                  <a:pt x="3759" y="177"/>
                </a:lnTo>
                <a:lnTo>
                  <a:pt x="3741" y="187"/>
                </a:lnTo>
                <a:lnTo>
                  <a:pt x="3722" y="197"/>
                </a:lnTo>
                <a:lnTo>
                  <a:pt x="3702" y="208"/>
                </a:lnTo>
                <a:lnTo>
                  <a:pt x="3678" y="222"/>
                </a:lnTo>
                <a:lnTo>
                  <a:pt x="3656" y="237"/>
                </a:lnTo>
                <a:lnTo>
                  <a:pt x="3630" y="251"/>
                </a:lnTo>
                <a:lnTo>
                  <a:pt x="3603" y="267"/>
                </a:lnTo>
                <a:lnTo>
                  <a:pt x="3577" y="284"/>
                </a:lnTo>
                <a:lnTo>
                  <a:pt x="3548" y="301"/>
                </a:lnTo>
                <a:lnTo>
                  <a:pt x="3520" y="318"/>
                </a:lnTo>
                <a:lnTo>
                  <a:pt x="3491" y="337"/>
                </a:lnTo>
                <a:lnTo>
                  <a:pt x="3460" y="357"/>
                </a:lnTo>
                <a:lnTo>
                  <a:pt x="3431" y="375"/>
                </a:lnTo>
                <a:lnTo>
                  <a:pt x="3400" y="395"/>
                </a:lnTo>
                <a:lnTo>
                  <a:pt x="3368" y="415"/>
                </a:lnTo>
                <a:lnTo>
                  <a:pt x="3338" y="435"/>
                </a:lnTo>
                <a:lnTo>
                  <a:pt x="3307" y="456"/>
                </a:lnTo>
                <a:lnTo>
                  <a:pt x="3274" y="476"/>
                </a:lnTo>
                <a:lnTo>
                  <a:pt x="3244" y="496"/>
                </a:lnTo>
                <a:lnTo>
                  <a:pt x="3214" y="516"/>
                </a:lnTo>
                <a:lnTo>
                  <a:pt x="3184" y="535"/>
                </a:lnTo>
                <a:lnTo>
                  <a:pt x="3154" y="556"/>
                </a:lnTo>
                <a:lnTo>
                  <a:pt x="3127" y="574"/>
                </a:lnTo>
                <a:lnTo>
                  <a:pt x="3098" y="594"/>
                </a:lnTo>
                <a:lnTo>
                  <a:pt x="3072" y="611"/>
                </a:lnTo>
                <a:lnTo>
                  <a:pt x="3046" y="628"/>
                </a:lnTo>
                <a:lnTo>
                  <a:pt x="3022" y="645"/>
                </a:lnTo>
                <a:lnTo>
                  <a:pt x="2998" y="660"/>
                </a:lnTo>
                <a:lnTo>
                  <a:pt x="2974" y="677"/>
                </a:lnTo>
                <a:lnTo>
                  <a:pt x="2955" y="691"/>
                </a:lnTo>
                <a:lnTo>
                  <a:pt x="2936" y="704"/>
                </a:lnTo>
                <a:lnTo>
                  <a:pt x="2918" y="715"/>
                </a:lnTo>
                <a:lnTo>
                  <a:pt x="2869" y="749"/>
                </a:lnTo>
                <a:lnTo>
                  <a:pt x="2819" y="783"/>
                </a:lnTo>
                <a:lnTo>
                  <a:pt x="2771" y="816"/>
                </a:lnTo>
                <a:lnTo>
                  <a:pt x="2723" y="847"/>
                </a:lnTo>
                <a:lnTo>
                  <a:pt x="2675" y="879"/>
                </a:lnTo>
                <a:lnTo>
                  <a:pt x="2628" y="910"/>
                </a:lnTo>
                <a:lnTo>
                  <a:pt x="2581" y="940"/>
                </a:lnTo>
                <a:lnTo>
                  <a:pt x="2536" y="970"/>
                </a:lnTo>
                <a:lnTo>
                  <a:pt x="2491" y="1000"/>
                </a:lnTo>
                <a:lnTo>
                  <a:pt x="2447" y="1031"/>
                </a:lnTo>
                <a:lnTo>
                  <a:pt x="2402" y="1060"/>
                </a:lnTo>
                <a:lnTo>
                  <a:pt x="2359" y="1089"/>
                </a:lnTo>
                <a:lnTo>
                  <a:pt x="2316" y="1117"/>
                </a:lnTo>
                <a:lnTo>
                  <a:pt x="2273" y="1148"/>
                </a:lnTo>
                <a:lnTo>
                  <a:pt x="2232" y="1178"/>
                </a:lnTo>
                <a:lnTo>
                  <a:pt x="2191" y="1206"/>
                </a:lnTo>
                <a:lnTo>
                  <a:pt x="2168" y="1227"/>
                </a:lnTo>
                <a:lnTo>
                  <a:pt x="2146" y="1249"/>
                </a:lnTo>
                <a:lnTo>
                  <a:pt x="2125" y="1271"/>
                </a:lnTo>
                <a:lnTo>
                  <a:pt x="2104" y="1293"/>
                </a:lnTo>
                <a:lnTo>
                  <a:pt x="2085" y="1316"/>
                </a:lnTo>
                <a:lnTo>
                  <a:pt x="2065" y="1338"/>
                </a:lnTo>
                <a:lnTo>
                  <a:pt x="2048" y="1362"/>
                </a:lnTo>
                <a:lnTo>
                  <a:pt x="2029" y="1384"/>
                </a:lnTo>
                <a:lnTo>
                  <a:pt x="2010" y="1407"/>
                </a:lnTo>
                <a:lnTo>
                  <a:pt x="1994" y="1430"/>
                </a:lnTo>
                <a:lnTo>
                  <a:pt x="1975" y="1453"/>
                </a:lnTo>
                <a:lnTo>
                  <a:pt x="1957" y="1475"/>
                </a:lnTo>
                <a:lnTo>
                  <a:pt x="1938" y="1498"/>
                </a:lnTo>
                <a:lnTo>
                  <a:pt x="1920" y="1518"/>
                </a:lnTo>
                <a:lnTo>
                  <a:pt x="1901" y="1539"/>
                </a:lnTo>
                <a:lnTo>
                  <a:pt x="1881" y="1559"/>
                </a:lnTo>
                <a:lnTo>
                  <a:pt x="1859" y="1580"/>
                </a:lnTo>
                <a:lnTo>
                  <a:pt x="1835" y="1607"/>
                </a:lnTo>
                <a:lnTo>
                  <a:pt x="1811" y="1637"/>
                </a:lnTo>
                <a:lnTo>
                  <a:pt x="1786" y="1671"/>
                </a:lnTo>
                <a:lnTo>
                  <a:pt x="1762" y="1704"/>
                </a:lnTo>
                <a:lnTo>
                  <a:pt x="1738" y="1734"/>
                </a:lnTo>
                <a:lnTo>
                  <a:pt x="1717" y="1760"/>
                </a:lnTo>
                <a:lnTo>
                  <a:pt x="1697" y="1779"/>
                </a:lnTo>
                <a:lnTo>
                  <a:pt x="1669" y="1799"/>
                </a:lnTo>
                <a:lnTo>
                  <a:pt x="1651" y="1814"/>
                </a:lnTo>
                <a:lnTo>
                  <a:pt x="1638" y="1823"/>
                </a:lnTo>
                <a:lnTo>
                  <a:pt x="1629" y="1830"/>
                </a:lnTo>
                <a:lnTo>
                  <a:pt x="1618" y="1836"/>
                </a:lnTo>
                <a:lnTo>
                  <a:pt x="1607" y="1846"/>
                </a:lnTo>
                <a:lnTo>
                  <a:pt x="1593" y="1859"/>
                </a:lnTo>
                <a:lnTo>
                  <a:pt x="1571" y="1880"/>
                </a:lnTo>
                <a:lnTo>
                  <a:pt x="1550" y="1913"/>
                </a:lnTo>
                <a:lnTo>
                  <a:pt x="1531" y="1947"/>
                </a:lnTo>
                <a:lnTo>
                  <a:pt x="1514" y="1983"/>
                </a:lnTo>
                <a:lnTo>
                  <a:pt x="1499" y="2021"/>
                </a:lnTo>
                <a:lnTo>
                  <a:pt x="1482" y="2057"/>
                </a:lnTo>
                <a:lnTo>
                  <a:pt x="1466" y="2093"/>
                </a:lnTo>
                <a:lnTo>
                  <a:pt x="1452" y="2128"/>
                </a:lnTo>
                <a:lnTo>
                  <a:pt x="1435" y="2161"/>
                </a:lnTo>
                <a:lnTo>
                  <a:pt x="1420" y="2132"/>
                </a:lnTo>
                <a:lnTo>
                  <a:pt x="1402" y="2104"/>
                </a:lnTo>
                <a:lnTo>
                  <a:pt x="1383" y="2075"/>
                </a:lnTo>
                <a:lnTo>
                  <a:pt x="1363" y="2046"/>
                </a:lnTo>
                <a:lnTo>
                  <a:pt x="1340" y="2018"/>
                </a:lnTo>
                <a:lnTo>
                  <a:pt x="1319" y="1989"/>
                </a:lnTo>
                <a:lnTo>
                  <a:pt x="1296" y="1961"/>
                </a:lnTo>
                <a:lnTo>
                  <a:pt x="1274" y="1933"/>
                </a:lnTo>
                <a:lnTo>
                  <a:pt x="1251" y="1903"/>
                </a:lnTo>
                <a:lnTo>
                  <a:pt x="1230" y="1874"/>
                </a:lnTo>
                <a:lnTo>
                  <a:pt x="1210" y="1847"/>
                </a:lnTo>
                <a:lnTo>
                  <a:pt x="1192" y="1818"/>
                </a:lnTo>
                <a:lnTo>
                  <a:pt x="1175" y="1789"/>
                </a:lnTo>
                <a:lnTo>
                  <a:pt x="1159" y="1761"/>
                </a:lnTo>
                <a:lnTo>
                  <a:pt x="1146" y="1732"/>
                </a:lnTo>
                <a:lnTo>
                  <a:pt x="1137" y="1705"/>
                </a:lnTo>
                <a:lnTo>
                  <a:pt x="1121" y="1665"/>
                </a:lnTo>
                <a:lnTo>
                  <a:pt x="1105" y="1624"/>
                </a:lnTo>
                <a:lnTo>
                  <a:pt x="1087" y="1580"/>
                </a:lnTo>
                <a:lnTo>
                  <a:pt x="1068" y="1537"/>
                </a:lnTo>
                <a:lnTo>
                  <a:pt x="1050" y="1493"/>
                </a:lnTo>
                <a:lnTo>
                  <a:pt x="1032" y="1449"/>
                </a:lnTo>
                <a:lnTo>
                  <a:pt x="1016" y="1407"/>
                </a:lnTo>
                <a:lnTo>
                  <a:pt x="1003" y="1367"/>
                </a:lnTo>
                <a:lnTo>
                  <a:pt x="979" y="1376"/>
                </a:lnTo>
                <a:lnTo>
                  <a:pt x="958" y="1386"/>
                </a:lnTo>
                <a:lnTo>
                  <a:pt x="935" y="1394"/>
                </a:lnTo>
                <a:lnTo>
                  <a:pt x="914" y="1403"/>
                </a:lnTo>
                <a:lnTo>
                  <a:pt x="891" y="1411"/>
                </a:lnTo>
                <a:lnTo>
                  <a:pt x="870" y="1418"/>
                </a:lnTo>
                <a:lnTo>
                  <a:pt x="847" y="1426"/>
                </a:lnTo>
                <a:lnTo>
                  <a:pt x="825" y="1435"/>
                </a:lnTo>
                <a:lnTo>
                  <a:pt x="808" y="1443"/>
                </a:lnTo>
                <a:lnTo>
                  <a:pt x="790" y="1450"/>
                </a:lnTo>
                <a:lnTo>
                  <a:pt x="773" y="1459"/>
                </a:lnTo>
                <a:lnTo>
                  <a:pt x="755" y="1467"/>
                </a:lnTo>
                <a:lnTo>
                  <a:pt x="738" y="1475"/>
                </a:lnTo>
                <a:lnTo>
                  <a:pt x="721" y="1484"/>
                </a:lnTo>
                <a:lnTo>
                  <a:pt x="704" y="1491"/>
                </a:lnTo>
                <a:lnTo>
                  <a:pt x="687" y="1499"/>
                </a:lnTo>
                <a:lnTo>
                  <a:pt x="669" y="1507"/>
                </a:lnTo>
                <a:lnTo>
                  <a:pt x="652" y="1515"/>
                </a:lnTo>
                <a:lnTo>
                  <a:pt x="636" y="1522"/>
                </a:lnTo>
                <a:lnTo>
                  <a:pt x="619" y="1531"/>
                </a:lnTo>
                <a:lnTo>
                  <a:pt x="602" y="1537"/>
                </a:lnTo>
                <a:lnTo>
                  <a:pt x="586" y="1546"/>
                </a:lnTo>
                <a:lnTo>
                  <a:pt x="569" y="1553"/>
                </a:lnTo>
                <a:lnTo>
                  <a:pt x="553" y="1561"/>
                </a:lnTo>
                <a:lnTo>
                  <a:pt x="550" y="1561"/>
                </a:lnTo>
                <a:lnTo>
                  <a:pt x="541" y="1561"/>
                </a:lnTo>
                <a:lnTo>
                  <a:pt x="527" y="1563"/>
                </a:lnTo>
                <a:lnTo>
                  <a:pt x="511" y="1567"/>
                </a:lnTo>
                <a:lnTo>
                  <a:pt x="491" y="1571"/>
                </a:lnTo>
                <a:lnTo>
                  <a:pt x="469" y="1577"/>
                </a:lnTo>
                <a:lnTo>
                  <a:pt x="445" y="1585"/>
                </a:lnTo>
                <a:lnTo>
                  <a:pt x="421" y="1592"/>
                </a:lnTo>
                <a:lnTo>
                  <a:pt x="396" y="1598"/>
                </a:lnTo>
                <a:lnTo>
                  <a:pt x="373" y="1605"/>
                </a:lnTo>
                <a:lnTo>
                  <a:pt x="351" y="1612"/>
                </a:lnTo>
                <a:lnTo>
                  <a:pt x="333" y="1616"/>
                </a:lnTo>
                <a:lnTo>
                  <a:pt x="315" y="1620"/>
                </a:lnTo>
                <a:lnTo>
                  <a:pt x="304" y="1624"/>
                </a:lnTo>
                <a:lnTo>
                  <a:pt x="297" y="1624"/>
                </a:lnTo>
                <a:lnTo>
                  <a:pt x="294" y="1622"/>
                </a:lnTo>
                <a:lnTo>
                  <a:pt x="275" y="1633"/>
                </a:lnTo>
                <a:lnTo>
                  <a:pt x="256" y="1643"/>
                </a:lnTo>
                <a:lnTo>
                  <a:pt x="237" y="1654"/>
                </a:lnTo>
                <a:lnTo>
                  <a:pt x="219" y="1665"/>
                </a:lnTo>
                <a:lnTo>
                  <a:pt x="199" y="1675"/>
                </a:lnTo>
                <a:lnTo>
                  <a:pt x="180" y="1685"/>
                </a:lnTo>
                <a:lnTo>
                  <a:pt x="161" y="1696"/>
                </a:lnTo>
                <a:lnTo>
                  <a:pt x="143" y="1707"/>
                </a:lnTo>
                <a:lnTo>
                  <a:pt x="124" y="1718"/>
                </a:lnTo>
                <a:lnTo>
                  <a:pt x="106" y="1729"/>
                </a:lnTo>
                <a:lnTo>
                  <a:pt x="87" y="1739"/>
                </a:lnTo>
                <a:lnTo>
                  <a:pt x="70" y="1750"/>
                </a:lnTo>
                <a:lnTo>
                  <a:pt x="53" y="1760"/>
                </a:lnTo>
                <a:lnTo>
                  <a:pt x="35" y="1771"/>
                </a:lnTo>
                <a:lnTo>
                  <a:pt x="18" y="1781"/>
                </a:lnTo>
                <a:lnTo>
                  <a:pt x="0" y="1792"/>
                </a:lnTo>
                <a:close/>
              </a:path>
            </a:pathLst>
          </a:custGeom>
          <a:solidFill>
            <a:srgbClr val="9B1717"/>
          </a:solidFill>
          <a:ln w="9525">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cxnSp>
        <p:nvCxnSpPr>
          <p:cNvPr id="54" name="직선 화살표 연결선 53"/>
          <p:cNvCxnSpPr/>
          <p:nvPr/>
        </p:nvCxnSpPr>
        <p:spPr>
          <a:xfrm>
            <a:off x="2049187" y="1562104"/>
            <a:ext cx="180000" cy="0"/>
          </a:xfrm>
          <a:prstGeom prst="straightConnector1">
            <a:avLst/>
          </a:prstGeom>
          <a:noFill/>
          <a:ln w="9525" cap="flat" cmpd="sng" algn="ctr">
            <a:solidFill>
              <a:srgbClr val="000000"/>
            </a:solidFill>
            <a:prstDash val="solid"/>
            <a:tailEnd type="triangle"/>
          </a:ln>
          <a:effectLst/>
        </p:spPr>
      </p:cxnSp>
      <p:sp>
        <p:nvSpPr>
          <p:cNvPr id="40" name="제목 3">
            <a:extLst>
              <a:ext uri="{FF2B5EF4-FFF2-40B4-BE49-F238E27FC236}">
                <a16:creationId xmlns:a16="http://schemas.microsoft.com/office/drawing/2014/main" id="{DAB860D8-B960-45EA-862F-24514281F7D9}"/>
              </a:ext>
            </a:extLst>
          </p:cNvPr>
          <p:cNvSpPr txBox="1">
            <a:spLocks/>
          </p:cNvSpPr>
          <p:nvPr/>
        </p:nvSpPr>
        <p:spPr>
          <a:xfrm>
            <a:off x="252000" y="66546"/>
            <a:ext cx="8496464" cy="300009"/>
          </a:xfrm>
          <a:prstGeom prst="rect">
            <a:avLst/>
          </a:prstGeom>
        </p:spPr>
        <p:txBody>
          <a:bodyPr/>
          <a:lstStyle>
            <a:lvl1pPr algn="ctr" defTabSz="844083" rtl="0" eaLnBrk="1" latinLnBrk="1" hangingPunct="1">
              <a:spcBef>
                <a:spcPct val="0"/>
              </a:spcBef>
              <a:buNone/>
              <a:defRPr kumimoji="1" lang="ko-KR" altLang="en-US" sz="1477" b="1" kern="1200" baseline="0">
                <a:solidFill>
                  <a:schemeClr val="tx1"/>
                </a:solidFill>
                <a:latin typeface="Arial" pitchFamily="34" charset="0"/>
                <a:ea typeface="HY헤드라인M" pitchFamily="18" charset="-127"/>
                <a:cs typeface="Arial" pitchFamily="34" charset="0"/>
              </a:defRPr>
            </a:lvl1pPr>
          </a:lstStyle>
          <a:p>
            <a:pPr marL="0" marR="0" lvl="0" indent="0" algn="l" defTabSz="844083" rtl="0" eaLnBrk="1" fontAlgn="auto" latinLnBrk="1" hangingPunct="1">
              <a:lnSpc>
                <a:spcPct val="100000"/>
              </a:lnSpc>
              <a:spcBef>
                <a:spcPct val="0"/>
              </a:spcBef>
              <a:spcAft>
                <a:spcPts val="0"/>
              </a:spcAft>
              <a:buClrTx/>
              <a:buSzTx/>
              <a:buFontTx/>
              <a:buNone/>
              <a:tabLst/>
              <a:defRPr/>
            </a:pPr>
            <a:r>
              <a:rPr lang="en-US" altLang="ko-KR" sz="1600" dirty="0">
                <a:solidFill>
                  <a:srgbClr val="FFFFFF"/>
                </a:solidFill>
              </a:rPr>
              <a:t>2. </a:t>
            </a:r>
            <a:r>
              <a:rPr kumimoji="1" lang="ko-KR" altLang="en-US" sz="1600" b="1" i="0" u="none" strike="noStrike" kern="1200" cap="none" spc="0" normalizeH="0" baseline="0" noProof="0" dirty="0">
                <a:ln>
                  <a:noFill/>
                </a:ln>
                <a:solidFill>
                  <a:srgbClr val="FFFFFF"/>
                </a:solidFill>
                <a:effectLst/>
                <a:uLnTx/>
                <a:uFillTx/>
                <a:latin typeface="Arial" pitchFamily="34" charset="0"/>
                <a:ea typeface="HY헤드라인M" pitchFamily="18" charset="-127"/>
                <a:cs typeface="Arial" pitchFamily="34" charset="0"/>
              </a:rPr>
              <a:t>신탁보수의 상생 기금 신청 및 지원 절차</a:t>
            </a:r>
          </a:p>
        </p:txBody>
      </p:sp>
      <p:sp>
        <p:nvSpPr>
          <p:cNvPr id="57" name="오각형 33">
            <a:extLst>
              <a:ext uri="{FF2B5EF4-FFF2-40B4-BE49-F238E27FC236}">
                <a16:creationId xmlns:a16="http://schemas.microsoft.com/office/drawing/2014/main" id="{4E6FD887-F4F5-465E-9107-BCE86538F568}"/>
              </a:ext>
            </a:extLst>
          </p:cNvPr>
          <p:cNvSpPr/>
          <p:nvPr/>
        </p:nvSpPr>
        <p:spPr>
          <a:xfrm>
            <a:off x="6588224" y="86841"/>
            <a:ext cx="740133" cy="296338"/>
          </a:xfrm>
          <a:prstGeom prst="homePlate">
            <a:avLst>
              <a:gd name="adj" fmla="val 27608"/>
            </a:avLst>
          </a:prstGeom>
          <a:noFill/>
          <a:ln w="9525"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0" i="0" u="none" strike="noStrike" kern="0" cap="none" spc="0" normalizeH="0" baseline="0" noProof="0" dirty="0">
                <a:ln>
                  <a:noFill/>
                </a:ln>
                <a:solidFill>
                  <a:prstClr val="white"/>
                </a:solidFill>
                <a:effectLst/>
                <a:uLnTx/>
                <a:uFillTx/>
                <a:latin typeface="맑은 고딕"/>
              </a:rPr>
              <a:t>Define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0" i="0" u="none" strike="noStrike" kern="0" cap="none" spc="0" normalizeH="0" baseline="0" noProof="0" dirty="0">
                <a:ln>
                  <a:noFill/>
                </a:ln>
                <a:solidFill>
                  <a:prstClr val="white"/>
                </a:solidFill>
                <a:effectLst/>
                <a:uLnTx/>
                <a:uFillTx/>
                <a:latin typeface="맑은 고딕"/>
              </a:rPr>
              <a:t>Measure</a:t>
            </a:r>
            <a:endParaRPr kumimoji="0" lang="ko-KR" altLang="en-US" sz="900" b="0" i="0" u="none" strike="noStrike" kern="0" cap="none" spc="0" normalizeH="0" baseline="0" noProof="0" dirty="0">
              <a:ln>
                <a:noFill/>
              </a:ln>
              <a:solidFill>
                <a:prstClr val="white"/>
              </a:solidFill>
              <a:effectLst/>
              <a:uLnTx/>
              <a:uFillTx/>
              <a:latin typeface="맑은 고딕"/>
            </a:endParaRPr>
          </a:p>
        </p:txBody>
      </p:sp>
      <p:sp>
        <p:nvSpPr>
          <p:cNvPr id="58" name="갈매기형 수장 39">
            <a:extLst>
              <a:ext uri="{FF2B5EF4-FFF2-40B4-BE49-F238E27FC236}">
                <a16:creationId xmlns:a16="http://schemas.microsoft.com/office/drawing/2014/main" id="{A50E85B8-8E5A-453D-89DA-66AB2D364B67}"/>
              </a:ext>
            </a:extLst>
          </p:cNvPr>
          <p:cNvSpPr/>
          <p:nvPr/>
        </p:nvSpPr>
        <p:spPr>
          <a:xfrm>
            <a:off x="7308305" y="86841"/>
            <a:ext cx="752203" cy="296338"/>
          </a:xfrm>
          <a:prstGeom prst="chevron">
            <a:avLst>
              <a:gd name="adj" fmla="val 27608"/>
            </a:avLst>
          </a:prstGeom>
          <a:noFill/>
          <a:ln w="9525" cap="flat" cmpd="sng" algn="ctr">
            <a:solidFill>
              <a:sysClr val="window" lastClr="FFFFFF"/>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0" i="0" u="none" strike="noStrike" kern="0" cap="none" spc="0" normalizeH="0" baseline="0" noProof="0" dirty="0">
                <a:ln>
                  <a:noFill/>
                </a:ln>
                <a:solidFill>
                  <a:prstClr val="white"/>
                </a:solidFill>
                <a:effectLst/>
                <a:uLnTx/>
                <a:uFillTx/>
                <a:latin typeface="맑은 고딕"/>
              </a:rPr>
              <a:t>Analyze</a:t>
            </a:r>
            <a:endParaRPr kumimoji="0" lang="ko-KR" altLang="en-US" sz="900" b="0" i="0" u="none" strike="noStrike" kern="0" cap="none" spc="0" normalizeH="0" baseline="0" noProof="0" dirty="0">
              <a:ln>
                <a:noFill/>
              </a:ln>
              <a:solidFill>
                <a:prstClr val="white"/>
              </a:solidFill>
              <a:effectLst/>
              <a:uLnTx/>
              <a:uFillTx/>
              <a:latin typeface="맑은 고딕"/>
            </a:endParaRPr>
          </a:p>
        </p:txBody>
      </p:sp>
      <p:sp>
        <p:nvSpPr>
          <p:cNvPr id="59" name="갈매기형 수장 43">
            <a:extLst>
              <a:ext uri="{FF2B5EF4-FFF2-40B4-BE49-F238E27FC236}">
                <a16:creationId xmlns:a16="http://schemas.microsoft.com/office/drawing/2014/main" id="{1D1AA19A-E68F-48F4-BA95-E6E2135F3F72}"/>
              </a:ext>
            </a:extLst>
          </p:cNvPr>
          <p:cNvSpPr/>
          <p:nvPr/>
        </p:nvSpPr>
        <p:spPr>
          <a:xfrm>
            <a:off x="8047434" y="86841"/>
            <a:ext cx="752203" cy="296338"/>
          </a:xfrm>
          <a:prstGeom prst="chevron">
            <a:avLst>
              <a:gd name="adj" fmla="val 27608"/>
            </a:avLst>
          </a:prstGeom>
          <a:noFill/>
          <a:ln w="19050" cap="flat" cmpd="sng" algn="ctr">
            <a:solidFill>
              <a:srgbClr val="F79646"/>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rgbClr val="F79646"/>
                </a:solidFill>
                <a:effectLst/>
                <a:uLnTx/>
                <a:uFillTx/>
                <a:latin typeface="맑은 고딕"/>
              </a:rPr>
              <a:t>Improve</a:t>
            </a:r>
            <a:endParaRPr kumimoji="0" lang="ko-KR" altLang="en-US" sz="900" b="1" i="0" u="none" strike="noStrike" kern="0" cap="none" spc="0" normalizeH="0" baseline="0" noProof="0" dirty="0">
              <a:ln>
                <a:noFill/>
              </a:ln>
              <a:solidFill>
                <a:srgbClr val="F79646"/>
              </a:solidFill>
              <a:effectLst/>
              <a:uLnTx/>
              <a:uFillTx/>
              <a:latin typeface="맑은 고딕"/>
            </a:endParaRPr>
          </a:p>
        </p:txBody>
      </p:sp>
    </p:spTree>
    <p:extLst>
      <p:ext uri="{BB962C8B-B14F-4D97-AF65-F5344CB8AC3E}">
        <p14:creationId xmlns:p14="http://schemas.microsoft.com/office/powerpoint/2010/main" val="653523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CC154781-B4DE-4FF6-82DD-FD42F357EFDD}"/>
              </a:ext>
            </a:extLst>
          </p:cNvPr>
          <p:cNvSpPr>
            <a:spLocks noChangeArrowheads="1"/>
          </p:cNvSpPr>
          <p:nvPr/>
        </p:nvSpPr>
        <p:spPr bwMode="auto">
          <a:xfrm>
            <a:off x="1" y="2654131"/>
            <a:ext cx="9144000" cy="1549738"/>
          </a:xfrm>
          <a:prstGeom prst="rect">
            <a:avLst/>
          </a:prstGeom>
          <a:solidFill>
            <a:srgbClr val="4C1B12"/>
          </a:solidFill>
          <a:ln>
            <a:noFill/>
          </a:ln>
          <a:effectLst/>
        </p:spPr>
        <p:txBody>
          <a:bodyPr wrap="none" anchor="ctr"/>
          <a:lstStyle>
            <a:lvl1pPr eaLnBrk="0" hangingPunct="0">
              <a:defRPr kumimoji="1">
                <a:solidFill>
                  <a:schemeClr val="tx1"/>
                </a:solidFill>
                <a:latin typeface="Calibri" pitchFamily="34" charset="0"/>
                <a:ea typeface="굴림" pitchFamily="50" charset="-127"/>
              </a:defRPr>
            </a:lvl1pPr>
            <a:lvl2pPr marL="742950" indent="-285750" eaLnBrk="0" hangingPunct="0">
              <a:defRPr kumimoji="1">
                <a:solidFill>
                  <a:schemeClr val="tx1"/>
                </a:solidFill>
                <a:latin typeface="Calibri" pitchFamily="34" charset="0"/>
                <a:ea typeface="굴림" pitchFamily="50" charset="-127"/>
              </a:defRPr>
            </a:lvl2pPr>
            <a:lvl3pPr marL="1143000" indent="-228600" eaLnBrk="0" hangingPunct="0">
              <a:defRPr kumimoji="1">
                <a:solidFill>
                  <a:schemeClr val="tx1"/>
                </a:solidFill>
                <a:latin typeface="Calibri" pitchFamily="34" charset="0"/>
                <a:ea typeface="굴림" pitchFamily="50" charset="-127"/>
              </a:defRPr>
            </a:lvl3pPr>
            <a:lvl4pPr marL="1600200" indent="-228600" eaLnBrk="0" hangingPunct="0">
              <a:defRPr kumimoji="1">
                <a:solidFill>
                  <a:schemeClr val="tx1"/>
                </a:solidFill>
                <a:latin typeface="Calibri" pitchFamily="34" charset="0"/>
                <a:ea typeface="굴림" pitchFamily="50" charset="-127"/>
              </a:defRPr>
            </a:lvl4pPr>
            <a:lvl5pPr marL="2057400" indent="-228600" eaLnBrk="0" hangingPunct="0">
              <a:defRPr kumimoji="1">
                <a:solidFill>
                  <a:schemeClr val="tx1"/>
                </a:solidFill>
                <a:latin typeface="Calibri" pitchFamily="34" charset="0"/>
                <a:ea typeface="굴림" pitchFamily="50" charset="-127"/>
              </a:defRPr>
            </a:lvl5pPr>
            <a:lvl6pPr marL="2514600" indent="-228600" eaLnBrk="0" fontAlgn="base" hangingPunct="0">
              <a:spcBef>
                <a:spcPct val="0"/>
              </a:spcBef>
              <a:spcAft>
                <a:spcPct val="0"/>
              </a:spcAft>
              <a:defRPr kumimoji="1">
                <a:solidFill>
                  <a:schemeClr val="tx1"/>
                </a:solidFill>
                <a:latin typeface="Calibri" pitchFamily="34" charset="0"/>
                <a:ea typeface="굴림" pitchFamily="50" charset="-127"/>
              </a:defRPr>
            </a:lvl6pPr>
            <a:lvl7pPr marL="2971800" indent="-228600" eaLnBrk="0" fontAlgn="base" hangingPunct="0">
              <a:spcBef>
                <a:spcPct val="0"/>
              </a:spcBef>
              <a:spcAft>
                <a:spcPct val="0"/>
              </a:spcAft>
              <a:defRPr kumimoji="1">
                <a:solidFill>
                  <a:schemeClr val="tx1"/>
                </a:solidFill>
                <a:latin typeface="Calibri" pitchFamily="34" charset="0"/>
                <a:ea typeface="굴림" pitchFamily="50" charset="-127"/>
              </a:defRPr>
            </a:lvl7pPr>
            <a:lvl8pPr marL="3429000" indent="-228600" eaLnBrk="0" fontAlgn="base" hangingPunct="0">
              <a:spcBef>
                <a:spcPct val="0"/>
              </a:spcBef>
              <a:spcAft>
                <a:spcPct val="0"/>
              </a:spcAft>
              <a:defRPr kumimoji="1">
                <a:solidFill>
                  <a:schemeClr val="tx1"/>
                </a:solidFill>
                <a:latin typeface="Calibri" pitchFamily="34" charset="0"/>
                <a:ea typeface="굴림" pitchFamily="50" charset="-127"/>
              </a:defRPr>
            </a:lvl8pPr>
            <a:lvl9pPr marL="3886200" indent="-228600" eaLnBrk="0" fontAlgn="base" hangingPunct="0">
              <a:spcBef>
                <a:spcPct val="0"/>
              </a:spcBef>
              <a:spcAft>
                <a:spcPct val="0"/>
              </a:spcAft>
              <a:defRPr kumimoji="1">
                <a:solidFill>
                  <a:schemeClr val="tx1"/>
                </a:solidFill>
                <a:latin typeface="Calibri" pitchFamily="34" charset="0"/>
                <a:ea typeface="굴림" pitchFamily="50" charset="-127"/>
              </a:defRPr>
            </a:lvl9pP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ko-KR" altLang="en-US" sz="1600" b="0" i="0" u="none" strike="noStrike" kern="1200" cap="none" spc="0" normalizeH="0" baseline="0" noProof="0">
              <a:ln>
                <a:noFill/>
              </a:ln>
              <a:solidFill>
                <a:srgbClr val="000000"/>
              </a:solidFill>
              <a:effectLst/>
              <a:uLnTx/>
              <a:uFillTx/>
              <a:latin typeface="맑은 고딕" pitchFamily="50" charset="-127"/>
              <a:ea typeface="맑은 고딕" pitchFamily="50" charset="-127"/>
              <a:cs typeface="+mn-cs"/>
            </a:endParaRPr>
          </a:p>
        </p:txBody>
      </p:sp>
      <p:sp>
        <p:nvSpPr>
          <p:cNvPr id="4" name="제목 2">
            <a:extLst>
              <a:ext uri="{FF2B5EF4-FFF2-40B4-BE49-F238E27FC236}">
                <a16:creationId xmlns:a16="http://schemas.microsoft.com/office/drawing/2014/main" id="{977BC27A-4DF8-4F80-94DF-F638619A873C}"/>
              </a:ext>
            </a:extLst>
          </p:cNvPr>
          <p:cNvSpPr txBox="1">
            <a:spLocks/>
          </p:cNvSpPr>
          <p:nvPr/>
        </p:nvSpPr>
        <p:spPr bwMode="auto">
          <a:xfrm>
            <a:off x="495300" y="2180432"/>
            <a:ext cx="8229600" cy="249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latinLnBrk="0" hangingPunct="0">
              <a:spcBef>
                <a:spcPct val="0"/>
              </a:spcBef>
              <a:spcAft>
                <a:spcPct val="0"/>
              </a:spcAft>
              <a:defRPr sz="3600" b="1" kern="1200">
                <a:solidFill>
                  <a:srgbClr val="4C1B12"/>
                </a:solidFill>
                <a:latin typeface="+mn-lt"/>
                <a:ea typeface="+mn-ea"/>
                <a:cs typeface="+mj-cs"/>
              </a:defRPr>
            </a:lvl1pPr>
            <a:lvl2pPr algn="l" rtl="0" eaLnBrk="0" fontAlgn="base" hangingPunct="0">
              <a:spcBef>
                <a:spcPct val="0"/>
              </a:spcBef>
              <a:spcAft>
                <a:spcPct val="0"/>
              </a:spcAft>
              <a:defRPr sz="2800" b="1">
                <a:solidFill>
                  <a:schemeClr val="bg1"/>
                </a:solidFill>
                <a:latin typeface="Calibri" pitchFamily="34" charset="0"/>
                <a:ea typeface="맑은 고딕" pitchFamily="50" charset="-127"/>
              </a:defRPr>
            </a:lvl2pPr>
            <a:lvl3pPr algn="l" rtl="0" eaLnBrk="0" fontAlgn="base" hangingPunct="0">
              <a:spcBef>
                <a:spcPct val="0"/>
              </a:spcBef>
              <a:spcAft>
                <a:spcPct val="0"/>
              </a:spcAft>
              <a:defRPr sz="2800" b="1">
                <a:solidFill>
                  <a:schemeClr val="bg1"/>
                </a:solidFill>
                <a:latin typeface="Calibri" pitchFamily="34" charset="0"/>
                <a:ea typeface="맑은 고딕" pitchFamily="50" charset="-127"/>
              </a:defRPr>
            </a:lvl3pPr>
            <a:lvl4pPr algn="l" rtl="0" eaLnBrk="0" fontAlgn="base" hangingPunct="0">
              <a:spcBef>
                <a:spcPct val="0"/>
              </a:spcBef>
              <a:spcAft>
                <a:spcPct val="0"/>
              </a:spcAft>
              <a:defRPr sz="2800" b="1">
                <a:solidFill>
                  <a:schemeClr val="bg1"/>
                </a:solidFill>
                <a:latin typeface="Calibri" pitchFamily="34" charset="0"/>
                <a:ea typeface="맑은 고딕" pitchFamily="50" charset="-127"/>
              </a:defRPr>
            </a:lvl4pPr>
            <a:lvl5pPr algn="l" rtl="0" eaLnBrk="0" fontAlgn="base" hangingPunct="0">
              <a:spcBef>
                <a:spcPct val="0"/>
              </a:spcBef>
              <a:spcAft>
                <a:spcPct val="0"/>
              </a:spcAft>
              <a:defRPr sz="2800" b="1">
                <a:solidFill>
                  <a:schemeClr val="bg1"/>
                </a:solidFill>
                <a:latin typeface="Calibri" pitchFamily="34" charset="0"/>
                <a:ea typeface="맑은 고딕" pitchFamily="50" charset="-127"/>
              </a:defRPr>
            </a:lvl5pPr>
            <a:lvl6pPr marL="457200" algn="l" rtl="0" fontAlgn="base" latinLnBrk="1">
              <a:spcBef>
                <a:spcPct val="0"/>
              </a:spcBef>
              <a:spcAft>
                <a:spcPct val="0"/>
              </a:spcAft>
              <a:defRPr sz="2800" b="1">
                <a:solidFill>
                  <a:schemeClr val="bg1"/>
                </a:solidFill>
                <a:latin typeface="Calibri" pitchFamily="34" charset="0"/>
                <a:ea typeface="맑은 고딕" pitchFamily="50" charset="-127"/>
              </a:defRPr>
            </a:lvl6pPr>
            <a:lvl7pPr marL="914400" algn="l" rtl="0" fontAlgn="base" latinLnBrk="1">
              <a:spcBef>
                <a:spcPct val="0"/>
              </a:spcBef>
              <a:spcAft>
                <a:spcPct val="0"/>
              </a:spcAft>
              <a:defRPr sz="2800" b="1">
                <a:solidFill>
                  <a:schemeClr val="bg1"/>
                </a:solidFill>
                <a:latin typeface="Calibri" pitchFamily="34" charset="0"/>
                <a:ea typeface="맑은 고딕" pitchFamily="50" charset="-127"/>
              </a:defRPr>
            </a:lvl7pPr>
            <a:lvl8pPr marL="1371600" algn="l" rtl="0" fontAlgn="base" latinLnBrk="1">
              <a:spcBef>
                <a:spcPct val="0"/>
              </a:spcBef>
              <a:spcAft>
                <a:spcPct val="0"/>
              </a:spcAft>
              <a:defRPr sz="2800" b="1">
                <a:solidFill>
                  <a:schemeClr val="bg1"/>
                </a:solidFill>
                <a:latin typeface="Calibri" pitchFamily="34" charset="0"/>
                <a:ea typeface="맑은 고딕" pitchFamily="50" charset="-127"/>
              </a:defRPr>
            </a:lvl8pPr>
            <a:lvl9pPr marL="1828800" algn="l" rtl="0" fontAlgn="base" latinLnBrk="1">
              <a:spcBef>
                <a:spcPct val="0"/>
              </a:spcBef>
              <a:spcAft>
                <a:spcPct val="0"/>
              </a:spcAft>
              <a:defRPr sz="2800" b="1">
                <a:solidFill>
                  <a:schemeClr val="bg1"/>
                </a:solidFill>
                <a:latin typeface="Calibri" pitchFamily="34" charset="0"/>
                <a:ea typeface="맑은 고딕" pitchFamily="50" charset="-127"/>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ko-KR" altLang="en-US" dirty="0">
                <a:solidFill>
                  <a:srgbClr val="FFFFFF"/>
                </a:solidFill>
                <a:latin typeface="Calibri"/>
                <a:ea typeface="맑은 고딕" panose="020B0503020000020004" pitchFamily="50" charset="-127"/>
              </a:rPr>
              <a:t>공동도급</a:t>
            </a:r>
            <a:r>
              <a:rPr kumimoji="0" lang="ko-KR" altLang="en-US" sz="3600" b="1" i="0" u="none" strike="noStrike" kern="1200" cap="none" spc="0" normalizeH="0" baseline="0" noProof="0" dirty="0">
                <a:ln>
                  <a:noFill/>
                </a:ln>
                <a:solidFill>
                  <a:srgbClr val="FFFFFF"/>
                </a:solidFill>
                <a:effectLst/>
                <a:uLnTx/>
                <a:uFillTx/>
                <a:latin typeface="Calibri"/>
                <a:ea typeface="맑은 고딕" panose="020B0503020000020004" pitchFamily="50" charset="-127"/>
                <a:cs typeface="+mj-cs"/>
              </a:rPr>
              <a:t>채권신탁  </a:t>
            </a:r>
          </a:p>
        </p:txBody>
      </p:sp>
    </p:spTree>
    <p:extLst>
      <p:ext uri="{BB962C8B-B14F-4D97-AF65-F5344CB8AC3E}">
        <p14:creationId xmlns:p14="http://schemas.microsoft.com/office/powerpoint/2010/main" val="21881840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D2335AB-EF78-473D-93E3-1A84DC326ED5}"/>
              </a:ext>
            </a:extLst>
          </p:cNvPr>
          <p:cNvSpPr txBox="1"/>
          <p:nvPr/>
        </p:nvSpPr>
        <p:spPr>
          <a:xfrm>
            <a:off x="224049" y="942975"/>
            <a:ext cx="8669125" cy="5078313"/>
          </a:xfrm>
          <a:prstGeom prst="rect">
            <a:avLst/>
          </a:prstGeom>
          <a:noFill/>
        </p:spPr>
        <p:txBody>
          <a:bodyPr wrap="square">
            <a:spAutoFit/>
          </a:bodyPr>
          <a:lstStyle/>
          <a:p>
            <a:pPr marL="0" marR="0" lvl="0" indent="0" algn="just" defTabSz="914400" rtl="0" eaLnBrk="1" fontAlgn="auto" latinLnBrk="1" hangingPunct="1">
              <a:lnSpc>
                <a:spcPct val="100000"/>
              </a:lnSpc>
              <a:spcBef>
                <a:spcPts val="0"/>
              </a:spcBef>
              <a:spcAft>
                <a:spcPts val="0"/>
              </a:spcAft>
              <a:buClrTx/>
              <a:buSzTx/>
              <a:buFontTx/>
              <a:buNone/>
              <a:tabLst/>
              <a:defRPr/>
            </a:pPr>
            <a:r>
              <a:rPr kumimoji="0" lang="ko-KR" altLang="en-US" sz="16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“공동이행방식의 도급계약에서 발생하는 공사대금채권을 공동수급체</a:t>
            </a:r>
            <a:r>
              <a:rPr kumimoji="0" lang="en-US" altLang="ko-KR" sz="16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a:t>
            </a:r>
            <a:r>
              <a:rPr kumimoji="0" lang="ko-KR" altLang="en-US" sz="16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조합</a:t>
            </a:r>
            <a:r>
              <a:rPr kumimoji="0" lang="en-US" altLang="ko-KR" sz="16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a:t>
            </a:r>
            <a:r>
              <a:rPr kumimoji="0" lang="ko-KR" altLang="en-US" sz="16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가 아닌 개별구성원이 지분비율에 따라 직접 권리를 취득하기로 명시적 또는 묵시적으로 약정하였다면</a:t>
            </a:r>
            <a:r>
              <a:rPr kumimoji="0" lang="en-US" altLang="ko-KR" sz="16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6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발주자에 대한 공사대금채권은 공동수급체 구성원 각자에게 지분비율에 따라 귀속</a:t>
            </a:r>
            <a:r>
              <a:rPr kumimoji="0" lang="en-US" altLang="ko-KR" sz="16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a:t>
            </a:r>
            <a:endParaRPr kumimoji="0" lang="ko-KR" altLang="en-US" sz="16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endParaRPr>
          </a:p>
          <a:p>
            <a:pPr marL="0" marR="0" lvl="0" indent="0" algn="just" defTabSz="914400" rtl="0" eaLnBrk="1" fontAlgn="auto" latinLnBrk="1" hangingPunct="1">
              <a:lnSpc>
                <a:spcPct val="100000"/>
              </a:lnSpc>
              <a:spcBef>
                <a:spcPts val="0"/>
              </a:spcBef>
              <a:spcAft>
                <a:spcPts val="0"/>
              </a:spcAft>
              <a:buClrTx/>
              <a:buSzTx/>
              <a:buFontTx/>
              <a:buNone/>
              <a:tabLst/>
              <a:defRPr/>
            </a:pPr>
            <a:endParaRPr kumimoji="0" lang="ko-KR" altLang="en-US" sz="16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endParaRPr>
          </a:p>
          <a:p>
            <a:pPr marL="0" marR="0" lvl="0" indent="0" algn="just" defTabSz="914400" rtl="0" eaLnBrk="1" fontAlgn="auto" latinLnBrk="1" hangingPunct="1">
              <a:lnSpc>
                <a:spcPct val="100000"/>
              </a:lnSpc>
              <a:spcBef>
                <a:spcPts val="0"/>
              </a:spcBef>
              <a:spcAft>
                <a:spcPts val="0"/>
              </a:spcAft>
              <a:buClrTx/>
              <a:buSzTx/>
              <a:buFontTx/>
              <a:buNone/>
              <a:tabLst/>
              <a:defRPr/>
            </a:pPr>
            <a:r>
              <a:rPr kumimoji="0" lang="ko-KR" altLang="en-US" sz="16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4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공동이행방식의 공동수급체의 구성원들이 </a:t>
            </a:r>
            <a:r>
              <a:rPr kumimoji="0" lang="ko-KR" altLang="en-US" sz="1400" b="1" i="0" u="none" strike="noStrike" kern="1200" cap="none" spc="0" normalizeH="0" baseline="0" noProof="0" dirty="0" err="1">
                <a:ln>
                  <a:noFill/>
                </a:ln>
                <a:solidFill>
                  <a:prstClr val="black"/>
                </a:solidFill>
                <a:effectLst/>
                <a:uLnTx/>
                <a:uFillTx/>
                <a:latin typeface="맑은 고딕"/>
                <a:ea typeface="맑은 고딕" panose="020B0503020000020004" pitchFamily="50" charset="-127"/>
                <a:cs typeface="+mn-cs"/>
              </a:rPr>
              <a:t>공동도급계약운용요령</a:t>
            </a:r>
            <a:r>
              <a:rPr kumimoji="0" lang="en-US" altLang="ko-KR" sz="14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4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공동수급표준협정서</a:t>
            </a:r>
            <a:r>
              <a:rPr kumimoji="0" lang="en-US" altLang="ko-KR" sz="14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a:t>
            </a:r>
            <a:r>
              <a:rPr kumimoji="0" lang="ko-KR" altLang="en-US" sz="14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공동이행방식</a:t>
            </a:r>
            <a:r>
              <a:rPr kumimoji="0" lang="en-US" altLang="ko-KR" sz="14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a:t>
            </a:r>
            <a:r>
              <a:rPr kumimoji="0" lang="ko-KR" altLang="en-US" sz="14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에 따라 기성대가 등을 공동수급체의 구성원별로 직접 지급 받기로 하는 공동수급협정을 체결하였다면</a:t>
            </a:r>
            <a:r>
              <a:rPr kumimoji="0" lang="en-US" altLang="ko-KR" sz="14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a:t>
            </a:r>
            <a:r>
              <a:rPr lang="ko-KR" altLang="en-US" sz="1400" b="1" dirty="0">
                <a:solidFill>
                  <a:prstClr val="black"/>
                </a:solidFill>
                <a:latin typeface="맑은 고딕"/>
                <a:ea typeface="맑은 고딕" panose="020B0503020000020004" pitchFamily="50" charset="-127"/>
              </a:rPr>
              <a:t> 발주자에</a:t>
            </a:r>
            <a:r>
              <a:rPr kumimoji="0" lang="ko-KR" altLang="en-US" sz="1400" b="1"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대한 관계에서 공사대금채권을 공동수급체의 구성원 각자가 그 출자지분의 비율에 따라 구분하여 취득하기로 합의한 것으로 보아야 함</a:t>
            </a:r>
            <a:endParaRPr kumimoji="0" lang="en-US" altLang="ko-KR" sz="12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endParaRPr>
          </a:p>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en-US" altLang="ko-KR" sz="12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endParaRP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대법원 </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2012. 5. 17., </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선고</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2009</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다</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105406, </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전원합의체 판결</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a:t>
            </a:r>
          </a:p>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endParaRP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판결요지</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a:t>
            </a: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다수의견</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가</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공동이행방식의 공동수급체는 기본적으로 민법상 조합의 성질을 가지는 것이므로</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공동수급체가 공사를 시행함으로 인하여 도급인에 대하여 가지는 채권은 원칙적으로 공동수급체 구성원에게 합유적으로 귀속하는 것이어서 특별한 사정이 없는 한 구성원 중 </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1</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인이 임의로 도급인에 대하여 출자지분 비율에 따른 급부를 청구할 수 없고</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구성원 중 </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1</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인에 대한 채권으로써 그 구성원 </a:t>
            </a:r>
            <a:r>
              <a:rPr kumimoji="0" lang="ko-KR" altLang="en-US" sz="1000" b="0" i="0" u="none" strike="noStrike" kern="1200" cap="none" spc="0" normalizeH="0" baseline="0" noProof="0" dirty="0" err="1">
                <a:ln>
                  <a:noFill/>
                </a:ln>
                <a:solidFill>
                  <a:prstClr val="black"/>
                </a:solidFill>
                <a:effectLst/>
                <a:uLnTx/>
                <a:uFillTx/>
                <a:latin typeface="맑은 고딕"/>
                <a:ea typeface="맑은 고딕" panose="020B0503020000020004" pitchFamily="50" charset="-127"/>
                <a:cs typeface="+mn-cs"/>
              </a:rPr>
              <a:t>개인을</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집행채무자로 하여 공동수급체의 도급인에 대한 채권에 대하여 강제집행을 할 수 없다</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그러나 공동이행방식의 공동수급체와 도급인이 공사도급계약에서 발생한 채권과 관련하여 공동수급체가 아닌 개별 구성원으로 하여금 지분비율에 따라 직접 도급인에 대하여 권리를 취득하게 하는 약정을 하는 경우와 같이 공사도급계약의 내용에 따라서는 공사도급계약과 관련하여 도급인에 대하여 가지는 채권이 공동수급체 구성원 각자에게 지분비율에 따라 구분하여 귀속될 수도 있고</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위와 같은 약정은 명시적으로는 물론 묵시적으로도 이루어질 수 있다</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a:t>
            </a: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나</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공동이행방식의 공동수급체 구성원들이 기성대가 또는 준공대가를 공동수급체 구성원별로 직접 지급받기로 하는 공동수급협정은 특별한 사정이 없는 한 도급인에 대한 관계에서 공사대금채권을 공동수급체 구성원 각자가 출자지분 비율에 따라 구분하여 취득하기로 하는 구성원 상호 간의 합의라고 보는 것이 타당하고</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나아가 공동수급체 대표자가 </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1996. 1. 8. </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개정된 </a:t>
            </a:r>
            <a:r>
              <a:rPr kumimoji="0" lang="ko-KR" altLang="en-US" sz="1000" b="0" i="0" u="none" strike="noStrike" kern="1200" cap="none" spc="0" normalizeH="0" baseline="0" noProof="0" dirty="0" err="1">
                <a:ln>
                  <a:noFill/>
                </a:ln>
                <a:solidFill>
                  <a:prstClr val="black"/>
                </a:solidFill>
                <a:effectLst/>
                <a:uLnTx/>
                <a:uFillTx/>
                <a:latin typeface="맑은 고딕"/>
                <a:ea typeface="맑은 고딕" panose="020B0503020000020004" pitchFamily="50" charset="-127"/>
                <a:cs typeface="+mn-cs"/>
              </a:rPr>
              <a:t>공동도급계약운용요령</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제</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11</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조에 따라 공동수급체 구성원 각자에게 공사대금채권을 지급할 것을 예정하고 있는 도급인에게 위와 같은 공사대금채권의 구분 귀속에 관한 공동수급체 구성원들의 합의가 담긴 공동수급협정서를 입찰참가 신청서류와 함께 제출하고 도급인이 별다른 이의를 유보하지 않은 채 이를 수령한 다음 공동도급계약을 체결하게 되면 공동수급체와 도급인 사이에서 공동수급체의 개별 구성원으로 하여금 공사대금채권에 관하여 출자지분 비율에 따라 직접 도급인에 대하여 권리를 취득하게 하는 묵시적인 약정이 이루어졌다고 보는 것이 타당하다</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이는 </a:t>
            </a:r>
            <a:r>
              <a:rPr kumimoji="0" lang="ko-KR" altLang="en-US" sz="1000" b="0" i="0" u="none" strike="noStrike" kern="1200" cap="none" spc="0" normalizeH="0" baseline="0" noProof="0" dirty="0" err="1">
                <a:ln>
                  <a:noFill/>
                </a:ln>
                <a:solidFill>
                  <a:prstClr val="black"/>
                </a:solidFill>
                <a:effectLst/>
                <a:uLnTx/>
                <a:uFillTx/>
                <a:latin typeface="맑은 고딕"/>
                <a:ea typeface="맑은 고딕" panose="020B0503020000020004" pitchFamily="50" charset="-127"/>
                <a:cs typeface="+mn-cs"/>
              </a:rPr>
              <a:t>공동도급계약운용요령과</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공동수급협정서에서 공동이행방식의 공동수급체 대표자가 부도 등 부득이한 사유로 신청서를 제출할 수 없는 경우 공동수급체의 다른 모든 구성원의 연명으로 이를 제출하게 할 수 있다고 규정하고 있거나</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공동수급체 구성원들의 각 출자비율과 실제 시공비율이 일치하지 않더라도 달리 볼 것이 아니다</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a:t>
            </a:r>
          </a:p>
        </p:txBody>
      </p:sp>
      <p:sp>
        <p:nvSpPr>
          <p:cNvPr id="3" name="TextBox 8">
            <a:extLst>
              <a:ext uri="{FF2B5EF4-FFF2-40B4-BE49-F238E27FC236}">
                <a16:creationId xmlns:a16="http://schemas.microsoft.com/office/drawing/2014/main" id="{910D2DDE-45A4-4B1F-B9E3-7974D09B2412}"/>
              </a:ext>
            </a:extLst>
          </p:cNvPr>
          <p:cNvSpPr txBox="1"/>
          <p:nvPr/>
        </p:nvSpPr>
        <p:spPr>
          <a:xfrm>
            <a:off x="250369" y="44624"/>
            <a:ext cx="6481871" cy="338554"/>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sz="1600" b="1" dirty="0">
                <a:solidFill>
                  <a:prstClr val="white"/>
                </a:solidFill>
                <a:latin typeface="맑은 고딕" panose="020B0503020000020004" pitchFamily="50" charset="-127"/>
                <a:ea typeface="맑은 고딕" panose="020B0503020000020004" pitchFamily="50" charset="-127"/>
              </a:rPr>
              <a:t>1</a:t>
            </a:r>
            <a:r>
              <a:rPr kumimoji="0" lang="en-US" altLang="ko-KR" sz="16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rPr>
              <a:t>. </a:t>
            </a:r>
            <a:r>
              <a:rPr kumimoji="0" lang="ko-KR" altLang="en-US" sz="16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rPr>
              <a:t>공동수급체 구성원의 </a:t>
            </a:r>
            <a:r>
              <a:rPr kumimoji="0" lang="ko-KR" altLang="en-US" sz="1600" b="1" i="0" u="none" strike="noStrike" kern="1200" cap="none" spc="0" normalizeH="0" baseline="0" noProof="0" dirty="0" err="1">
                <a:ln>
                  <a:noFill/>
                </a:ln>
                <a:solidFill>
                  <a:prstClr val="white"/>
                </a:solidFill>
                <a:effectLst/>
                <a:uLnTx/>
                <a:uFillTx/>
                <a:latin typeface="맑은 고딕" panose="020B0503020000020004" pitchFamily="50" charset="-127"/>
                <a:ea typeface="맑은 고딕" panose="020B0503020000020004" pitchFamily="50" charset="-127"/>
                <a:cs typeface="+mn-cs"/>
              </a:rPr>
              <a:t>지분별</a:t>
            </a:r>
            <a:r>
              <a:rPr kumimoji="0" lang="ko-KR" altLang="en-US" sz="16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rPr>
              <a:t> 공사대금채권 발생</a:t>
            </a:r>
          </a:p>
        </p:txBody>
      </p:sp>
      <p:sp>
        <p:nvSpPr>
          <p:cNvPr id="8" name="오각형 21">
            <a:extLst>
              <a:ext uri="{FF2B5EF4-FFF2-40B4-BE49-F238E27FC236}">
                <a16:creationId xmlns:a16="http://schemas.microsoft.com/office/drawing/2014/main" id="{8AC138CE-5620-45D4-83CD-E02A4C50A463}"/>
              </a:ext>
            </a:extLst>
          </p:cNvPr>
          <p:cNvSpPr/>
          <p:nvPr/>
        </p:nvSpPr>
        <p:spPr>
          <a:xfrm>
            <a:off x="6609059" y="86841"/>
            <a:ext cx="740133" cy="296338"/>
          </a:xfrm>
          <a:prstGeom prst="homePlate">
            <a:avLst>
              <a:gd name="adj" fmla="val 27608"/>
            </a:avLst>
          </a:prstGeom>
          <a:noFill/>
          <a:ln w="9525"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Define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Measure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9" name="갈매기형 수장 23">
            <a:extLst>
              <a:ext uri="{FF2B5EF4-FFF2-40B4-BE49-F238E27FC236}">
                <a16:creationId xmlns:a16="http://schemas.microsoft.com/office/drawing/2014/main" id="{5189B15E-08EB-4D98-AD8B-574E558EA97A}"/>
              </a:ext>
            </a:extLst>
          </p:cNvPr>
          <p:cNvSpPr/>
          <p:nvPr/>
        </p:nvSpPr>
        <p:spPr>
          <a:xfrm>
            <a:off x="7329140" y="86841"/>
            <a:ext cx="752203" cy="296338"/>
          </a:xfrm>
          <a:prstGeom prst="chevron">
            <a:avLst>
              <a:gd name="adj" fmla="val 27608"/>
            </a:avLst>
          </a:prstGeom>
          <a:noFill/>
          <a:ln w="19050" cap="flat" cmpd="sng" algn="ctr">
            <a:solidFill>
              <a:schemeClr val="accent6"/>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rPr>
              <a:t>Analyze</a:t>
            </a:r>
            <a:endParaRPr kumimoji="0" lang="ko-KR" altLang="en-US"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endParaRPr>
          </a:p>
        </p:txBody>
      </p:sp>
      <p:sp>
        <p:nvSpPr>
          <p:cNvPr id="10" name="갈매기형 수장 24">
            <a:extLst>
              <a:ext uri="{FF2B5EF4-FFF2-40B4-BE49-F238E27FC236}">
                <a16:creationId xmlns:a16="http://schemas.microsoft.com/office/drawing/2014/main" id="{23E3229A-F301-402D-8AE7-3A37B366CE8A}"/>
              </a:ext>
            </a:extLst>
          </p:cNvPr>
          <p:cNvSpPr/>
          <p:nvPr/>
        </p:nvSpPr>
        <p:spPr>
          <a:xfrm>
            <a:off x="8068269" y="86841"/>
            <a:ext cx="752203" cy="296338"/>
          </a:xfrm>
          <a:prstGeom prst="chevron">
            <a:avLst>
              <a:gd name="adj" fmla="val 27608"/>
            </a:avLst>
          </a:prstGeom>
          <a:noFill/>
          <a:ln w="9525" cap="flat" cmpd="sng" algn="ctr">
            <a:solidFill>
              <a:srgbClr val="FFFFFF"/>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rgbClr val="FFFFFF"/>
                </a:solidFill>
                <a:effectLst/>
                <a:uLnTx/>
                <a:uFillTx/>
                <a:latin typeface="맑은 고딕"/>
                <a:ea typeface="맑은 고딕" panose="020B0503020000020004" pitchFamily="50" charset="-127"/>
                <a:cs typeface="+mn-cs"/>
              </a:rPr>
              <a:t>Improve</a:t>
            </a:r>
            <a:endParaRPr kumimoji="0" lang="ko-KR" altLang="en-US" sz="900" i="0" u="none" strike="noStrike" kern="0" cap="none" spc="0" normalizeH="0" baseline="0" noProof="0" dirty="0">
              <a:ln>
                <a:noFill/>
              </a:ln>
              <a:solidFill>
                <a:srgbClr val="FFFFFF"/>
              </a:solidFill>
              <a:effectLst/>
              <a:uLnTx/>
              <a:uFillTx/>
              <a:latin typeface="맑은 고딕"/>
              <a:ea typeface="맑은 고딕" panose="020B0503020000020004" pitchFamily="50" charset="-127"/>
              <a:cs typeface="+mn-cs"/>
            </a:endParaRPr>
          </a:p>
        </p:txBody>
      </p:sp>
    </p:spTree>
    <p:extLst>
      <p:ext uri="{BB962C8B-B14F-4D97-AF65-F5344CB8AC3E}">
        <p14:creationId xmlns:p14="http://schemas.microsoft.com/office/powerpoint/2010/main" val="17496471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텍스트 개체 틀 9"/>
          <p:cNvSpPr txBox="1">
            <a:spLocks/>
          </p:cNvSpPr>
          <p:nvPr/>
        </p:nvSpPr>
        <p:spPr>
          <a:xfrm>
            <a:off x="273087" y="589796"/>
            <a:ext cx="9529286" cy="318924"/>
          </a:xfrm>
          <a:prstGeom prst="rect">
            <a:avLst/>
          </a:prstGeom>
          <a:noFill/>
        </p:spPr>
        <p:txBody>
          <a:bodyPr wrap="square" lIns="72000" tIns="36000" rIns="72000" bIns="36000">
            <a:spAutoFit/>
          </a:bodyPr>
          <a:lstStyle>
            <a:lvl1pPr marL="0" indent="0" algn="l" defTabSz="914400" rtl="0" eaLnBrk="1" latinLnBrk="0" hangingPunct="1">
              <a:spcBef>
                <a:spcPct val="20000"/>
              </a:spcBef>
              <a:buSzPct val="70000"/>
              <a:buFontTx/>
              <a:buNone/>
              <a:defRPr kumimoji="1" lang="ko-KR" altLang="en-US" sz="1600" b="1" kern="1200" baseline="0">
                <a:solidFill>
                  <a:schemeClr val="tx1"/>
                </a:solidFill>
                <a:latin typeface="Arial" pitchFamily="34" charset="0"/>
                <a:ea typeface="HY헤드라인M" pitchFamily="18" charset="-127"/>
                <a:cs typeface="Arial" pitchFamily="34" charset="0"/>
              </a:defRPr>
            </a:lvl1pPr>
            <a:lvl2pPr marL="742950" indent="-285750" algn="l" defTabSz="914400" rtl="0" eaLnBrk="1" latinLnBrk="1" hangingPunct="1">
              <a:spcBef>
                <a:spcPct val="20000"/>
              </a:spcBef>
              <a:buFont typeface="Arial" pitchFamily="34" charset="0"/>
              <a:buChar char="–"/>
              <a:defRPr kumimoji="1" lang="ko-KR" altLang="en-US" sz="1100" kern="1200" smtClean="0">
                <a:solidFill>
                  <a:schemeClr val="tx1"/>
                </a:solidFill>
                <a:latin typeface="맑은 고딕" pitchFamily="50" charset="-127"/>
                <a:ea typeface="맑은 고딕" pitchFamily="50" charset="-127"/>
                <a:cs typeface="+mn-cs"/>
              </a:defRPr>
            </a:lvl2pPr>
            <a:lvl3pPr marL="1143000" indent="-228600" algn="l" defTabSz="914400" rtl="0" eaLnBrk="1" latinLnBrk="1" hangingPunct="1">
              <a:spcBef>
                <a:spcPct val="20000"/>
              </a:spcBef>
              <a:buFont typeface="Arial" pitchFamily="34" charset="0"/>
              <a:buChar char="•"/>
              <a:defRPr kumimoji="1" lang="ko-KR" altLang="en-US" sz="1000" kern="1200" smtClean="0">
                <a:solidFill>
                  <a:schemeClr val="tx1"/>
                </a:solidFill>
                <a:latin typeface="맑은 고딕" pitchFamily="50" charset="-127"/>
                <a:ea typeface="맑은 고딕" pitchFamily="50" charset="-127"/>
                <a:cs typeface="+mn-cs"/>
              </a:defRPr>
            </a:lvl3pPr>
            <a:lvl4pPr marL="1600200" indent="-228600" algn="l" defTabSz="914400" rtl="0" eaLnBrk="1" latinLnBrk="1" hangingPunct="1">
              <a:spcBef>
                <a:spcPct val="20000"/>
              </a:spcBef>
              <a:buFont typeface="Arial" pitchFamily="34" charset="0"/>
              <a:buChar char="–"/>
              <a:defRPr kumimoji="1" lang="ko-KR" altLang="en-US" sz="900" kern="1200" smtClean="0">
                <a:solidFill>
                  <a:schemeClr val="tx1"/>
                </a:solidFill>
                <a:latin typeface="맑은 고딕" pitchFamily="50" charset="-127"/>
                <a:ea typeface="맑은 고딕" pitchFamily="50" charset="-127"/>
                <a:cs typeface="+mn-cs"/>
              </a:defRPr>
            </a:lvl4pPr>
            <a:lvl5pPr marL="1828800" indent="0" algn="l" defTabSz="914400" rtl="0" eaLnBrk="1" latinLnBrk="1" hangingPunct="1">
              <a:spcBef>
                <a:spcPct val="20000"/>
              </a:spcBef>
              <a:buFont typeface="Arial" pitchFamily="34" charset="0"/>
              <a:buNone/>
              <a:defRPr kumimoji="1" lang="ko-KR" altLang="en-US" sz="1400" kern="1200">
                <a:solidFill>
                  <a:schemeClr val="tx1"/>
                </a:solidFill>
                <a:latin typeface="+mn-lt"/>
                <a:ea typeface="돋움" pitchFamily="50" charset="-127"/>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ko-KR" altLang="en-US" b="0" dirty="0">
                <a:solidFill>
                  <a:srgbClr val="FF0000"/>
                </a:solidFill>
                <a:latin typeface="Arial Narrow" panose="020B0606020202030204" pitchFamily="34" charset="0"/>
              </a:rPr>
              <a:t>공동도급</a:t>
            </a:r>
            <a:r>
              <a:rPr b="0" dirty="0">
                <a:solidFill>
                  <a:srgbClr val="FF0000"/>
                </a:solidFill>
                <a:latin typeface="Arial Narrow" panose="020B0606020202030204" pitchFamily="34" charset="0"/>
              </a:rPr>
              <a:t>신탁계약체결을 통한 안분미수금 직불 </a:t>
            </a:r>
            <a:r>
              <a:rPr lang="en-US" altLang="ko-KR" dirty="0">
                <a:solidFill>
                  <a:srgbClr val="FF0000"/>
                </a:solidFill>
                <a:latin typeface="Arial Narrow" panose="020B0606020202030204" pitchFamily="34" charset="0"/>
              </a:rPr>
              <a:t>Process</a:t>
            </a:r>
            <a:r>
              <a:rPr dirty="0">
                <a:solidFill>
                  <a:srgbClr val="000000"/>
                </a:solidFill>
                <a:latin typeface="Arial Narrow" panose="020B0606020202030204" pitchFamily="34" charset="0"/>
              </a:rPr>
              <a:t>를 통해  안분미수 </a:t>
            </a:r>
            <a:r>
              <a:rPr lang="en-US" altLang="ko-KR" dirty="0">
                <a:solidFill>
                  <a:srgbClr val="000000"/>
                </a:solidFill>
                <a:latin typeface="Arial Narrow" panose="020B0606020202030204" pitchFamily="34" charset="0"/>
              </a:rPr>
              <a:t>Risk </a:t>
            </a:r>
            <a:r>
              <a:rPr dirty="0">
                <a:solidFill>
                  <a:srgbClr val="000000"/>
                </a:solidFill>
                <a:latin typeface="Arial Narrow" panose="020B0606020202030204" pitchFamily="34" charset="0"/>
              </a:rPr>
              <a:t>를 </a:t>
            </a:r>
            <a:r>
              <a:rPr dirty="0" err="1">
                <a:solidFill>
                  <a:srgbClr val="000000"/>
                </a:solidFill>
                <a:latin typeface="Arial Narrow" panose="020B0606020202030204" pitchFamily="34" charset="0"/>
              </a:rPr>
              <a:t>헷지할</a:t>
            </a:r>
            <a:r>
              <a:rPr dirty="0">
                <a:solidFill>
                  <a:srgbClr val="000000"/>
                </a:solidFill>
                <a:latin typeface="Arial Narrow" panose="020B0606020202030204" pitchFamily="34" charset="0"/>
              </a:rPr>
              <a:t> 수 있음  </a:t>
            </a:r>
          </a:p>
        </p:txBody>
      </p:sp>
      <p:grpSp>
        <p:nvGrpSpPr>
          <p:cNvPr id="56" name="그룹 55"/>
          <p:cNvGrpSpPr/>
          <p:nvPr/>
        </p:nvGrpSpPr>
        <p:grpSpPr>
          <a:xfrm>
            <a:off x="406703" y="980728"/>
            <a:ext cx="3989015" cy="363200"/>
            <a:chOff x="1057502" y="591062"/>
            <a:chExt cx="2592288" cy="363200"/>
          </a:xfrm>
        </p:grpSpPr>
        <p:sp>
          <p:nvSpPr>
            <p:cNvPr id="57" name="직사각형 56"/>
            <p:cNvSpPr/>
            <p:nvPr/>
          </p:nvSpPr>
          <p:spPr bwMode="auto">
            <a:xfrm>
              <a:off x="1057502" y="908543"/>
              <a:ext cx="2592288" cy="45719"/>
            </a:xfrm>
            <a:prstGeom prst="rect">
              <a:avLst/>
            </a:prstGeom>
            <a:solidFill>
              <a:srgbClr val="1B2E5A">
                <a:lumMod val="20000"/>
                <a:lumOff val="80000"/>
              </a:srgbClr>
            </a:solidFill>
            <a:ln w="9525">
              <a:noFill/>
              <a:miter lim="800000"/>
              <a:headEnd/>
              <a:tailEnd/>
            </a:ln>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endParaRPr kumimoji="0" lang="ko-KR" altLang="en-US" sz="1800" b="1" i="0" u="none" strike="noStrike" kern="0" cap="none" spc="0" normalizeH="0" baseline="0" noProof="0">
                <a:ln>
                  <a:noFill/>
                </a:ln>
                <a:solidFill>
                  <a:srgbClr val="000000"/>
                </a:solidFill>
                <a:effectLst/>
                <a:uLnTx/>
                <a:uFillTx/>
              </a:endParaRPr>
            </a:p>
          </p:txBody>
        </p:sp>
        <p:sp>
          <p:nvSpPr>
            <p:cNvPr id="58" name="TextBox 57"/>
            <p:cNvSpPr txBox="1"/>
            <p:nvPr/>
          </p:nvSpPr>
          <p:spPr>
            <a:xfrm>
              <a:off x="1057502" y="591062"/>
              <a:ext cx="2592287" cy="349702"/>
            </a:xfrm>
            <a:prstGeom prst="rect">
              <a:avLst/>
            </a:prstGeom>
          </p:spPr>
          <p:txBody>
            <a:bodyPr wrap="squar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a:ln>
                    <a:noFill/>
                  </a:ln>
                  <a:solidFill>
                    <a:srgbClr val="000000"/>
                  </a:solidFill>
                  <a:effectLst/>
                  <a:uLnTx/>
                  <a:uFillTx/>
                </a:rPr>
                <a:t>AS-IS</a:t>
              </a:r>
              <a:endParaRPr kumimoji="0" lang="ko-KR" altLang="en-US" sz="1800" b="1" i="0" u="none" strike="noStrike" kern="0" cap="none" spc="0" normalizeH="0" baseline="0" noProof="0" dirty="0">
                <a:ln>
                  <a:noFill/>
                </a:ln>
                <a:solidFill>
                  <a:srgbClr val="000000"/>
                </a:solidFill>
                <a:effectLst/>
                <a:uLnTx/>
                <a:uFillTx/>
              </a:endParaRPr>
            </a:p>
          </p:txBody>
        </p:sp>
      </p:grpSp>
      <p:grpSp>
        <p:nvGrpSpPr>
          <p:cNvPr id="61" name="그룹 60"/>
          <p:cNvGrpSpPr/>
          <p:nvPr/>
        </p:nvGrpSpPr>
        <p:grpSpPr>
          <a:xfrm>
            <a:off x="4825094" y="980728"/>
            <a:ext cx="3989017" cy="363200"/>
            <a:chOff x="1034862" y="591062"/>
            <a:chExt cx="2592289" cy="363200"/>
          </a:xfrm>
        </p:grpSpPr>
        <p:sp>
          <p:nvSpPr>
            <p:cNvPr id="62" name="직사각형 61"/>
            <p:cNvSpPr/>
            <p:nvPr/>
          </p:nvSpPr>
          <p:spPr bwMode="auto">
            <a:xfrm>
              <a:off x="1034863" y="908543"/>
              <a:ext cx="2592288" cy="45719"/>
            </a:xfrm>
            <a:prstGeom prst="rect">
              <a:avLst/>
            </a:prstGeom>
            <a:solidFill>
              <a:srgbClr val="1B2E5A">
                <a:lumMod val="20000"/>
                <a:lumOff val="80000"/>
              </a:srgbClr>
            </a:solidFill>
            <a:ln w="9525">
              <a:noFill/>
              <a:miter lim="800000"/>
              <a:headEnd/>
              <a:tailEnd/>
            </a:ln>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endParaRPr kumimoji="0" lang="ko-KR" altLang="en-US" sz="1800" b="1" i="0" u="none" strike="noStrike" kern="0" cap="none" spc="0" normalizeH="0" baseline="0" noProof="0">
                <a:ln>
                  <a:noFill/>
                </a:ln>
                <a:solidFill>
                  <a:srgbClr val="000000"/>
                </a:solidFill>
                <a:effectLst/>
                <a:uLnTx/>
                <a:uFillTx/>
              </a:endParaRPr>
            </a:p>
          </p:txBody>
        </p:sp>
        <p:sp>
          <p:nvSpPr>
            <p:cNvPr id="63" name="TextBox 62"/>
            <p:cNvSpPr txBox="1"/>
            <p:nvPr/>
          </p:nvSpPr>
          <p:spPr>
            <a:xfrm>
              <a:off x="1034862" y="591062"/>
              <a:ext cx="2592287" cy="349702"/>
            </a:xfrm>
            <a:prstGeom prst="rect">
              <a:avLst/>
            </a:prstGeom>
          </p:spPr>
          <p:txBody>
            <a:bodyPr wrap="squar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a:ln>
                    <a:noFill/>
                  </a:ln>
                  <a:solidFill>
                    <a:srgbClr val="000000"/>
                  </a:solidFill>
                  <a:effectLst/>
                  <a:uLnTx/>
                  <a:uFillTx/>
                </a:rPr>
                <a:t>TO-BE</a:t>
              </a:r>
              <a:endParaRPr kumimoji="0" lang="ko-KR" altLang="en-US" sz="1800" b="1" i="0" u="none" strike="noStrike" kern="0" cap="none" spc="0" normalizeH="0" baseline="0" noProof="0" dirty="0">
                <a:ln>
                  <a:noFill/>
                </a:ln>
                <a:solidFill>
                  <a:srgbClr val="000000"/>
                </a:solidFill>
                <a:effectLst/>
                <a:uLnTx/>
                <a:uFillTx/>
              </a:endParaRPr>
            </a:p>
          </p:txBody>
        </p:sp>
      </p:grpSp>
      <p:sp>
        <p:nvSpPr>
          <p:cNvPr id="65" name="모서리가 둥근 직사각형 64"/>
          <p:cNvSpPr/>
          <p:nvPr/>
        </p:nvSpPr>
        <p:spPr bwMode="auto">
          <a:xfrm>
            <a:off x="6355542" y="1628844"/>
            <a:ext cx="1080000" cy="396000"/>
          </a:xfrm>
          <a:prstGeom prst="roundRect">
            <a:avLst/>
          </a:prstGeom>
          <a:gradFill rotWithShape="1">
            <a:gsLst>
              <a:gs pos="0">
                <a:srgbClr val="A1A1A1">
                  <a:tint val="50000"/>
                  <a:satMod val="300000"/>
                </a:srgbClr>
              </a:gs>
              <a:gs pos="35000">
                <a:srgbClr val="A1A1A1">
                  <a:tint val="37000"/>
                  <a:satMod val="300000"/>
                </a:srgbClr>
              </a:gs>
              <a:gs pos="100000">
                <a:srgbClr val="A1A1A1">
                  <a:tint val="15000"/>
                  <a:satMod val="350000"/>
                </a:srgbClr>
              </a:gs>
            </a:gsLst>
            <a:lin ang="16200000" scaled="1"/>
          </a:gra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11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발주자</a:t>
            </a:r>
            <a:br>
              <a:rPr kumimoji="0" lang="en-US" altLang="ko-KR" sz="11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br>
            <a:r>
              <a:rPr lang="en-US" altLang="ko-KR" sz="900" kern="0" dirty="0">
                <a:solidFill>
                  <a:srgbClr val="000000"/>
                </a:solidFill>
                <a:latin typeface="맑은 고딕"/>
                <a:ea typeface="맑은 고딕" panose="020B0503020000020004" pitchFamily="50" charset="-127"/>
              </a:rPr>
              <a:t>(</a:t>
            </a:r>
            <a:r>
              <a:rPr lang="ko-KR" altLang="en-US" sz="900" kern="0" dirty="0">
                <a:solidFill>
                  <a:srgbClr val="000000"/>
                </a:solidFill>
                <a:latin typeface="맑은 고딕"/>
                <a:ea typeface="맑은 고딕" panose="020B0503020000020004" pitchFamily="50" charset="-127"/>
              </a:rPr>
              <a:t>채무자</a:t>
            </a:r>
            <a:r>
              <a:rPr lang="en-US" altLang="ko-KR" sz="900" kern="0" dirty="0">
                <a:solidFill>
                  <a:srgbClr val="000000"/>
                </a:solidFill>
                <a:latin typeface="맑은 고딕"/>
                <a:ea typeface="맑은 고딕" panose="020B0503020000020004" pitchFamily="50" charset="-127"/>
              </a:rPr>
              <a:t>)</a:t>
            </a:r>
            <a:endParaRPr kumimoji="0" lang="ko-KR" altLang="en-US" sz="9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endParaRPr>
          </a:p>
        </p:txBody>
      </p:sp>
      <p:sp>
        <p:nvSpPr>
          <p:cNvPr id="66" name="모서리가 둥근 직사각형 65"/>
          <p:cNvSpPr/>
          <p:nvPr/>
        </p:nvSpPr>
        <p:spPr bwMode="auto">
          <a:xfrm>
            <a:off x="4809068" y="3128348"/>
            <a:ext cx="1080000" cy="792912"/>
          </a:xfrm>
          <a:prstGeom prst="roundRect">
            <a:avLst/>
          </a:prstGeom>
          <a:gradFill rotWithShape="1">
            <a:gsLst>
              <a:gs pos="0">
                <a:srgbClr val="A1A1A1">
                  <a:tint val="50000"/>
                  <a:satMod val="300000"/>
                </a:srgbClr>
              </a:gs>
              <a:gs pos="35000">
                <a:srgbClr val="A1A1A1">
                  <a:tint val="37000"/>
                  <a:satMod val="300000"/>
                </a:srgbClr>
              </a:gs>
              <a:gs pos="100000">
                <a:srgbClr val="A1A1A1">
                  <a:tint val="15000"/>
                  <a:satMod val="350000"/>
                </a:srgbClr>
              </a:gs>
            </a:gsLst>
            <a:lin ang="16200000" scaled="1"/>
          </a:gra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11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주간사</a:t>
            </a:r>
            <a:br>
              <a:rPr kumimoji="0" lang="en-US" altLang="ko-KR" sz="11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br>
            <a:br>
              <a:rPr kumimoji="0" lang="en-US" altLang="ko-KR" sz="11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br>
            <a:r>
              <a:rPr kumimoji="0" lang="en-US" altLang="ko-KR" sz="900" i="0" u="none" strike="noStrike" kern="0" cap="none" spc="0" normalizeH="0" baseline="0" noProof="0" dirty="0">
                <a:ln>
                  <a:noFill/>
                </a:ln>
                <a:solidFill>
                  <a:srgbClr val="000000"/>
                </a:solidFill>
                <a:effectLst/>
                <a:highlight>
                  <a:srgbClr val="FFFF00"/>
                </a:highlight>
                <a:uLnTx/>
                <a:uFillTx/>
                <a:latin typeface="맑은 고딕"/>
                <a:ea typeface="맑은 고딕" panose="020B0503020000020004" pitchFamily="50" charset="-127"/>
                <a:cs typeface="+mn-cs"/>
              </a:rPr>
              <a:t>(2</a:t>
            </a:r>
            <a:r>
              <a:rPr kumimoji="0" lang="ko-KR" altLang="en-US" sz="900" i="0" u="none" strike="noStrike" kern="0" cap="none" spc="0" normalizeH="0" baseline="0" noProof="0" dirty="0" err="1">
                <a:ln>
                  <a:noFill/>
                </a:ln>
                <a:solidFill>
                  <a:srgbClr val="000000"/>
                </a:solidFill>
                <a:effectLst/>
                <a:highlight>
                  <a:srgbClr val="FFFF00"/>
                </a:highlight>
                <a:uLnTx/>
                <a:uFillTx/>
                <a:latin typeface="맑은 고딕"/>
                <a:ea typeface="맑은 고딕" panose="020B0503020000020004" pitchFamily="50" charset="-127"/>
                <a:cs typeface="+mn-cs"/>
              </a:rPr>
              <a:t>종수익자</a:t>
            </a:r>
            <a:r>
              <a:rPr kumimoji="0" lang="en-US" altLang="ko-KR" sz="900" i="0" u="none" strike="noStrike" kern="0" cap="none" spc="0" normalizeH="0" baseline="0" noProof="0" dirty="0">
                <a:ln>
                  <a:noFill/>
                </a:ln>
                <a:solidFill>
                  <a:srgbClr val="000000"/>
                </a:solidFill>
                <a:effectLst/>
                <a:highlight>
                  <a:srgbClr val="FFFF00"/>
                </a:highlight>
                <a:uLnTx/>
                <a:uFillTx/>
                <a:latin typeface="맑은 고딕"/>
                <a:ea typeface="맑은 고딕" panose="020B0503020000020004" pitchFamily="50" charset="-127"/>
                <a:cs typeface="+mn-cs"/>
              </a:rPr>
              <a:t>)</a:t>
            </a:r>
            <a:endParaRPr kumimoji="0" lang="ko-KR" altLang="en-US" sz="1000" i="0" u="none" strike="noStrike" kern="0" cap="none" spc="0" normalizeH="0" baseline="0" noProof="0" dirty="0">
              <a:ln>
                <a:noFill/>
              </a:ln>
              <a:solidFill>
                <a:srgbClr val="000000"/>
              </a:solidFill>
              <a:effectLst/>
              <a:highlight>
                <a:srgbClr val="FFFF00"/>
              </a:highlight>
              <a:uLnTx/>
              <a:uFillTx/>
              <a:latin typeface="맑은 고딕"/>
              <a:ea typeface="맑은 고딕" panose="020B0503020000020004" pitchFamily="50" charset="-127"/>
              <a:cs typeface="+mn-cs"/>
            </a:endParaRPr>
          </a:p>
        </p:txBody>
      </p:sp>
      <p:sp>
        <p:nvSpPr>
          <p:cNvPr id="67" name="모서리가 둥근 직사각형 66"/>
          <p:cNvSpPr/>
          <p:nvPr/>
        </p:nvSpPr>
        <p:spPr bwMode="auto">
          <a:xfrm>
            <a:off x="7895535" y="3128348"/>
            <a:ext cx="1080000" cy="792911"/>
          </a:xfrm>
          <a:prstGeom prst="roundRect">
            <a:avLst/>
          </a:prstGeom>
          <a:gradFill rotWithShape="1">
            <a:gsLst>
              <a:gs pos="0">
                <a:srgbClr val="A1A1A1">
                  <a:tint val="50000"/>
                  <a:satMod val="300000"/>
                </a:srgbClr>
              </a:gs>
              <a:gs pos="35000">
                <a:srgbClr val="A1A1A1">
                  <a:tint val="37000"/>
                  <a:satMod val="300000"/>
                </a:srgbClr>
              </a:gs>
              <a:gs pos="100000">
                <a:srgbClr val="A1A1A1">
                  <a:tint val="15000"/>
                  <a:satMod val="350000"/>
                </a:srgbClr>
              </a:gs>
            </a:gsLst>
            <a:lin ang="16200000" scaled="1"/>
          </a:gra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1100" b="1" i="0" u="none" strike="noStrike" kern="0" cap="none" spc="-100" normalizeH="0" baseline="0" noProof="0" dirty="0" err="1">
                <a:ln>
                  <a:noFill/>
                </a:ln>
                <a:solidFill>
                  <a:srgbClr val="000000"/>
                </a:solidFill>
                <a:effectLst/>
                <a:uLnTx/>
                <a:uFillTx/>
                <a:latin typeface="맑은 고딕"/>
                <a:ea typeface="맑은 고딕" panose="020B0503020000020004" pitchFamily="50" charset="-127"/>
                <a:cs typeface="+mn-cs"/>
              </a:rPr>
              <a:t>비주간사</a:t>
            </a:r>
            <a:br>
              <a:rPr kumimoji="0" lang="en-US" altLang="ko-KR" sz="1100" b="1" i="0" u="none" strike="noStrike" kern="0" cap="none" spc="-100" normalizeH="0" baseline="0" noProof="0" dirty="0">
                <a:ln>
                  <a:noFill/>
                </a:ln>
                <a:solidFill>
                  <a:srgbClr val="000000"/>
                </a:solidFill>
                <a:effectLst/>
                <a:uLnTx/>
                <a:uFillTx/>
                <a:latin typeface="맑은 고딕"/>
                <a:ea typeface="맑은 고딕" panose="020B0503020000020004" pitchFamily="50" charset="-127"/>
                <a:cs typeface="+mn-cs"/>
              </a:rPr>
            </a:br>
            <a:br>
              <a:rPr kumimoji="0" lang="en-US" altLang="ko-KR" sz="1100" b="1" i="0" u="none" strike="noStrike" kern="0" cap="none" spc="-100" normalizeH="0" baseline="0" noProof="0" dirty="0">
                <a:ln>
                  <a:noFill/>
                </a:ln>
                <a:solidFill>
                  <a:srgbClr val="000000"/>
                </a:solidFill>
                <a:effectLst/>
                <a:uLnTx/>
                <a:uFillTx/>
                <a:latin typeface="맑은 고딕"/>
                <a:ea typeface="맑은 고딕" panose="020B0503020000020004" pitchFamily="50" charset="-127"/>
                <a:cs typeface="+mn-cs"/>
              </a:rPr>
            </a:br>
            <a:r>
              <a:rPr kumimoji="0" lang="en-US" altLang="ko-KR" sz="900" i="0" u="none" strike="noStrike" kern="0" cap="none" spc="-100" normalizeH="0" baseline="0" noProof="0" dirty="0">
                <a:ln>
                  <a:noFill/>
                </a:ln>
                <a:solidFill>
                  <a:srgbClr val="000000"/>
                </a:solidFill>
                <a:effectLst/>
                <a:highlight>
                  <a:srgbClr val="FFFF00"/>
                </a:highlight>
                <a:uLnTx/>
                <a:uFillTx/>
                <a:latin typeface="맑은 고딕"/>
                <a:ea typeface="맑은 고딕" panose="020B0503020000020004" pitchFamily="50" charset="-127"/>
                <a:cs typeface="+mn-cs"/>
              </a:rPr>
              <a:t>(</a:t>
            </a:r>
            <a:r>
              <a:rPr kumimoji="0" lang="ko-KR" altLang="en-US" sz="900" i="0" u="none" strike="noStrike" kern="0" cap="none" spc="-100" normalizeH="0" baseline="0" noProof="0" dirty="0">
                <a:ln>
                  <a:noFill/>
                </a:ln>
                <a:solidFill>
                  <a:srgbClr val="000000"/>
                </a:solidFill>
                <a:effectLst/>
                <a:highlight>
                  <a:srgbClr val="FFFF00"/>
                </a:highlight>
                <a:uLnTx/>
                <a:uFillTx/>
                <a:latin typeface="맑은 고딕"/>
                <a:ea typeface="맑은 고딕" panose="020B0503020000020004" pitchFamily="50" charset="-127"/>
                <a:cs typeface="+mn-cs"/>
              </a:rPr>
              <a:t>위탁자</a:t>
            </a:r>
            <a:r>
              <a:rPr lang="en-US" altLang="ko-KR" sz="900" kern="0" spc="-100" dirty="0">
                <a:solidFill>
                  <a:srgbClr val="000000"/>
                </a:solidFill>
                <a:highlight>
                  <a:srgbClr val="FFFF00"/>
                </a:highlight>
                <a:latin typeface="맑은 고딕"/>
                <a:ea typeface="맑은 고딕" panose="020B0503020000020004" pitchFamily="50" charset="-127"/>
              </a:rPr>
              <a:t>, 1</a:t>
            </a:r>
            <a:r>
              <a:rPr lang="ko-KR" altLang="en-US" sz="900" kern="0" spc="-100" dirty="0">
                <a:solidFill>
                  <a:srgbClr val="000000"/>
                </a:solidFill>
                <a:highlight>
                  <a:srgbClr val="FFFF00"/>
                </a:highlight>
                <a:latin typeface="맑은 고딕"/>
                <a:ea typeface="맑은 고딕" panose="020B0503020000020004" pitchFamily="50" charset="-127"/>
              </a:rPr>
              <a:t>종 수익자</a:t>
            </a:r>
            <a:r>
              <a:rPr lang="en-US" altLang="ko-KR" sz="900" kern="0" spc="-100" dirty="0">
                <a:solidFill>
                  <a:srgbClr val="000000"/>
                </a:solidFill>
                <a:highlight>
                  <a:srgbClr val="FFFF00"/>
                </a:highlight>
                <a:latin typeface="맑은 고딕"/>
                <a:ea typeface="맑은 고딕" panose="020B0503020000020004" pitchFamily="50" charset="-127"/>
              </a:rPr>
              <a:t>)</a:t>
            </a:r>
            <a:endParaRPr kumimoji="0" lang="ko-KR" altLang="en-US" sz="1000" i="0" u="none" strike="noStrike" kern="0" cap="none" spc="-100" normalizeH="0" baseline="0" noProof="0" dirty="0">
              <a:ln>
                <a:noFill/>
              </a:ln>
              <a:solidFill>
                <a:srgbClr val="000000"/>
              </a:solidFill>
              <a:effectLst/>
              <a:highlight>
                <a:srgbClr val="FFFF00"/>
              </a:highlight>
              <a:uLnTx/>
              <a:uFillTx/>
              <a:latin typeface="맑은 고딕"/>
              <a:ea typeface="맑은 고딕" panose="020B0503020000020004" pitchFamily="50" charset="-127"/>
              <a:cs typeface="+mn-cs"/>
            </a:endParaRPr>
          </a:p>
        </p:txBody>
      </p:sp>
      <p:cxnSp>
        <p:nvCxnSpPr>
          <p:cNvPr id="68" name="직선 연결선 67"/>
          <p:cNvCxnSpPr/>
          <p:nvPr/>
        </p:nvCxnSpPr>
        <p:spPr>
          <a:xfrm>
            <a:off x="4619171" y="1592796"/>
            <a:ext cx="0" cy="3276364"/>
          </a:xfrm>
          <a:prstGeom prst="line">
            <a:avLst/>
          </a:prstGeom>
          <a:noFill/>
          <a:ln w="3175" cap="flat" cmpd="sng" algn="ctr">
            <a:solidFill>
              <a:srgbClr val="FFFFFF">
                <a:lumMod val="50000"/>
              </a:srgbClr>
            </a:solidFill>
            <a:prstDash val="sysDash"/>
          </a:ln>
          <a:effectLst/>
        </p:spPr>
      </p:cxnSp>
      <p:cxnSp>
        <p:nvCxnSpPr>
          <p:cNvPr id="71" name="직선 화살표 연결선 70"/>
          <p:cNvCxnSpPr/>
          <p:nvPr/>
        </p:nvCxnSpPr>
        <p:spPr>
          <a:xfrm>
            <a:off x="5951319" y="3509485"/>
            <a:ext cx="1882085" cy="0"/>
          </a:xfrm>
          <a:prstGeom prst="straightConnector1">
            <a:avLst/>
          </a:prstGeom>
          <a:noFill/>
          <a:ln w="12700" cap="flat" cmpd="sng" algn="ctr">
            <a:solidFill>
              <a:srgbClr val="000000"/>
            </a:solidFill>
            <a:prstDash val="solid"/>
            <a:headEnd type="none"/>
            <a:tailEnd type="triangle"/>
          </a:ln>
          <a:effectLst/>
        </p:spPr>
      </p:cxnSp>
      <p:sp>
        <p:nvSpPr>
          <p:cNvPr id="72" name="TextBox 71"/>
          <p:cNvSpPr txBox="1"/>
          <p:nvPr/>
        </p:nvSpPr>
        <p:spPr>
          <a:xfrm>
            <a:off x="6241328" y="3423108"/>
            <a:ext cx="617157" cy="174851"/>
          </a:xfrm>
          <a:prstGeom prst="rect">
            <a:avLst/>
          </a:prstGeom>
          <a:solidFill>
            <a:srgbClr val="FFFFFF"/>
          </a:solidFill>
        </p:spPr>
        <p:txBody>
          <a:bodyPr wrap="none" lIns="0" tIns="18000" rIns="0" bIns="18000" rtlCol="0">
            <a:spAutoFit/>
          </a:bodyPr>
          <a:lstStyle>
            <a:defPPr>
              <a:defRPr lang="ko-KR"/>
            </a:defPPr>
            <a:lvl1pPr latinLnBrk="0">
              <a:defRPr sz="900" b="1">
                <a:latin typeface="맑은 고딕"/>
                <a:ea typeface="맑은 고딕"/>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ko-KR" sz="900" b="0" i="0" u="none" strike="noStrike" kern="0" cap="none" spc="0" normalizeH="0" baseline="0" noProof="0" dirty="0">
                <a:ln>
                  <a:noFill/>
                </a:ln>
                <a:solidFill>
                  <a:srgbClr val="000000"/>
                </a:solidFill>
                <a:effectLst/>
                <a:uLnTx/>
                <a:uFillTx/>
                <a:latin typeface="맑은 고딕"/>
                <a:ea typeface="맑은 고딕"/>
              </a:rPr>
              <a:t>② </a:t>
            </a:r>
            <a:r>
              <a:rPr kumimoji="0" lang="ko-KR" altLang="en-US" sz="900" b="0" i="0" u="none" strike="noStrike" kern="0" cap="none" spc="0" normalizeH="0" baseline="0" noProof="0" dirty="0">
                <a:ln>
                  <a:noFill/>
                </a:ln>
                <a:solidFill>
                  <a:srgbClr val="000000"/>
                </a:solidFill>
                <a:effectLst/>
                <a:uLnTx/>
                <a:uFillTx/>
                <a:latin typeface="맑은 고딕"/>
                <a:ea typeface="맑은 고딕"/>
              </a:rPr>
              <a:t>원가청구</a:t>
            </a:r>
          </a:p>
        </p:txBody>
      </p:sp>
      <p:cxnSp>
        <p:nvCxnSpPr>
          <p:cNvPr id="73" name="직선 화살표 연결선 72"/>
          <p:cNvCxnSpPr/>
          <p:nvPr/>
        </p:nvCxnSpPr>
        <p:spPr>
          <a:xfrm flipH="1" flipV="1">
            <a:off x="5889070" y="3760465"/>
            <a:ext cx="2006465" cy="3228"/>
          </a:xfrm>
          <a:prstGeom prst="straightConnector1">
            <a:avLst/>
          </a:prstGeom>
          <a:noFill/>
          <a:ln w="12700" cap="flat" cmpd="sng" algn="ctr">
            <a:solidFill>
              <a:srgbClr val="000000"/>
            </a:solidFill>
            <a:prstDash val="dash"/>
            <a:headEnd type="none"/>
            <a:tailEnd type="triangle"/>
          </a:ln>
          <a:effectLst/>
        </p:spPr>
      </p:cxnSp>
      <p:sp>
        <p:nvSpPr>
          <p:cNvPr id="74" name="TextBox 73"/>
          <p:cNvSpPr txBox="1"/>
          <p:nvPr/>
        </p:nvSpPr>
        <p:spPr>
          <a:xfrm>
            <a:off x="6252758" y="3681028"/>
            <a:ext cx="847989" cy="174851"/>
          </a:xfrm>
          <a:prstGeom prst="rect">
            <a:avLst/>
          </a:prstGeom>
          <a:solidFill>
            <a:srgbClr val="FFFFFF"/>
          </a:solidFill>
        </p:spPr>
        <p:txBody>
          <a:bodyPr wrap="none" lIns="0" tIns="18000" rIns="0" bIns="18000" rtlCol="0">
            <a:spAutoFit/>
          </a:bodyPr>
          <a:lstStyle>
            <a:defPPr>
              <a:defRPr lang="ko-KR"/>
            </a:defPPr>
            <a:lvl1pPr latinLnBrk="0">
              <a:defRPr sz="900" b="0">
                <a:latin typeface="맑은 고딕"/>
                <a:ea typeface="맑은 고딕"/>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rgbClr val="000000"/>
                </a:solidFill>
                <a:effectLst/>
                <a:uLnTx/>
                <a:uFillTx/>
                <a:latin typeface="맑은 고딕"/>
                <a:ea typeface="맑은 고딕"/>
              </a:rPr>
              <a:t>③ </a:t>
            </a:r>
            <a:r>
              <a:rPr kumimoji="0" lang="ko-KR" altLang="en-US" sz="900" b="1" i="0" u="none" strike="noStrike" kern="0" cap="none" spc="0" normalizeH="0" baseline="0" noProof="0" dirty="0">
                <a:ln>
                  <a:noFill/>
                </a:ln>
                <a:solidFill>
                  <a:srgbClr val="000000"/>
                </a:solidFill>
                <a:effectLst/>
                <a:uLnTx/>
                <a:uFillTx/>
                <a:latin typeface="맑은 고딕"/>
                <a:ea typeface="맑은 고딕"/>
              </a:rPr>
              <a:t>안분미수발생</a:t>
            </a:r>
          </a:p>
        </p:txBody>
      </p:sp>
      <p:cxnSp>
        <p:nvCxnSpPr>
          <p:cNvPr id="75" name="꺾인 연결선 74"/>
          <p:cNvCxnSpPr>
            <a:cxnSpLocks/>
            <a:stCxn id="65" idx="1"/>
            <a:endCxn id="66" idx="0"/>
          </p:cNvCxnSpPr>
          <p:nvPr/>
        </p:nvCxnSpPr>
        <p:spPr>
          <a:xfrm rot="10800000" flipV="1">
            <a:off x="5275542" y="1826844"/>
            <a:ext cx="1080000" cy="1301504"/>
          </a:xfrm>
          <a:prstGeom prst="bentConnector2">
            <a:avLst/>
          </a:prstGeom>
          <a:noFill/>
          <a:ln w="15875" cap="flat" cmpd="sng" algn="ctr">
            <a:solidFill>
              <a:srgbClr val="000000"/>
            </a:solidFill>
            <a:prstDash val="solid"/>
            <a:headEnd type="oval"/>
            <a:tailEnd type="triangle"/>
          </a:ln>
          <a:effectLst/>
        </p:spPr>
      </p:cxnSp>
      <p:sp>
        <p:nvSpPr>
          <p:cNvPr id="76" name="TextBox 75"/>
          <p:cNvSpPr txBox="1"/>
          <p:nvPr/>
        </p:nvSpPr>
        <p:spPr>
          <a:xfrm>
            <a:off x="4791961" y="1674852"/>
            <a:ext cx="1076183" cy="349702"/>
          </a:xfrm>
          <a:prstGeom prst="rect">
            <a:avLst/>
          </a:prstGeom>
          <a:solidFill>
            <a:srgbClr val="000066"/>
          </a:solidFill>
        </p:spPr>
        <p:txBody>
          <a:bodyPr wrap="none" lIns="36000" tIns="36000" rIns="36000" bIns="36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rgbClr val="FFFFFF"/>
                </a:solidFill>
                <a:effectLst/>
                <a:uLnTx/>
                <a:uFillTx/>
              </a:rPr>
              <a:t>④ </a:t>
            </a:r>
            <a:r>
              <a:rPr kumimoji="0" lang="ko-KR" altLang="en-US" sz="900" b="1" i="0" u="none" strike="noStrike" kern="0" cap="none" spc="0" normalizeH="0" baseline="0" noProof="0" dirty="0" err="1">
                <a:ln>
                  <a:noFill/>
                </a:ln>
                <a:solidFill>
                  <a:srgbClr val="FFFFFF"/>
                </a:solidFill>
                <a:effectLst/>
                <a:uLnTx/>
                <a:uFillTx/>
              </a:rPr>
              <a:t>안분미수</a:t>
            </a:r>
            <a:r>
              <a:rPr kumimoji="0" lang="ko-KR" altLang="en-US" sz="900" b="1" i="0" u="none" strike="noStrike" kern="0" cap="none" spc="0" normalizeH="0" baseline="0" noProof="0" dirty="0">
                <a:ln>
                  <a:noFill/>
                </a:ln>
                <a:solidFill>
                  <a:srgbClr val="FFFFFF"/>
                </a:solidFill>
                <a:effectLst/>
                <a:uLnTx/>
                <a:uFillTx/>
              </a:rPr>
              <a:t> </a:t>
            </a:r>
            <a:r>
              <a:rPr kumimoji="0" lang="ko-KR" altLang="en-US" sz="900" b="1" i="0" u="none" strike="noStrike" kern="0" cap="none" spc="0" normalizeH="0" baseline="0" noProof="0" dirty="0" err="1">
                <a:ln>
                  <a:noFill/>
                </a:ln>
                <a:solidFill>
                  <a:srgbClr val="FFFFFF"/>
                </a:solidFill>
                <a:effectLst/>
                <a:uLnTx/>
                <a:uFillTx/>
              </a:rPr>
              <a:t>지연시</a:t>
            </a:r>
            <a:endParaRPr kumimoji="0" lang="en-US" altLang="ko-KR" sz="900" b="1" i="0" u="none" strike="noStrike" kern="0" cap="none" spc="0" normalizeH="0" baseline="0" noProof="0" dirty="0">
              <a:ln>
                <a:noFill/>
              </a:ln>
              <a:solidFill>
                <a:srgbClr val="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lang="en-US" altLang="ko-KR" sz="900" b="1" kern="0" dirty="0">
                <a:solidFill>
                  <a:srgbClr val="FFFFFF"/>
                </a:solidFill>
              </a:rPr>
              <a:t>    </a:t>
            </a:r>
            <a:r>
              <a:rPr lang="ko-KR" altLang="en-US" sz="900" b="1" kern="0" dirty="0">
                <a:solidFill>
                  <a:srgbClr val="FFFFFF"/>
                </a:solidFill>
              </a:rPr>
              <a:t>수익금 지급</a:t>
            </a:r>
            <a:r>
              <a:rPr kumimoji="0" lang="en-US" altLang="ko-KR" sz="900" b="1" i="0" u="none" strike="noStrike" kern="0" cap="none" spc="0" normalizeH="0" baseline="0" noProof="0" dirty="0">
                <a:ln>
                  <a:noFill/>
                </a:ln>
                <a:solidFill>
                  <a:srgbClr val="FFFFFF"/>
                </a:solidFill>
                <a:effectLst/>
                <a:uLnTx/>
                <a:uFillTx/>
              </a:rPr>
              <a:t> </a:t>
            </a:r>
            <a:endParaRPr kumimoji="0" lang="ko-KR" altLang="en-US" sz="900" b="1" i="0" u="none" strike="noStrike" kern="0" cap="none" spc="0" normalizeH="0" baseline="0" noProof="0" dirty="0">
              <a:ln>
                <a:noFill/>
              </a:ln>
              <a:solidFill>
                <a:srgbClr val="FFFFFF"/>
              </a:solidFill>
              <a:effectLst/>
              <a:uLnTx/>
              <a:uFillTx/>
            </a:endParaRPr>
          </a:p>
        </p:txBody>
      </p:sp>
      <p:sp>
        <p:nvSpPr>
          <p:cNvPr id="77" name="TextBox 76"/>
          <p:cNvSpPr txBox="1"/>
          <p:nvPr/>
        </p:nvSpPr>
        <p:spPr>
          <a:xfrm>
            <a:off x="584250" y="4202826"/>
            <a:ext cx="4034921" cy="375030"/>
          </a:xfrm>
          <a:prstGeom prst="rect">
            <a:avLst/>
          </a:prstGeom>
        </p:spPr>
        <p:txBody>
          <a:bodyPr wrap="square" lIns="36000" tIns="36000" rIns="36000" bIns="36000"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altLang="ko-KR" sz="700" b="0" i="0" u="none" strike="noStrike" kern="0" cap="none" spc="0" normalizeH="0" baseline="0" noProof="0" dirty="0">
                <a:ln>
                  <a:noFill/>
                </a:ln>
                <a:solidFill>
                  <a:srgbClr val="000000"/>
                </a:solidFill>
                <a:effectLst/>
                <a:uLnTx/>
                <a:uFillTx/>
              </a:rPr>
              <a:t>*</a:t>
            </a:r>
            <a:r>
              <a:rPr kumimoji="0" lang="ko-KR" altLang="en-US" sz="700" b="0" i="0" u="none" strike="noStrike" kern="0" cap="none" spc="0" normalizeH="0" baseline="0" noProof="0" dirty="0">
                <a:ln>
                  <a:noFill/>
                </a:ln>
                <a:solidFill>
                  <a:srgbClr val="000000"/>
                </a:solidFill>
                <a:effectLst/>
                <a:uLnTx/>
                <a:uFillTx/>
              </a:rPr>
              <a:t> 회생절차가 채무변제를 위한 담보 방법인 채권양도보다 우선함</a:t>
            </a:r>
            <a:br>
              <a:rPr kumimoji="0" lang="en-US" altLang="ko-KR" sz="700" b="0" i="0" u="none" strike="noStrike" kern="0" cap="none" spc="0" normalizeH="0" baseline="0" noProof="0" dirty="0">
                <a:ln>
                  <a:noFill/>
                </a:ln>
                <a:solidFill>
                  <a:srgbClr val="000000"/>
                </a:solidFill>
                <a:effectLst/>
                <a:uLnTx/>
                <a:uFillTx/>
              </a:rPr>
            </a:br>
            <a:r>
              <a:rPr kumimoji="0" lang="en-US" altLang="ko-KR" sz="700" b="0" i="0" u="none" strike="noStrike" kern="0" cap="none" spc="0" normalizeH="0" baseline="0" noProof="0" dirty="0">
                <a:ln>
                  <a:noFill/>
                </a:ln>
                <a:solidFill>
                  <a:srgbClr val="000000"/>
                </a:solidFill>
                <a:effectLst/>
                <a:uLnTx/>
                <a:uFillTx/>
              </a:rPr>
              <a:t>    (</a:t>
            </a:r>
            <a:r>
              <a:rPr kumimoji="0" lang="ko-KR" altLang="en-US" sz="700" b="0" i="0" u="none" strike="noStrike" kern="0" cap="none" spc="0" normalizeH="0" baseline="0" noProof="0" dirty="0">
                <a:ln>
                  <a:noFill/>
                </a:ln>
                <a:solidFill>
                  <a:srgbClr val="000000"/>
                </a:solidFill>
                <a:effectLst/>
                <a:uLnTx/>
                <a:uFillTx/>
              </a:rPr>
              <a:t>대법원 </a:t>
            </a:r>
            <a:r>
              <a:rPr kumimoji="0" lang="en-US" altLang="ko-KR" sz="700" b="0" i="0" u="none" strike="noStrike" kern="0" cap="none" spc="0" normalizeH="0" baseline="0" noProof="0" dirty="0">
                <a:ln>
                  <a:noFill/>
                </a:ln>
                <a:solidFill>
                  <a:srgbClr val="000000"/>
                </a:solidFill>
                <a:effectLst/>
                <a:uLnTx/>
                <a:uFillTx/>
              </a:rPr>
              <a:t>2015</a:t>
            </a:r>
            <a:r>
              <a:rPr kumimoji="0" lang="ko-KR" altLang="en-US" sz="700" b="0" i="0" u="none" strike="noStrike" kern="0" cap="none" spc="0" normalizeH="0" baseline="0" noProof="0" dirty="0">
                <a:ln>
                  <a:noFill/>
                </a:ln>
                <a:solidFill>
                  <a:srgbClr val="000000"/>
                </a:solidFill>
                <a:effectLst/>
                <a:uLnTx/>
                <a:uFillTx/>
              </a:rPr>
              <a:t>다</a:t>
            </a:r>
            <a:r>
              <a:rPr kumimoji="0" lang="en-US" altLang="ko-KR" sz="700" b="0" i="0" u="none" strike="noStrike" kern="0" cap="none" spc="0" normalizeH="0" baseline="0" noProof="0" dirty="0">
                <a:ln>
                  <a:noFill/>
                </a:ln>
                <a:solidFill>
                  <a:srgbClr val="000000"/>
                </a:solidFill>
                <a:effectLst/>
                <a:uLnTx/>
                <a:uFillTx/>
              </a:rPr>
              <a:t>203790 </a:t>
            </a:r>
            <a:r>
              <a:rPr kumimoji="0" lang="ko-KR" altLang="en-US" sz="700" b="0" i="0" u="none" strike="noStrike" kern="0" cap="none" spc="0" normalizeH="0" baseline="0" noProof="0" dirty="0">
                <a:ln>
                  <a:noFill/>
                </a:ln>
                <a:solidFill>
                  <a:srgbClr val="000000"/>
                </a:solidFill>
                <a:effectLst/>
                <a:uLnTx/>
                <a:uFillTx/>
              </a:rPr>
              <a:t>판결</a:t>
            </a:r>
            <a:r>
              <a:rPr kumimoji="0" lang="en-US" altLang="ko-KR" sz="700" b="0" i="0" u="none" strike="noStrike" kern="0" cap="none" spc="0" normalizeH="0" baseline="0" noProof="0" dirty="0">
                <a:ln>
                  <a:noFill/>
                </a:ln>
                <a:solidFill>
                  <a:srgbClr val="000000"/>
                </a:solidFill>
                <a:effectLst/>
                <a:uLnTx/>
                <a:uFillTx/>
              </a:rPr>
              <a:t>, </a:t>
            </a:r>
            <a:r>
              <a:rPr kumimoji="0" lang="ko-KR" altLang="en-US" sz="700" b="0" i="0" u="none" strike="noStrike" kern="0" cap="none" spc="0" normalizeH="0" baseline="0" noProof="0" dirty="0">
                <a:ln>
                  <a:noFill/>
                </a:ln>
                <a:solidFill>
                  <a:srgbClr val="000000"/>
                </a:solidFill>
                <a:effectLst/>
                <a:uLnTx/>
                <a:uFillTx/>
              </a:rPr>
              <a:t>채무자회생법 제</a:t>
            </a:r>
            <a:r>
              <a:rPr kumimoji="0" lang="en-US" altLang="ko-KR" sz="700" b="0" i="0" u="none" strike="noStrike" kern="0" cap="none" spc="0" normalizeH="0" baseline="0" noProof="0" dirty="0">
                <a:ln>
                  <a:noFill/>
                </a:ln>
                <a:solidFill>
                  <a:srgbClr val="000000"/>
                </a:solidFill>
                <a:effectLst/>
                <a:uLnTx/>
                <a:uFillTx/>
              </a:rPr>
              <a:t>141</a:t>
            </a:r>
            <a:r>
              <a:rPr kumimoji="0" lang="ko-KR" altLang="en-US" sz="700" b="0" i="0" u="none" strike="noStrike" kern="0" cap="none" spc="0" normalizeH="0" baseline="0" noProof="0" dirty="0">
                <a:ln>
                  <a:noFill/>
                </a:ln>
                <a:solidFill>
                  <a:srgbClr val="000000"/>
                </a:solidFill>
                <a:effectLst/>
                <a:uLnTx/>
                <a:uFillTx/>
              </a:rPr>
              <a:t>조 제</a:t>
            </a:r>
            <a:r>
              <a:rPr kumimoji="0" lang="en-US" altLang="ko-KR" sz="700" b="0" i="0" u="none" strike="noStrike" kern="0" cap="none" spc="0" normalizeH="0" baseline="0" noProof="0" dirty="0">
                <a:ln>
                  <a:noFill/>
                </a:ln>
                <a:solidFill>
                  <a:srgbClr val="000000"/>
                </a:solidFill>
                <a:effectLst/>
                <a:uLnTx/>
                <a:uFillTx/>
              </a:rPr>
              <a:t>2</a:t>
            </a:r>
            <a:r>
              <a:rPr kumimoji="0" lang="ko-KR" altLang="en-US" sz="700" b="0" i="0" u="none" strike="noStrike" kern="0" cap="none" spc="0" normalizeH="0" baseline="0" noProof="0" dirty="0">
                <a:ln>
                  <a:noFill/>
                </a:ln>
                <a:solidFill>
                  <a:srgbClr val="000000"/>
                </a:solidFill>
                <a:effectLst/>
                <a:uLnTx/>
                <a:uFillTx/>
              </a:rPr>
              <a:t>항</a:t>
            </a:r>
            <a:r>
              <a:rPr kumimoji="0" lang="en-US" altLang="ko-KR" sz="700" b="0" i="0" u="none" strike="noStrike" kern="0" cap="none" spc="0" normalizeH="0" baseline="0" noProof="0" dirty="0">
                <a:ln>
                  <a:noFill/>
                </a:ln>
                <a:solidFill>
                  <a:srgbClr val="000000"/>
                </a:solidFill>
                <a:effectLst/>
                <a:uLnTx/>
                <a:uFillTx/>
              </a:rPr>
              <a:t>, </a:t>
            </a:r>
            <a:r>
              <a:rPr kumimoji="0" lang="ko-KR" altLang="en-US" sz="700" b="0" i="0" u="none" strike="noStrike" kern="0" cap="none" spc="0" normalizeH="0" baseline="0" noProof="0" dirty="0">
                <a:ln>
                  <a:noFill/>
                </a:ln>
                <a:solidFill>
                  <a:srgbClr val="000000"/>
                </a:solidFill>
                <a:effectLst/>
                <a:uLnTx/>
                <a:uFillTx/>
              </a:rPr>
              <a:t>제</a:t>
            </a:r>
            <a:r>
              <a:rPr kumimoji="0" lang="en-US" altLang="ko-KR" sz="700" b="0" i="0" u="none" strike="noStrike" kern="0" cap="none" spc="0" normalizeH="0" baseline="0" noProof="0" dirty="0">
                <a:ln>
                  <a:noFill/>
                </a:ln>
                <a:solidFill>
                  <a:srgbClr val="000000"/>
                </a:solidFill>
                <a:effectLst/>
                <a:uLnTx/>
                <a:uFillTx/>
              </a:rPr>
              <a:t>131</a:t>
            </a:r>
            <a:r>
              <a:rPr kumimoji="0" lang="ko-KR" altLang="en-US" sz="700" b="0" i="0" u="none" strike="noStrike" kern="0" cap="none" spc="0" normalizeH="0" baseline="0" noProof="0" dirty="0">
                <a:ln>
                  <a:noFill/>
                </a:ln>
                <a:solidFill>
                  <a:srgbClr val="000000"/>
                </a:solidFill>
                <a:effectLst/>
                <a:uLnTx/>
                <a:uFillTx/>
              </a:rPr>
              <a:t>조</a:t>
            </a:r>
            <a:r>
              <a:rPr kumimoji="0" lang="en-US" altLang="ko-KR" sz="700" b="0" i="0" u="none" strike="noStrike" kern="0" cap="none" spc="0" normalizeH="0" baseline="0" noProof="0" dirty="0">
                <a:ln>
                  <a:noFill/>
                </a:ln>
                <a:solidFill>
                  <a:srgbClr val="000000"/>
                </a:solidFill>
                <a:effectLst/>
                <a:uLnTx/>
                <a:uFillTx/>
              </a:rPr>
              <a:t>, </a:t>
            </a:r>
            <a:r>
              <a:rPr kumimoji="0" lang="ko-KR" altLang="en-US" sz="700" b="0" i="0" u="none" strike="noStrike" kern="0" cap="none" spc="0" normalizeH="0" baseline="0" noProof="0" dirty="0">
                <a:ln>
                  <a:noFill/>
                </a:ln>
                <a:solidFill>
                  <a:srgbClr val="000000"/>
                </a:solidFill>
                <a:effectLst/>
                <a:uLnTx/>
                <a:uFillTx/>
              </a:rPr>
              <a:t>제</a:t>
            </a:r>
            <a:r>
              <a:rPr kumimoji="0" lang="en-US" altLang="ko-KR" sz="700" b="0" i="0" u="none" strike="noStrike" kern="0" cap="none" spc="0" normalizeH="0" baseline="0" noProof="0" dirty="0">
                <a:ln>
                  <a:noFill/>
                </a:ln>
                <a:solidFill>
                  <a:srgbClr val="000000"/>
                </a:solidFill>
                <a:effectLst/>
                <a:uLnTx/>
                <a:uFillTx/>
              </a:rPr>
              <a:t>251</a:t>
            </a:r>
            <a:r>
              <a:rPr kumimoji="0" lang="ko-KR" altLang="en-US" sz="700" b="0" i="0" u="none" strike="noStrike" kern="0" cap="none" spc="0" normalizeH="0" baseline="0" noProof="0" dirty="0">
                <a:ln>
                  <a:noFill/>
                </a:ln>
                <a:solidFill>
                  <a:srgbClr val="000000"/>
                </a:solidFill>
                <a:effectLst/>
                <a:uLnTx/>
                <a:uFillTx/>
              </a:rPr>
              <a:t>조</a:t>
            </a:r>
            <a:r>
              <a:rPr kumimoji="0" lang="en-US" altLang="ko-KR" sz="700" b="0" i="0" u="none" strike="noStrike" kern="0" cap="none" spc="0" normalizeH="0" baseline="0" noProof="0" dirty="0">
                <a:ln>
                  <a:noFill/>
                </a:ln>
                <a:solidFill>
                  <a:srgbClr val="000000"/>
                </a:solidFill>
                <a:effectLst/>
                <a:uLnTx/>
                <a:uFillTx/>
              </a:rPr>
              <a:t>)</a:t>
            </a:r>
          </a:p>
        </p:txBody>
      </p:sp>
      <p:sp>
        <p:nvSpPr>
          <p:cNvPr id="78" name="TextBox 77"/>
          <p:cNvSpPr txBox="1"/>
          <p:nvPr/>
        </p:nvSpPr>
        <p:spPr>
          <a:xfrm>
            <a:off x="837799" y="4800857"/>
            <a:ext cx="3097296" cy="428343"/>
          </a:xfrm>
          <a:prstGeom prst="rect">
            <a:avLst/>
          </a:prstGeom>
          <a:solidFill>
            <a:srgbClr val="FFFFFF"/>
          </a:solidFill>
          <a:ln>
            <a:solidFill>
              <a:srgbClr val="919191"/>
            </a:solidFill>
          </a:ln>
        </p:spPr>
        <p:txBody>
          <a:bodyPr wrap="none" lIns="36000" tIns="36000" rIns="36000" bIns="3600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ko-KR" altLang="en-US" sz="1300" b="1" i="0" u="none" strike="noStrike" kern="0" cap="none" spc="0" normalizeH="0" baseline="0" noProof="0" dirty="0">
                <a:ln>
                  <a:noFill/>
                </a:ln>
                <a:solidFill>
                  <a:srgbClr val="000000"/>
                </a:solidFill>
                <a:effectLst/>
                <a:uLnTx/>
                <a:uFillTx/>
              </a:rPr>
              <a:t>안분미수금 중 일부</a:t>
            </a:r>
            <a:r>
              <a:rPr kumimoji="0" lang="en-US" altLang="ko-KR" sz="1300" b="1" i="0" u="none" strike="noStrike" kern="0" cap="none" spc="0" normalizeH="0" baseline="0" noProof="0" dirty="0">
                <a:ln>
                  <a:noFill/>
                </a:ln>
                <a:solidFill>
                  <a:srgbClr val="000000"/>
                </a:solidFill>
                <a:effectLst/>
                <a:uLnTx/>
                <a:uFillTx/>
              </a:rPr>
              <a:t>(10~30%)</a:t>
            </a:r>
            <a:r>
              <a:rPr kumimoji="0" lang="ko-KR" altLang="en-US" sz="1300" b="1" i="0" u="none" strike="noStrike" kern="0" cap="none" spc="0" normalizeH="0" baseline="0" noProof="0" dirty="0">
                <a:ln>
                  <a:noFill/>
                </a:ln>
                <a:solidFill>
                  <a:srgbClr val="000000"/>
                </a:solidFill>
                <a:effectLst/>
                <a:uLnTx/>
                <a:uFillTx/>
              </a:rPr>
              <a:t> 회수 가능</a:t>
            </a:r>
          </a:p>
        </p:txBody>
      </p:sp>
      <p:sp>
        <p:nvSpPr>
          <p:cNvPr id="79" name="TextBox 78"/>
          <p:cNvSpPr txBox="1"/>
          <p:nvPr/>
        </p:nvSpPr>
        <p:spPr>
          <a:xfrm>
            <a:off x="4871199" y="3933056"/>
            <a:ext cx="3804494" cy="349702"/>
          </a:xfrm>
          <a:prstGeom prst="rect">
            <a:avLst/>
          </a:prstGeom>
        </p:spPr>
        <p:txBody>
          <a:bodyPr wrap="none" lIns="36000" tIns="36000" rIns="36000" bIns="36000" rtlCol="0">
            <a:spAutoFit/>
          </a:bodyPr>
          <a:lstStyle/>
          <a:p>
            <a:pPr marL="171450" marR="0" lvl="0" indent="-171450" defTabSz="91440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ko-KR" altLang="en-US" sz="1200" b="0" i="0" u="none" strike="noStrike" kern="0" cap="none" spc="0" normalizeH="0" baseline="0" noProof="0" dirty="0">
                <a:ln>
                  <a:noFill/>
                </a:ln>
                <a:solidFill>
                  <a:srgbClr val="000000"/>
                </a:solidFill>
                <a:effectLst/>
                <a:uLnTx/>
                <a:uFillTx/>
              </a:rPr>
              <a:t>안분미수 지연 시 </a:t>
            </a:r>
            <a:r>
              <a:rPr kumimoji="0" lang="ko-KR" altLang="en-US" sz="1200" b="1" i="0" u="none" strike="noStrike" kern="0" cap="none" spc="0" normalizeH="0" baseline="0" noProof="0" dirty="0">
                <a:ln>
                  <a:noFill/>
                </a:ln>
                <a:solidFill>
                  <a:srgbClr val="000000"/>
                </a:solidFill>
                <a:effectLst/>
                <a:uLnTx/>
                <a:uFillTx/>
              </a:rPr>
              <a:t>발주자가 </a:t>
            </a:r>
            <a:r>
              <a:rPr kumimoji="0" lang="ko-KR" altLang="en-US" sz="1200" b="1" i="0" u="none" strike="noStrike" kern="0" cap="none" spc="0" normalizeH="0" baseline="0" noProof="0" dirty="0" err="1">
                <a:ln>
                  <a:noFill/>
                </a:ln>
                <a:solidFill>
                  <a:srgbClr val="000000"/>
                </a:solidFill>
                <a:effectLst/>
                <a:uLnTx/>
                <a:uFillTx/>
              </a:rPr>
              <a:t>주간사에게</a:t>
            </a:r>
            <a:r>
              <a:rPr kumimoji="0" lang="ko-KR" altLang="en-US" sz="1200" b="1" i="0" u="none" strike="noStrike" kern="0" cap="none" spc="0" normalizeH="0" baseline="0" noProof="0" dirty="0">
                <a:ln>
                  <a:noFill/>
                </a:ln>
                <a:solidFill>
                  <a:srgbClr val="000000"/>
                </a:solidFill>
                <a:effectLst/>
                <a:uLnTx/>
                <a:uFillTx/>
              </a:rPr>
              <a:t> 수익금 지급</a:t>
            </a:r>
            <a:endParaRPr kumimoji="0" lang="en-US" altLang="ko-KR" sz="1200" b="0" i="0" u="none" strike="noStrike" kern="0" cap="none" spc="0" normalizeH="0" baseline="0" noProof="0" dirty="0">
              <a:ln>
                <a:noFill/>
              </a:ln>
              <a:solidFill>
                <a:srgbClr val="000000"/>
              </a:solidFill>
              <a:effectLst/>
              <a:uLnTx/>
              <a:uFillTx/>
            </a:endParaRPr>
          </a:p>
        </p:txBody>
      </p:sp>
      <p:sp>
        <p:nvSpPr>
          <p:cNvPr id="80" name="TextBox 79"/>
          <p:cNvSpPr txBox="1"/>
          <p:nvPr/>
        </p:nvSpPr>
        <p:spPr>
          <a:xfrm>
            <a:off x="5455914" y="4800857"/>
            <a:ext cx="2890958" cy="428343"/>
          </a:xfrm>
          <a:prstGeom prst="rect">
            <a:avLst/>
          </a:prstGeom>
          <a:solidFill>
            <a:srgbClr val="333399"/>
          </a:solidFill>
          <a:ln>
            <a:solidFill>
              <a:srgbClr val="919191"/>
            </a:solidFill>
          </a:ln>
        </p:spPr>
        <p:txBody>
          <a:bodyPr wrap="none" lIns="36000" tIns="36000" rIns="36000" bIns="3600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ko-KR" altLang="en-US" sz="1400" b="0" i="0" u="none" strike="noStrike" kern="0" cap="none" spc="0" normalizeH="0" baseline="0" noProof="0" dirty="0">
                <a:ln>
                  <a:noFill/>
                </a:ln>
                <a:solidFill>
                  <a:srgbClr val="FFFFFF"/>
                </a:solidFill>
                <a:effectLst/>
                <a:uLnTx/>
                <a:uFillTx/>
                <a:latin typeface="HY헤드라인M" panose="02030600000101010101" pitchFamily="18" charset="-127"/>
                <a:ea typeface="HY헤드라인M" panose="02030600000101010101" pitchFamily="18" charset="-127"/>
              </a:rPr>
              <a:t>안분미수금 전액 회수 가능</a:t>
            </a:r>
          </a:p>
        </p:txBody>
      </p:sp>
      <p:sp>
        <p:nvSpPr>
          <p:cNvPr id="81" name="오른쪽 화살표 80"/>
          <p:cNvSpPr/>
          <p:nvPr/>
        </p:nvSpPr>
        <p:spPr bwMode="auto">
          <a:xfrm>
            <a:off x="4259131" y="4833156"/>
            <a:ext cx="936104" cy="368321"/>
          </a:xfrm>
          <a:prstGeom prst="rightArrow">
            <a:avLst/>
          </a:prstGeom>
          <a:gradFill flip="none" rotWithShape="1">
            <a:gsLst>
              <a:gs pos="0">
                <a:srgbClr val="FFFFFF"/>
              </a:gs>
              <a:gs pos="50000">
                <a:srgbClr val="1B2E5A">
                  <a:lumMod val="40000"/>
                  <a:lumOff val="60000"/>
                </a:srgbClr>
              </a:gs>
              <a:gs pos="100000">
                <a:srgbClr val="1B2E5A">
                  <a:lumMod val="50000"/>
                </a:srgbClr>
              </a:gs>
            </a:gsLst>
            <a:lin ang="0" scaled="1"/>
            <a:tileRect/>
          </a:gradFill>
          <a:ln w="9525">
            <a:noFill/>
            <a:miter lim="800000"/>
            <a:headEnd/>
            <a:tailEnd/>
          </a:ln>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endParaRPr kumimoji="0" lang="ko-KR" altLang="en-US" sz="1200" b="0" i="0" u="none" strike="noStrike" kern="0" cap="none" spc="0" normalizeH="0" baseline="0" noProof="0">
              <a:ln>
                <a:noFill/>
              </a:ln>
              <a:solidFill>
                <a:srgbClr val="000000"/>
              </a:solidFill>
              <a:effectLst/>
              <a:uLnTx/>
              <a:uFillTx/>
            </a:endParaRPr>
          </a:p>
        </p:txBody>
      </p:sp>
      <p:sp>
        <p:nvSpPr>
          <p:cNvPr id="83" name="직사각형 82"/>
          <p:cNvSpPr/>
          <p:nvPr/>
        </p:nvSpPr>
        <p:spPr>
          <a:xfrm>
            <a:off x="176314" y="5554743"/>
            <a:ext cx="8788174" cy="1015663"/>
          </a:xfrm>
          <a:prstGeom prst="rect">
            <a:avLst/>
          </a:prstGeom>
          <a:pattFill prst="ltUpDiag">
            <a:fgClr>
              <a:srgbClr val="FFC000"/>
            </a:fgClr>
            <a:bgClr>
              <a:schemeClr val="bg1"/>
            </a:bgClr>
          </a:pattFill>
        </p:spPr>
        <p:txBody>
          <a:bodyPr wrap="square">
            <a:spAutoFit/>
          </a:bodyPr>
          <a:lstStyle/>
          <a:p>
            <a:pPr marL="216000" marR="0" lvl="0" indent="-180000" defTabSz="914400" eaLnBrk="1" fontAlgn="auto" latinLnBrk="0" hangingPunct="1">
              <a:lnSpc>
                <a:spcPts val="1800"/>
              </a:lnSpc>
              <a:spcBef>
                <a:spcPts val="0"/>
              </a:spcBef>
              <a:spcAft>
                <a:spcPts val="0"/>
              </a:spcAft>
              <a:buClrTx/>
              <a:buSzTx/>
              <a:buFont typeface="Wingdings" panose="05000000000000000000" pitchFamily="2" charset="2"/>
              <a:buChar char="l"/>
              <a:tabLst/>
              <a:defRPr/>
            </a:pPr>
            <a:r>
              <a:rPr kumimoji="0" lang="ko-KR" altLang="en-US" sz="1400" b="1" i="0" u="none" strike="noStrike" kern="0" cap="none" spc="0" normalizeH="0" baseline="0" noProof="0" dirty="0">
                <a:ln>
                  <a:noFill/>
                </a:ln>
                <a:solidFill>
                  <a:srgbClr val="000000"/>
                </a:solidFill>
                <a:effectLst/>
                <a:uLnTx/>
                <a:uFillTx/>
              </a:rPr>
              <a:t>공동도급 </a:t>
            </a:r>
            <a:r>
              <a:rPr kumimoji="0" lang="ko-KR" altLang="en-US" sz="1400" b="1" i="0" u="none" strike="noStrike" kern="0" cap="none" spc="0" normalizeH="0" baseline="0" noProof="0" dirty="0" err="1">
                <a:ln>
                  <a:noFill/>
                </a:ln>
                <a:solidFill>
                  <a:srgbClr val="000000"/>
                </a:solidFill>
                <a:effectLst/>
                <a:uLnTx/>
                <a:uFillTx/>
              </a:rPr>
              <a:t>채권신탁을</a:t>
            </a:r>
            <a:r>
              <a:rPr kumimoji="0" lang="ko-KR" altLang="en-US" sz="1400" b="1" i="0" u="none" strike="noStrike" kern="0" cap="none" spc="0" normalizeH="0" baseline="0" noProof="0" dirty="0">
                <a:ln>
                  <a:noFill/>
                </a:ln>
                <a:solidFill>
                  <a:srgbClr val="000000"/>
                </a:solidFill>
                <a:effectLst/>
                <a:uLnTx/>
                <a:uFillTx/>
              </a:rPr>
              <a:t> 통한 </a:t>
            </a:r>
            <a:r>
              <a:rPr kumimoji="0" lang="ko-KR" altLang="en-US" sz="1400" b="1" i="0" u="none" strike="noStrike" kern="0" cap="none" spc="0" normalizeH="0" baseline="0" noProof="0" dirty="0" err="1">
                <a:ln>
                  <a:noFill/>
                </a:ln>
                <a:solidFill>
                  <a:srgbClr val="000000"/>
                </a:solidFill>
                <a:effectLst/>
                <a:uLnTx/>
                <a:uFillTx/>
              </a:rPr>
              <a:t>안분미수</a:t>
            </a:r>
            <a:r>
              <a:rPr kumimoji="0" lang="ko-KR" altLang="en-US" sz="1400" b="1" i="0" u="none" strike="noStrike" kern="0" cap="none" spc="0" normalizeH="0" baseline="0" noProof="0" dirty="0">
                <a:ln>
                  <a:noFill/>
                </a:ln>
                <a:solidFill>
                  <a:srgbClr val="000000"/>
                </a:solidFill>
                <a:effectLst/>
                <a:uLnTx/>
                <a:uFillTx/>
              </a:rPr>
              <a:t> 손실 </a:t>
            </a:r>
            <a:r>
              <a:rPr kumimoji="0" lang="en-US" altLang="ko-KR" sz="1400" b="1" i="0" u="none" strike="noStrike" kern="0" cap="none" spc="0" normalizeH="0" baseline="0" noProof="0" dirty="0">
                <a:ln>
                  <a:noFill/>
                </a:ln>
                <a:solidFill>
                  <a:srgbClr val="000000"/>
                </a:solidFill>
                <a:effectLst/>
                <a:uLnTx/>
                <a:uFillTx/>
              </a:rPr>
              <a:t>Zero</a:t>
            </a:r>
            <a:r>
              <a:rPr kumimoji="0" lang="ko-KR" altLang="en-US" sz="1400" b="1" i="0" u="none" strike="noStrike" kern="0" cap="none" spc="0" normalizeH="0" baseline="0" noProof="0" dirty="0">
                <a:ln>
                  <a:noFill/>
                </a:ln>
                <a:solidFill>
                  <a:srgbClr val="000000"/>
                </a:solidFill>
                <a:effectLst/>
                <a:uLnTx/>
                <a:uFillTx/>
              </a:rPr>
              <a:t>화</a:t>
            </a:r>
            <a:r>
              <a:rPr kumimoji="0" lang="en-US" altLang="ko-KR" sz="1400" b="1" i="0" u="none" strike="noStrike" kern="0" cap="none" spc="0" normalizeH="0" baseline="0" noProof="0" dirty="0">
                <a:ln>
                  <a:noFill/>
                </a:ln>
                <a:solidFill>
                  <a:srgbClr val="000000"/>
                </a:solidFill>
                <a:effectLst/>
                <a:uLnTx/>
                <a:uFillTx/>
              </a:rPr>
              <a:t> </a:t>
            </a:r>
            <a:r>
              <a:rPr kumimoji="0" lang="ko-KR" altLang="en-US" sz="1400" b="1" i="0" u="none" strike="noStrike" kern="0" cap="none" spc="0" normalizeH="0" baseline="0" noProof="0" dirty="0">
                <a:ln>
                  <a:noFill/>
                </a:ln>
                <a:solidFill>
                  <a:srgbClr val="000000"/>
                </a:solidFill>
                <a:effectLst/>
                <a:uLnTx/>
                <a:uFillTx/>
              </a:rPr>
              <a:t>추진</a:t>
            </a:r>
            <a:br>
              <a:rPr kumimoji="0" lang="en-US" altLang="ko-KR" sz="1300" b="1" i="0" u="none" strike="noStrike" kern="0" cap="none" spc="0" normalizeH="0" baseline="0" noProof="0" dirty="0">
                <a:ln>
                  <a:noFill/>
                </a:ln>
                <a:solidFill>
                  <a:srgbClr val="000000"/>
                </a:solidFill>
                <a:effectLst/>
                <a:uLnTx/>
                <a:uFillTx/>
              </a:rPr>
            </a:br>
            <a:r>
              <a:rPr kumimoji="0" lang="en-US" altLang="ko-KR" sz="1200" b="0" i="0" u="none" strike="noStrike" kern="0" cap="none" spc="0" normalizeH="0" baseline="0" noProof="0" dirty="0">
                <a:ln>
                  <a:noFill/>
                </a:ln>
                <a:solidFill>
                  <a:srgbClr val="000000"/>
                </a:solidFill>
                <a:effectLst/>
                <a:uLnTx/>
                <a:uFillTx/>
              </a:rPr>
              <a:t>  - </a:t>
            </a:r>
            <a:r>
              <a:rPr kumimoji="0" lang="ko-KR" altLang="en-US" sz="1200" b="0" i="0" u="none" strike="noStrike" kern="0" cap="none" spc="0" normalizeH="0" baseline="0" noProof="0" dirty="0" err="1">
                <a:ln>
                  <a:noFill/>
                </a:ln>
                <a:solidFill>
                  <a:sysClr val="windowText" lastClr="000000"/>
                </a:solidFill>
                <a:effectLst/>
                <a:uLnTx/>
                <a:uFillTx/>
              </a:rPr>
              <a:t>비주간사의</a:t>
            </a:r>
            <a:r>
              <a:rPr kumimoji="0" lang="ko-KR" altLang="en-US" sz="1200" b="0" i="0" u="none" strike="noStrike" kern="0" cap="none" spc="0" normalizeH="0" baseline="0" noProof="0" dirty="0">
                <a:ln>
                  <a:noFill/>
                </a:ln>
                <a:solidFill>
                  <a:sysClr val="windowText" lastClr="000000"/>
                </a:solidFill>
                <a:effectLst/>
                <a:uLnTx/>
                <a:uFillTx/>
              </a:rPr>
              <a:t> </a:t>
            </a:r>
            <a:r>
              <a:rPr lang="ko-KR" altLang="en-US" sz="1200" kern="0" dirty="0">
                <a:solidFill>
                  <a:sysClr val="windowText" lastClr="000000"/>
                </a:solidFill>
              </a:rPr>
              <a:t>회생절차 진행</a:t>
            </a:r>
            <a:r>
              <a:rPr kumimoji="0" lang="ko-KR" altLang="en-US" sz="1200" b="0" i="0" u="none" strike="noStrike" kern="0" cap="none" spc="0" normalizeH="0" baseline="0" noProof="0" dirty="0">
                <a:ln>
                  <a:noFill/>
                </a:ln>
                <a:solidFill>
                  <a:sysClr val="windowText" lastClr="000000"/>
                </a:solidFill>
                <a:effectLst/>
                <a:uLnTx/>
                <a:uFillTx/>
              </a:rPr>
              <a:t>에 불구</a:t>
            </a:r>
            <a:r>
              <a:rPr kumimoji="0" lang="en-US" altLang="ko-KR" sz="1200" b="0" i="0" u="none" strike="noStrike" kern="0" cap="none" spc="0" normalizeH="0" baseline="0" noProof="0" dirty="0">
                <a:ln>
                  <a:noFill/>
                </a:ln>
                <a:solidFill>
                  <a:sysClr val="windowText" lastClr="000000"/>
                </a:solidFill>
                <a:effectLst/>
                <a:uLnTx/>
                <a:uFillTx/>
              </a:rPr>
              <a:t>, </a:t>
            </a:r>
            <a:r>
              <a:rPr lang="ko-KR" altLang="en-US" sz="1200" b="1" kern="0" dirty="0">
                <a:solidFill>
                  <a:sysClr val="windowText" lastClr="000000"/>
                </a:solidFill>
              </a:rPr>
              <a:t>주간사</a:t>
            </a:r>
            <a:r>
              <a:rPr kumimoji="0" lang="ko-KR" altLang="en-US" sz="1200" b="1" i="0" u="none" strike="noStrike" kern="0" cap="none" spc="0" normalizeH="0" baseline="0" noProof="0" dirty="0">
                <a:ln>
                  <a:noFill/>
                </a:ln>
                <a:solidFill>
                  <a:sysClr val="windowText" lastClr="000000"/>
                </a:solidFill>
                <a:effectLst/>
                <a:uLnTx/>
                <a:uFillTx/>
              </a:rPr>
              <a:t> 안분미수금은 최우선 채권으로서 발주자가 </a:t>
            </a:r>
            <a:r>
              <a:rPr kumimoji="0" lang="ko-KR" altLang="en-US" sz="1200" b="1" i="0" u="none" strike="noStrike" kern="0" cap="none" spc="0" normalizeH="0" baseline="0" noProof="0" dirty="0" err="1">
                <a:ln>
                  <a:noFill/>
                </a:ln>
                <a:solidFill>
                  <a:sysClr val="windowText" lastClr="000000"/>
                </a:solidFill>
                <a:effectLst/>
                <a:uLnTx/>
                <a:uFillTx/>
              </a:rPr>
              <a:t>비주간사에게</a:t>
            </a:r>
            <a:r>
              <a:rPr kumimoji="0" lang="ko-KR" altLang="en-US" sz="1200" b="1" i="0" u="none" strike="noStrike" kern="0" cap="none" spc="0" normalizeH="0" baseline="0" noProof="0" dirty="0">
                <a:ln>
                  <a:noFill/>
                </a:ln>
                <a:solidFill>
                  <a:sysClr val="windowText" lastClr="000000"/>
                </a:solidFill>
                <a:effectLst/>
                <a:uLnTx/>
                <a:uFillTx/>
              </a:rPr>
              <a:t> 지급할</a:t>
            </a:r>
            <a:br>
              <a:rPr kumimoji="0" lang="en-US" altLang="ko-KR" sz="1200" b="1" i="0" u="none" strike="noStrike" kern="0" cap="none" spc="0" normalizeH="0" baseline="0" noProof="0" dirty="0">
                <a:ln>
                  <a:noFill/>
                </a:ln>
                <a:solidFill>
                  <a:sysClr val="windowText" lastClr="000000"/>
                </a:solidFill>
                <a:effectLst/>
                <a:uLnTx/>
                <a:uFillTx/>
              </a:rPr>
            </a:br>
            <a:r>
              <a:rPr kumimoji="0" lang="en-US" altLang="ko-KR" sz="1200" b="1" i="0" u="none" strike="noStrike" kern="0" cap="none" spc="0" normalizeH="0" baseline="0" noProof="0" dirty="0">
                <a:ln>
                  <a:noFill/>
                </a:ln>
                <a:solidFill>
                  <a:sysClr val="windowText" lastClr="000000"/>
                </a:solidFill>
                <a:effectLst/>
                <a:uLnTx/>
                <a:uFillTx/>
              </a:rPr>
              <a:t>    </a:t>
            </a:r>
            <a:r>
              <a:rPr kumimoji="0" lang="ko-KR" altLang="en-US" sz="1200" b="1" i="0" u="none" strike="noStrike" kern="0" cap="none" spc="0" normalizeH="0" baseline="0" noProof="0" dirty="0" err="1">
                <a:ln>
                  <a:noFill/>
                </a:ln>
                <a:solidFill>
                  <a:sysClr val="windowText" lastClr="000000"/>
                </a:solidFill>
                <a:effectLst/>
                <a:uLnTx/>
                <a:uFillTx/>
              </a:rPr>
              <a:t>기성금에서</a:t>
            </a:r>
            <a:r>
              <a:rPr kumimoji="0" lang="ko-KR" altLang="en-US" sz="1200" b="1" i="0" u="none" strike="noStrike" kern="0" cap="none" spc="0" normalizeH="0" baseline="0" noProof="0" dirty="0">
                <a:ln>
                  <a:noFill/>
                </a:ln>
                <a:solidFill>
                  <a:sysClr val="windowText" lastClr="000000"/>
                </a:solidFill>
                <a:effectLst/>
                <a:uLnTx/>
                <a:uFillTx/>
              </a:rPr>
              <a:t> 우선 변제 가능</a:t>
            </a:r>
            <a:br>
              <a:rPr kumimoji="0" lang="en-US" altLang="ko-KR" sz="1200" b="0" i="0" u="none" strike="noStrike" kern="0" cap="none" spc="0" normalizeH="0" baseline="0" noProof="0" dirty="0">
                <a:ln>
                  <a:noFill/>
                </a:ln>
                <a:solidFill>
                  <a:sysClr val="windowText" lastClr="000000"/>
                </a:solidFill>
                <a:effectLst/>
                <a:uLnTx/>
                <a:uFillTx/>
              </a:rPr>
            </a:br>
            <a:r>
              <a:rPr kumimoji="0" lang="en-US" altLang="ko-KR" sz="1200" b="0" i="0" u="none" strike="noStrike" kern="0" cap="none" spc="0" normalizeH="0" baseline="0" noProof="0" dirty="0">
                <a:ln>
                  <a:noFill/>
                </a:ln>
                <a:solidFill>
                  <a:sysClr val="windowText" lastClr="000000"/>
                </a:solidFill>
                <a:effectLst/>
                <a:uLnTx/>
                <a:uFillTx/>
              </a:rPr>
              <a:t>  - </a:t>
            </a:r>
            <a:r>
              <a:rPr kumimoji="0" lang="ko-KR" altLang="en-US" sz="1200" b="1" i="0" u="none" strike="noStrike" kern="0" cap="none" spc="0" normalizeH="0" baseline="0" noProof="0" dirty="0" err="1">
                <a:ln>
                  <a:noFill/>
                </a:ln>
                <a:solidFill>
                  <a:sysClr val="windowText" lastClr="000000"/>
                </a:solidFill>
                <a:effectLst/>
                <a:uLnTx/>
                <a:uFillTx/>
              </a:rPr>
              <a:t>비주간사가</a:t>
            </a:r>
            <a:r>
              <a:rPr kumimoji="0" lang="ko-KR" altLang="en-US" sz="1200" b="1" i="0" u="none" strike="noStrike" kern="0" cap="none" spc="0" normalizeH="0" baseline="0" noProof="0" dirty="0">
                <a:ln>
                  <a:noFill/>
                </a:ln>
                <a:solidFill>
                  <a:sysClr val="windowText" lastClr="000000"/>
                </a:solidFill>
                <a:effectLst/>
                <a:uLnTx/>
                <a:uFillTx/>
              </a:rPr>
              <a:t> </a:t>
            </a:r>
            <a:r>
              <a:rPr kumimoji="0" lang="ko-KR" altLang="en-US" sz="1200" b="1" i="0" u="none" strike="noStrike" kern="0" cap="none" spc="0" normalizeH="0" baseline="0" noProof="0" dirty="0" err="1">
                <a:ln>
                  <a:noFill/>
                </a:ln>
                <a:solidFill>
                  <a:sysClr val="windowText" lastClr="000000"/>
                </a:solidFill>
                <a:effectLst/>
                <a:uLnTx/>
                <a:uFillTx/>
              </a:rPr>
              <a:t>안분미수금를</a:t>
            </a:r>
            <a:r>
              <a:rPr kumimoji="0" lang="ko-KR" altLang="en-US" sz="1200" b="1" i="0" u="none" strike="noStrike" kern="0" cap="none" spc="0" normalizeH="0" baseline="0" noProof="0" dirty="0">
                <a:ln>
                  <a:noFill/>
                </a:ln>
                <a:solidFill>
                  <a:sysClr val="windowText" lastClr="000000"/>
                </a:solidFill>
                <a:effectLst/>
                <a:uLnTx/>
                <a:uFillTx/>
              </a:rPr>
              <a:t> 지연</a:t>
            </a:r>
            <a:r>
              <a:rPr kumimoji="0" lang="ko-KR" altLang="en-US" sz="1200" b="0" i="0" u="none" strike="noStrike" kern="0" cap="none" spc="0" normalizeH="0" baseline="0" noProof="0" dirty="0">
                <a:ln>
                  <a:noFill/>
                </a:ln>
                <a:solidFill>
                  <a:sysClr val="windowText" lastClr="000000"/>
                </a:solidFill>
                <a:effectLst/>
                <a:uLnTx/>
                <a:uFillTx/>
              </a:rPr>
              <a:t>하는 경우</a:t>
            </a:r>
            <a:r>
              <a:rPr kumimoji="0" lang="en-US" altLang="ko-KR" sz="1200" b="0" i="0" u="none" strike="noStrike" kern="0" cap="none" spc="0" normalizeH="0" baseline="0" noProof="0" dirty="0">
                <a:ln>
                  <a:noFill/>
                </a:ln>
                <a:solidFill>
                  <a:sysClr val="windowText" lastClr="000000"/>
                </a:solidFill>
                <a:effectLst/>
                <a:uLnTx/>
                <a:uFillTx/>
              </a:rPr>
              <a:t>,</a:t>
            </a:r>
            <a:r>
              <a:rPr kumimoji="0" lang="ko-KR" altLang="en-US" sz="1200" b="0" i="0" u="none" strike="noStrike" kern="0" cap="none" spc="0" normalizeH="0" baseline="0" noProof="0" dirty="0">
                <a:ln>
                  <a:noFill/>
                </a:ln>
                <a:solidFill>
                  <a:sysClr val="windowText" lastClr="000000"/>
                </a:solidFill>
                <a:effectLst/>
                <a:uLnTx/>
                <a:uFillTx/>
              </a:rPr>
              <a:t> 발주자가 </a:t>
            </a:r>
            <a:r>
              <a:rPr kumimoji="0" lang="ko-KR" altLang="en-US" sz="1200" b="0" i="0" u="none" strike="noStrike" kern="0" cap="none" spc="0" normalizeH="0" baseline="0" noProof="0" dirty="0" err="1">
                <a:ln>
                  <a:noFill/>
                </a:ln>
                <a:solidFill>
                  <a:sysClr val="windowText" lastClr="000000"/>
                </a:solidFill>
                <a:effectLst/>
                <a:uLnTx/>
                <a:uFillTx/>
              </a:rPr>
              <a:t>주간사에게</a:t>
            </a:r>
            <a:r>
              <a:rPr kumimoji="0" lang="ko-KR" altLang="en-US" sz="1200" b="0" i="0" u="none" strike="noStrike" kern="0" cap="none" spc="0" normalizeH="0" baseline="0" noProof="0" dirty="0">
                <a:ln>
                  <a:noFill/>
                </a:ln>
                <a:solidFill>
                  <a:sysClr val="windowText" lastClr="000000"/>
                </a:solidFill>
                <a:effectLst/>
                <a:uLnTx/>
                <a:uFillTx/>
              </a:rPr>
              <a:t> 수익금</a:t>
            </a:r>
            <a:r>
              <a:rPr kumimoji="0" lang="en-US" altLang="ko-KR" sz="1200" b="0" i="0" u="none" strike="noStrike" kern="0" cap="none" spc="0" normalizeH="0" baseline="0" noProof="0" dirty="0">
                <a:ln>
                  <a:noFill/>
                </a:ln>
                <a:solidFill>
                  <a:sysClr val="windowText" lastClr="000000"/>
                </a:solidFill>
                <a:effectLst/>
                <a:uLnTx/>
                <a:uFillTx/>
              </a:rPr>
              <a:t>(</a:t>
            </a:r>
            <a:r>
              <a:rPr kumimoji="0" lang="ko-KR" altLang="en-US" sz="1200" b="0" i="0" u="none" strike="noStrike" kern="0" cap="none" spc="0" normalizeH="0" baseline="0" noProof="0" dirty="0" err="1">
                <a:ln>
                  <a:noFill/>
                </a:ln>
                <a:solidFill>
                  <a:sysClr val="windowText" lastClr="000000"/>
                </a:solidFill>
                <a:effectLst/>
                <a:uLnTx/>
                <a:uFillTx/>
              </a:rPr>
              <a:t>비주간사의</a:t>
            </a:r>
            <a:r>
              <a:rPr kumimoji="0" lang="ko-KR" altLang="en-US" sz="1200" b="0" i="0" u="none" strike="noStrike" kern="0" cap="none" spc="0" normalizeH="0" baseline="0" noProof="0" dirty="0">
                <a:ln>
                  <a:noFill/>
                </a:ln>
                <a:solidFill>
                  <a:sysClr val="windowText" lastClr="000000"/>
                </a:solidFill>
                <a:effectLst/>
                <a:uLnTx/>
                <a:uFillTx/>
              </a:rPr>
              <a:t> </a:t>
            </a:r>
            <a:r>
              <a:rPr kumimoji="0" lang="ko-KR" altLang="en-US" sz="1200" b="0" i="0" u="none" strike="noStrike" kern="0" cap="none" spc="0" normalizeH="0" baseline="0" noProof="0" dirty="0" err="1">
                <a:ln>
                  <a:noFill/>
                </a:ln>
                <a:solidFill>
                  <a:sysClr val="windowText" lastClr="000000"/>
                </a:solidFill>
                <a:effectLst/>
                <a:uLnTx/>
                <a:uFillTx/>
              </a:rPr>
              <a:t>기성금</a:t>
            </a:r>
            <a:r>
              <a:rPr kumimoji="0" lang="en-US" altLang="ko-KR" sz="1200" b="0" i="0" u="none" strike="noStrike" kern="0" cap="none" spc="0" normalizeH="0" baseline="0" noProof="0" dirty="0">
                <a:ln>
                  <a:noFill/>
                </a:ln>
                <a:solidFill>
                  <a:sysClr val="windowText" lastClr="000000"/>
                </a:solidFill>
                <a:effectLst/>
                <a:uLnTx/>
                <a:uFillTx/>
              </a:rPr>
              <a:t>)</a:t>
            </a:r>
            <a:r>
              <a:rPr kumimoji="0" lang="ko-KR" altLang="en-US" sz="1200" b="0" i="0" u="none" strike="noStrike" kern="0" cap="none" spc="0" normalizeH="0" baseline="0" noProof="0" dirty="0">
                <a:ln>
                  <a:noFill/>
                </a:ln>
                <a:solidFill>
                  <a:sysClr val="windowText" lastClr="000000"/>
                </a:solidFill>
                <a:effectLst/>
                <a:uLnTx/>
                <a:uFillTx/>
              </a:rPr>
              <a:t>을 직불 가능한 제도임</a:t>
            </a:r>
            <a:endParaRPr kumimoji="0" lang="ko-KR" altLang="en-US" sz="1300" b="1" i="0" u="none" strike="noStrike" kern="0" cap="none" spc="0" normalizeH="0" baseline="0" noProof="0" dirty="0">
              <a:ln>
                <a:noFill/>
              </a:ln>
              <a:solidFill>
                <a:srgbClr val="000000"/>
              </a:solidFill>
              <a:effectLst/>
              <a:uLnTx/>
              <a:uFillTx/>
            </a:endParaRPr>
          </a:p>
        </p:txBody>
      </p:sp>
      <p:sp>
        <p:nvSpPr>
          <p:cNvPr id="84" name="TextBox 83"/>
          <p:cNvSpPr txBox="1"/>
          <p:nvPr/>
        </p:nvSpPr>
        <p:spPr>
          <a:xfrm>
            <a:off x="399651" y="3933056"/>
            <a:ext cx="3875026" cy="313988"/>
          </a:xfrm>
          <a:prstGeom prst="rect">
            <a:avLst/>
          </a:prstGeom>
        </p:spPr>
        <p:txBody>
          <a:bodyPr wrap="none" lIns="36000" tIns="36000" rIns="36000" bIns="36000" rtlCol="0">
            <a:spAutoFit/>
          </a:bodyPr>
          <a:lstStyle/>
          <a:p>
            <a:pPr marL="171450" marR="0" lvl="0" indent="-171450" defTabSz="91440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ko-KR" altLang="en-US" sz="1200" b="1" i="0" u="none" strike="noStrike" kern="0" cap="none" spc="0" normalizeH="0" baseline="0" noProof="0" dirty="0">
                <a:ln>
                  <a:noFill/>
                </a:ln>
                <a:solidFill>
                  <a:srgbClr val="000000"/>
                </a:solidFill>
                <a:effectLst/>
                <a:uLnTx/>
                <a:uFillTx/>
              </a:rPr>
              <a:t>비주간사 회생 진행 시 회생채권</a:t>
            </a:r>
            <a:r>
              <a:rPr kumimoji="0" lang="en-US" altLang="ko-KR" sz="1200" b="1" i="0" u="none" strike="noStrike" kern="0" cap="none" spc="0" normalizeH="0" baseline="0" noProof="0" dirty="0">
                <a:ln>
                  <a:noFill/>
                </a:ln>
                <a:solidFill>
                  <a:srgbClr val="000000"/>
                </a:solidFill>
                <a:effectLst/>
                <a:uLnTx/>
                <a:uFillTx/>
              </a:rPr>
              <a:t>*</a:t>
            </a:r>
            <a:r>
              <a:rPr kumimoji="0" lang="ko-KR" altLang="en-US" sz="1200" b="0" i="0" u="none" strike="noStrike" kern="0" cap="none" spc="0" normalizeH="0" baseline="0" noProof="0" dirty="0">
                <a:ln>
                  <a:noFill/>
                </a:ln>
                <a:solidFill>
                  <a:srgbClr val="000000"/>
                </a:solidFill>
                <a:effectLst/>
                <a:uLnTx/>
                <a:uFillTx/>
              </a:rPr>
              <a:t>으로 분류되어 회수</a:t>
            </a:r>
            <a:endParaRPr kumimoji="0" lang="en-US" altLang="ko-KR" sz="1200" b="0" i="0" u="none" strike="noStrike" kern="0" cap="none" spc="0" normalizeH="0" baseline="0" noProof="0" dirty="0">
              <a:ln>
                <a:noFill/>
              </a:ln>
              <a:solidFill>
                <a:srgbClr val="000000"/>
              </a:solidFill>
              <a:effectLst/>
              <a:uLnTx/>
              <a:uFillTx/>
            </a:endParaRPr>
          </a:p>
        </p:txBody>
      </p:sp>
      <p:sp>
        <p:nvSpPr>
          <p:cNvPr id="86" name="모서리가 둥근 직사각형 85"/>
          <p:cNvSpPr/>
          <p:nvPr/>
        </p:nvSpPr>
        <p:spPr bwMode="auto">
          <a:xfrm>
            <a:off x="1932871" y="1628800"/>
            <a:ext cx="1080000" cy="396000"/>
          </a:xfrm>
          <a:prstGeom prst="roundRect">
            <a:avLst/>
          </a:prstGeom>
          <a:gradFill rotWithShape="1">
            <a:gsLst>
              <a:gs pos="0">
                <a:srgbClr val="A1A1A1">
                  <a:tint val="50000"/>
                  <a:satMod val="300000"/>
                </a:srgbClr>
              </a:gs>
              <a:gs pos="35000">
                <a:srgbClr val="A1A1A1">
                  <a:tint val="37000"/>
                  <a:satMod val="300000"/>
                </a:srgbClr>
              </a:gs>
              <a:gs pos="100000">
                <a:srgbClr val="A1A1A1">
                  <a:tint val="15000"/>
                  <a:satMod val="350000"/>
                </a:srgbClr>
              </a:gs>
            </a:gsLst>
            <a:lin ang="16200000" scaled="1"/>
          </a:gra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11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발주자</a:t>
            </a:r>
            <a:br>
              <a:rPr kumimoji="0" lang="en-US" altLang="ko-KR" sz="11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br>
            <a:r>
              <a:rPr lang="en-US" altLang="ko-KR" sz="900" kern="0" dirty="0">
                <a:solidFill>
                  <a:srgbClr val="000000"/>
                </a:solidFill>
                <a:latin typeface="맑은 고딕"/>
                <a:ea typeface="맑은 고딕" panose="020B0503020000020004" pitchFamily="50" charset="-127"/>
              </a:rPr>
              <a:t>(</a:t>
            </a:r>
            <a:r>
              <a:rPr lang="ko-KR" altLang="en-US" sz="900" kern="0" dirty="0">
                <a:solidFill>
                  <a:srgbClr val="000000"/>
                </a:solidFill>
                <a:latin typeface="맑은 고딕"/>
                <a:ea typeface="맑은 고딕" panose="020B0503020000020004" pitchFamily="50" charset="-127"/>
              </a:rPr>
              <a:t>채무자</a:t>
            </a:r>
            <a:r>
              <a:rPr lang="en-US" altLang="ko-KR" sz="900" kern="0" dirty="0">
                <a:solidFill>
                  <a:srgbClr val="000000"/>
                </a:solidFill>
                <a:latin typeface="맑은 고딕"/>
                <a:ea typeface="맑은 고딕" panose="020B0503020000020004" pitchFamily="50" charset="-127"/>
              </a:rPr>
              <a:t>)</a:t>
            </a:r>
            <a:endParaRPr kumimoji="0" lang="ko-KR" altLang="en-US" sz="1000" i="0" u="none" strike="noStrike" kern="0" cap="none" spc="0" normalizeH="0" baseline="0" noProof="0" dirty="0">
              <a:ln>
                <a:noFill/>
              </a:ln>
              <a:solidFill>
                <a:srgbClr val="000000"/>
              </a:solidFill>
              <a:effectLst/>
              <a:uLnTx/>
              <a:uFillTx/>
              <a:latin typeface="맑은 고딕"/>
              <a:ea typeface="맑은 고딕" panose="020B0503020000020004" pitchFamily="50" charset="-127"/>
            </a:endParaRPr>
          </a:p>
        </p:txBody>
      </p:sp>
      <p:sp>
        <p:nvSpPr>
          <p:cNvPr id="87" name="모서리가 둥근 직사각형 86"/>
          <p:cNvSpPr/>
          <p:nvPr/>
        </p:nvSpPr>
        <p:spPr bwMode="auto">
          <a:xfrm>
            <a:off x="333137" y="3128304"/>
            <a:ext cx="1080000" cy="792912"/>
          </a:xfrm>
          <a:prstGeom prst="roundRect">
            <a:avLst/>
          </a:prstGeom>
          <a:gradFill rotWithShape="1">
            <a:gsLst>
              <a:gs pos="0">
                <a:srgbClr val="A1A1A1">
                  <a:tint val="50000"/>
                  <a:satMod val="300000"/>
                </a:srgbClr>
              </a:gs>
              <a:gs pos="35000">
                <a:srgbClr val="A1A1A1">
                  <a:tint val="37000"/>
                  <a:satMod val="300000"/>
                </a:srgbClr>
              </a:gs>
              <a:gs pos="100000">
                <a:srgbClr val="A1A1A1">
                  <a:tint val="15000"/>
                  <a:satMod val="350000"/>
                </a:srgbClr>
              </a:gs>
            </a:gsLst>
            <a:lin ang="16200000" scaled="1"/>
          </a:gra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11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rPr>
              <a:t>주간사</a:t>
            </a:r>
            <a:endParaRPr kumimoji="0" lang="en-US" altLang="ko-KR" sz="1100" b="1" i="0" u="none" strike="noStrike" kern="0" cap="none" spc="0" normalizeH="0" baseline="0" noProof="0" dirty="0">
              <a:ln>
                <a:noFill/>
              </a:ln>
              <a:solidFill>
                <a:srgbClr val="000000"/>
              </a:solidFill>
              <a:effectLst/>
              <a:uLnTx/>
              <a:uFillTx/>
              <a:latin typeface="맑은 고딕"/>
              <a:ea typeface="맑은 고딕" panose="020B0503020000020004" pitchFamily="50" charset="-127"/>
              <a:cs typeface="+mn-cs"/>
            </a:endParaRPr>
          </a:p>
          <a:p>
            <a:pPr marL="0" marR="0" lvl="0" indent="0" algn="ctr" defTabSz="914400" eaLnBrk="1" fontAlgn="auto" latinLnBrk="0" hangingPunct="1">
              <a:lnSpc>
                <a:spcPct val="100000"/>
              </a:lnSpc>
              <a:spcBef>
                <a:spcPct val="50000"/>
              </a:spcBef>
              <a:spcAft>
                <a:spcPts val="0"/>
              </a:spcAft>
              <a:buClrTx/>
              <a:buSzTx/>
              <a:buFontTx/>
              <a:buNone/>
              <a:tabLst/>
              <a:defRPr/>
            </a:pPr>
            <a:r>
              <a:rPr lang="en-US" altLang="ko-KR" sz="900" kern="0" dirty="0">
                <a:solidFill>
                  <a:srgbClr val="000000"/>
                </a:solidFill>
                <a:latin typeface="맑은 고딕"/>
                <a:ea typeface="맑은 고딕" panose="020B0503020000020004" pitchFamily="50" charset="-127"/>
              </a:rPr>
              <a:t>(</a:t>
            </a:r>
            <a:r>
              <a:rPr lang="ko-KR" altLang="en-US" sz="900" kern="0" dirty="0">
                <a:solidFill>
                  <a:srgbClr val="000000"/>
                </a:solidFill>
                <a:latin typeface="맑은 고딕"/>
                <a:ea typeface="맑은 고딕" panose="020B0503020000020004" pitchFamily="50" charset="-127"/>
              </a:rPr>
              <a:t>양수인</a:t>
            </a:r>
            <a:r>
              <a:rPr lang="en-US" altLang="ko-KR" sz="900" kern="0" dirty="0">
                <a:solidFill>
                  <a:srgbClr val="000000"/>
                </a:solidFill>
                <a:latin typeface="맑은 고딕"/>
                <a:ea typeface="맑은 고딕" panose="020B0503020000020004" pitchFamily="50" charset="-127"/>
              </a:rPr>
              <a:t>)</a:t>
            </a:r>
            <a:endParaRPr kumimoji="0" lang="ko-KR" altLang="en-US" sz="900" i="0" u="none" strike="noStrike" kern="0" cap="none" spc="0" normalizeH="0" baseline="0" noProof="0" dirty="0">
              <a:ln>
                <a:noFill/>
              </a:ln>
              <a:solidFill>
                <a:srgbClr val="000000"/>
              </a:solidFill>
              <a:effectLst/>
              <a:uLnTx/>
              <a:uFillTx/>
              <a:latin typeface="맑은 고딕"/>
              <a:ea typeface="맑은 고딕" panose="020B0503020000020004" pitchFamily="50" charset="-127"/>
            </a:endParaRPr>
          </a:p>
        </p:txBody>
      </p:sp>
      <p:sp>
        <p:nvSpPr>
          <p:cNvPr id="88" name="모서리가 둥근 직사각형 87"/>
          <p:cNvSpPr/>
          <p:nvPr/>
        </p:nvSpPr>
        <p:spPr bwMode="auto">
          <a:xfrm>
            <a:off x="3419604" y="3128304"/>
            <a:ext cx="1080000" cy="792911"/>
          </a:xfrm>
          <a:prstGeom prst="roundRect">
            <a:avLst/>
          </a:prstGeom>
          <a:gradFill rotWithShape="1">
            <a:gsLst>
              <a:gs pos="0">
                <a:srgbClr val="A1A1A1">
                  <a:tint val="50000"/>
                  <a:satMod val="300000"/>
                </a:srgbClr>
              </a:gs>
              <a:gs pos="35000">
                <a:srgbClr val="A1A1A1">
                  <a:tint val="37000"/>
                  <a:satMod val="300000"/>
                </a:srgbClr>
              </a:gs>
              <a:gs pos="100000">
                <a:srgbClr val="A1A1A1">
                  <a:tint val="15000"/>
                  <a:satMod val="350000"/>
                </a:srgbClr>
              </a:gs>
            </a:gsLst>
            <a:lin ang="16200000" scaled="1"/>
          </a:gradFill>
          <a:ln w="9525" cap="flat" cmpd="sng" algn="ctr">
            <a:solidFill>
              <a:srgbClr val="A1A1A1">
                <a:shade val="95000"/>
                <a:satMod val="105000"/>
              </a:srgbClr>
            </a:solidFill>
            <a:prstDash val="solid"/>
            <a:headEnd/>
            <a:tailEnd/>
          </a:ln>
          <a:effectLst>
            <a:outerShdw blurRad="40000" dist="20000" dir="5400000" rotWithShape="0">
              <a:srgbClr val="000000">
                <a:alpha val="38000"/>
              </a:srgbClr>
            </a:outerShdw>
          </a:effectLst>
        </p:spPr>
        <p:txBody>
          <a:bodyPr lIns="36000" tIns="36000" rIns="36000" bIns="36000" rtlCol="0" anchor="ct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ko-KR" altLang="en-US" sz="1100" b="1" i="0" u="none" strike="noStrike" kern="0" cap="none" spc="-100" normalizeH="0" baseline="0" noProof="0" dirty="0" err="1">
                <a:ln>
                  <a:noFill/>
                </a:ln>
                <a:solidFill>
                  <a:srgbClr val="000000"/>
                </a:solidFill>
                <a:effectLst/>
                <a:uLnTx/>
                <a:uFillTx/>
                <a:latin typeface="맑은 고딕"/>
                <a:ea typeface="맑은 고딕" panose="020B0503020000020004" pitchFamily="50" charset="-127"/>
                <a:cs typeface="+mn-cs"/>
              </a:rPr>
              <a:t>비주간사</a:t>
            </a:r>
            <a:endParaRPr kumimoji="0" lang="en-US" altLang="ko-KR" sz="1100" b="1" i="0" u="none" strike="noStrike" kern="0" cap="none" spc="-100" normalizeH="0" baseline="0" noProof="0" dirty="0">
              <a:ln>
                <a:noFill/>
              </a:ln>
              <a:solidFill>
                <a:srgbClr val="000000"/>
              </a:solidFill>
              <a:effectLst/>
              <a:uLnTx/>
              <a:uFillTx/>
              <a:latin typeface="맑은 고딕"/>
              <a:ea typeface="맑은 고딕" panose="020B0503020000020004" pitchFamily="50" charset="-127"/>
              <a:cs typeface="+mn-cs"/>
            </a:endParaRPr>
          </a:p>
          <a:p>
            <a:pPr marL="0" marR="0" lvl="0" indent="0" algn="ctr" defTabSz="914400" eaLnBrk="1" fontAlgn="auto" latinLnBrk="0" hangingPunct="1">
              <a:lnSpc>
                <a:spcPct val="100000"/>
              </a:lnSpc>
              <a:spcBef>
                <a:spcPct val="50000"/>
              </a:spcBef>
              <a:spcAft>
                <a:spcPts val="0"/>
              </a:spcAft>
              <a:buClrTx/>
              <a:buSzTx/>
              <a:buFontTx/>
              <a:buNone/>
              <a:tabLst/>
              <a:defRPr/>
            </a:pPr>
            <a:r>
              <a:rPr lang="en-US" altLang="ko-KR" sz="900" kern="0" spc="-100" dirty="0">
                <a:solidFill>
                  <a:srgbClr val="000000"/>
                </a:solidFill>
                <a:latin typeface="맑은 고딕"/>
                <a:ea typeface="맑은 고딕" panose="020B0503020000020004" pitchFamily="50" charset="-127"/>
              </a:rPr>
              <a:t>(</a:t>
            </a:r>
            <a:r>
              <a:rPr lang="ko-KR" altLang="en-US" sz="900" kern="0" spc="-100" dirty="0">
                <a:solidFill>
                  <a:srgbClr val="000000"/>
                </a:solidFill>
                <a:latin typeface="맑은 고딕"/>
                <a:ea typeface="맑은 고딕" panose="020B0503020000020004" pitchFamily="50" charset="-127"/>
              </a:rPr>
              <a:t>양도인</a:t>
            </a:r>
            <a:r>
              <a:rPr lang="en-US" altLang="ko-KR" sz="900" kern="0" spc="-100" dirty="0">
                <a:solidFill>
                  <a:srgbClr val="000000"/>
                </a:solidFill>
                <a:latin typeface="맑은 고딕"/>
                <a:ea typeface="맑은 고딕" panose="020B0503020000020004" pitchFamily="50" charset="-127"/>
              </a:rPr>
              <a:t>)</a:t>
            </a:r>
            <a:endParaRPr kumimoji="0" lang="ko-KR" altLang="en-US" sz="900" i="0" u="none" strike="noStrike" kern="0" cap="none" spc="-100" normalizeH="0" baseline="0" noProof="0" dirty="0">
              <a:ln>
                <a:noFill/>
              </a:ln>
              <a:solidFill>
                <a:srgbClr val="000000"/>
              </a:solidFill>
              <a:effectLst/>
              <a:uLnTx/>
              <a:uFillTx/>
              <a:latin typeface="맑은 고딕"/>
              <a:ea typeface="맑은 고딕" panose="020B0503020000020004" pitchFamily="50" charset="-127"/>
            </a:endParaRPr>
          </a:p>
        </p:txBody>
      </p:sp>
      <p:cxnSp>
        <p:nvCxnSpPr>
          <p:cNvPr id="89" name="직선 화살표 연결선 88"/>
          <p:cNvCxnSpPr/>
          <p:nvPr/>
        </p:nvCxnSpPr>
        <p:spPr>
          <a:xfrm>
            <a:off x="1395719" y="3301538"/>
            <a:ext cx="2031803" cy="0"/>
          </a:xfrm>
          <a:prstGeom prst="straightConnector1">
            <a:avLst/>
          </a:prstGeom>
          <a:noFill/>
          <a:ln w="12700" cap="flat" cmpd="sng" algn="ctr">
            <a:solidFill>
              <a:srgbClr val="FF0000"/>
            </a:solidFill>
            <a:prstDash val="solid"/>
            <a:headEnd type="oval"/>
            <a:tailEnd type="oval"/>
          </a:ln>
          <a:effectLst/>
        </p:spPr>
      </p:cxnSp>
      <p:sp>
        <p:nvSpPr>
          <p:cNvPr id="90" name="TextBox 89"/>
          <p:cNvSpPr txBox="1"/>
          <p:nvPr/>
        </p:nvSpPr>
        <p:spPr>
          <a:xfrm>
            <a:off x="1763688" y="3165143"/>
            <a:ext cx="1308050" cy="197934"/>
          </a:xfrm>
          <a:prstGeom prst="rect">
            <a:avLst/>
          </a:prstGeom>
          <a:solidFill>
            <a:srgbClr val="FFC000"/>
          </a:solidFill>
        </p:spPr>
        <p:txBody>
          <a:bodyPr wrap="none" lIns="0" tIns="18000" rIns="0" bIns="18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ko-KR" sz="1050" b="1" i="0" u="none" strike="noStrike" kern="0" cap="none" spc="0" normalizeH="0" baseline="0" noProof="0" dirty="0">
                <a:ln>
                  <a:noFill/>
                </a:ln>
                <a:solidFill>
                  <a:srgbClr val="000000"/>
                </a:solidFill>
                <a:effectLst/>
                <a:uLnTx/>
                <a:uFillTx/>
              </a:rPr>
              <a:t>① </a:t>
            </a:r>
            <a:r>
              <a:rPr kumimoji="0" lang="ko-KR" altLang="en-US" sz="1050" b="1" i="0" u="none" strike="noStrike" kern="0" cap="none" spc="0" normalizeH="0" baseline="0" noProof="0" dirty="0">
                <a:ln>
                  <a:noFill/>
                </a:ln>
                <a:solidFill>
                  <a:srgbClr val="000000"/>
                </a:solidFill>
                <a:effectLst/>
                <a:uLnTx/>
                <a:uFillTx/>
              </a:rPr>
              <a:t>채권양도계약 체결</a:t>
            </a:r>
          </a:p>
        </p:txBody>
      </p:sp>
      <p:cxnSp>
        <p:nvCxnSpPr>
          <p:cNvPr id="91" name="직선 화살표 연결선 90"/>
          <p:cNvCxnSpPr/>
          <p:nvPr/>
        </p:nvCxnSpPr>
        <p:spPr>
          <a:xfrm>
            <a:off x="1475388" y="3509441"/>
            <a:ext cx="1882085" cy="0"/>
          </a:xfrm>
          <a:prstGeom prst="straightConnector1">
            <a:avLst/>
          </a:prstGeom>
          <a:noFill/>
          <a:ln w="12700" cap="flat" cmpd="sng" algn="ctr">
            <a:solidFill>
              <a:srgbClr val="000000"/>
            </a:solidFill>
            <a:prstDash val="solid"/>
            <a:headEnd type="none"/>
            <a:tailEnd type="triangle"/>
          </a:ln>
          <a:effectLst/>
        </p:spPr>
      </p:cxnSp>
      <p:sp>
        <p:nvSpPr>
          <p:cNvPr id="92" name="TextBox 91"/>
          <p:cNvSpPr txBox="1"/>
          <p:nvPr/>
        </p:nvSpPr>
        <p:spPr>
          <a:xfrm>
            <a:off x="1776832" y="3423064"/>
            <a:ext cx="617157" cy="174851"/>
          </a:xfrm>
          <a:prstGeom prst="rect">
            <a:avLst/>
          </a:prstGeom>
          <a:solidFill>
            <a:srgbClr val="FFFFFF"/>
          </a:solidFill>
        </p:spPr>
        <p:txBody>
          <a:bodyPr wrap="none" lIns="0" tIns="18000" rIns="0" bIns="18000" rtlCol="0">
            <a:spAutoFit/>
          </a:bodyPr>
          <a:lstStyle>
            <a:defPPr>
              <a:defRPr lang="ko-KR"/>
            </a:defPPr>
            <a:lvl1pPr latinLnBrk="0">
              <a:defRPr sz="900" b="1">
                <a:latin typeface="맑은 고딕"/>
                <a:ea typeface="맑은 고딕"/>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ko-KR" sz="900" b="0" i="0" u="none" strike="noStrike" kern="0" cap="none" spc="0" normalizeH="0" baseline="0" noProof="0" dirty="0">
                <a:ln>
                  <a:noFill/>
                </a:ln>
                <a:solidFill>
                  <a:srgbClr val="000000"/>
                </a:solidFill>
                <a:effectLst/>
                <a:uLnTx/>
                <a:uFillTx/>
                <a:latin typeface="맑은 고딕"/>
                <a:ea typeface="맑은 고딕"/>
              </a:rPr>
              <a:t>② </a:t>
            </a:r>
            <a:r>
              <a:rPr kumimoji="0" lang="ko-KR" altLang="en-US" sz="900" b="0" i="0" u="none" strike="noStrike" kern="0" cap="none" spc="0" normalizeH="0" baseline="0" noProof="0" dirty="0">
                <a:ln>
                  <a:noFill/>
                </a:ln>
                <a:solidFill>
                  <a:srgbClr val="000000"/>
                </a:solidFill>
                <a:effectLst/>
                <a:uLnTx/>
                <a:uFillTx/>
                <a:latin typeface="맑은 고딕"/>
                <a:ea typeface="맑은 고딕"/>
              </a:rPr>
              <a:t>원가청구</a:t>
            </a:r>
          </a:p>
        </p:txBody>
      </p:sp>
      <p:cxnSp>
        <p:nvCxnSpPr>
          <p:cNvPr id="93" name="직선 화살표 연결선 92"/>
          <p:cNvCxnSpPr/>
          <p:nvPr/>
        </p:nvCxnSpPr>
        <p:spPr>
          <a:xfrm flipH="1" flipV="1">
            <a:off x="1413139" y="3760421"/>
            <a:ext cx="2006465" cy="3228"/>
          </a:xfrm>
          <a:prstGeom prst="straightConnector1">
            <a:avLst/>
          </a:prstGeom>
          <a:noFill/>
          <a:ln w="12700" cap="flat" cmpd="sng" algn="ctr">
            <a:solidFill>
              <a:srgbClr val="000000"/>
            </a:solidFill>
            <a:prstDash val="dash"/>
            <a:headEnd type="none"/>
            <a:tailEnd type="triangle"/>
          </a:ln>
          <a:effectLst/>
        </p:spPr>
      </p:cxnSp>
      <p:sp>
        <p:nvSpPr>
          <p:cNvPr id="94" name="TextBox 93"/>
          <p:cNvSpPr txBox="1"/>
          <p:nvPr/>
        </p:nvSpPr>
        <p:spPr>
          <a:xfrm>
            <a:off x="1788262" y="3680984"/>
            <a:ext cx="847989" cy="174851"/>
          </a:xfrm>
          <a:prstGeom prst="rect">
            <a:avLst/>
          </a:prstGeom>
          <a:solidFill>
            <a:srgbClr val="FFFFFF"/>
          </a:solidFill>
        </p:spPr>
        <p:txBody>
          <a:bodyPr wrap="none" lIns="0" tIns="18000" rIns="0" bIns="18000" rtlCol="0">
            <a:spAutoFit/>
          </a:bodyPr>
          <a:lstStyle>
            <a:defPPr>
              <a:defRPr lang="ko-KR"/>
            </a:defPPr>
            <a:lvl1pPr latinLnBrk="0">
              <a:defRPr sz="900" b="0">
                <a:latin typeface="맑은 고딕"/>
                <a:ea typeface="맑은 고딕"/>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rgbClr val="000000"/>
                </a:solidFill>
                <a:effectLst/>
                <a:uLnTx/>
                <a:uFillTx/>
                <a:latin typeface="맑은 고딕"/>
                <a:ea typeface="맑은 고딕"/>
              </a:rPr>
              <a:t>③ </a:t>
            </a:r>
            <a:r>
              <a:rPr kumimoji="0" lang="ko-KR" altLang="en-US" sz="900" b="1" i="0" u="none" strike="noStrike" kern="0" cap="none" spc="0" normalizeH="0" baseline="0" noProof="0" dirty="0">
                <a:ln>
                  <a:noFill/>
                </a:ln>
                <a:solidFill>
                  <a:srgbClr val="000000"/>
                </a:solidFill>
                <a:effectLst/>
                <a:uLnTx/>
                <a:uFillTx/>
                <a:latin typeface="맑은 고딕"/>
                <a:ea typeface="맑은 고딕"/>
              </a:rPr>
              <a:t>안분미수발생</a:t>
            </a:r>
          </a:p>
        </p:txBody>
      </p:sp>
      <p:cxnSp>
        <p:nvCxnSpPr>
          <p:cNvPr id="95" name="꺾인 연결선 94"/>
          <p:cNvCxnSpPr>
            <a:stCxn id="86" idx="1"/>
            <a:endCxn id="87" idx="0"/>
          </p:cNvCxnSpPr>
          <p:nvPr/>
        </p:nvCxnSpPr>
        <p:spPr>
          <a:xfrm rot="10800000" flipV="1">
            <a:off x="873137" y="1826800"/>
            <a:ext cx="1059734" cy="1301504"/>
          </a:xfrm>
          <a:prstGeom prst="bentConnector2">
            <a:avLst/>
          </a:prstGeom>
          <a:noFill/>
          <a:ln w="15875" cap="flat" cmpd="sng" algn="ctr">
            <a:solidFill>
              <a:srgbClr val="000000"/>
            </a:solidFill>
            <a:prstDash val="solid"/>
            <a:headEnd type="oval"/>
            <a:tailEnd type="triangle"/>
          </a:ln>
          <a:effectLst/>
        </p:spPr>
      </p:cxnSp>
      <p:sp>
        <p:nvSpPr>
          <p:cNvPr id="96" name="TextBox 95"/>
          <p:cNvSpPr txBox="1"/>
          <p:nvPr/>
        </p:nvSpPr>
        <p:spPr>
          <a:xfrm>
            <a:off x="314513" y="1674808"/>
            <a:ext cx="1161143" cy="349702"/>
          </a:xfrm>
          <a:prstGeom prst="rect">
            <a:avLst/>
          </a:prstGeom>
          <a:solidFill>
            <a:srgbClr val="E87E00">
              <a:lumMod val="20000"/>
              <a:lumOff val="80000"/>
            </a:srgbClr>
          </a:solidFill>
        </p:spPr>
        <p:txBody>
          <a:bodyPr wrap="none" lIns="36000" tIns="36000" rIns="36000" bIns="36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rgbClr val="000000"/>
                </a:solidFill>
                <a:effectLst/>
                <a:uLnTx/>
                <a:uFillTx/>
              </a:rPr>
              <a:t>④ </a:t>
            </a:r>
            <a:r>
              <a:rPr lang="ko-KR" altLang="en-US" sz="900" kern="0" dirty="0" err="1">
                <a:solidFill>
                  <a:srgbClr val="000000"/>
                </a:solidFill>
              </a:rPr>
              <a:t>비주간사</a:t>
            </a:r>
            <a:r>
              <a:rPr lang="ko-KR" altLang="en-US" sz="900" kern="0" dirty="0">
                <a:solidFill>
                  <a:srgbClr val="000000"/>
                </a:solidFill>
              </a:rPr>
              <a:t> </a:t>
            </a:r>
            <a:r>
              <a:rPr lang="ko-KR" altLang="en-US" sz="900" kern="0" dirty="0" err="1">
                <a:solidFill>
                  <a:srgbClr val="000000"/>
                </a:solidFill>
              </a:rPr>
              <a:t>회생시</a:t>
            </a:r>
            <a:r>
              <a:rPr kumimoji="0" lang="ko-KR" altLang="en-US" sz="900" i="0" u="none" strike="noStrike" kern="0" cap="none" spc="0" normalizeH="0" baseline="0" noProof="0" dirty="0">
                <a:ln>
                  <a:noFill/>
                </a:ln>
                <a:solidFill>
                  <a:srgbClr val="000000"/>
                </a:solidFill>
                <a:effectLst/>
                <a:uLnTx/>
                <a:uFillTx/>
              </a:rPr>
              <a:t> </a:t>
            </a:r>
            <a:endParaRPr kumimoji="0" lang="en-US" altLang="ko-KR" sz="900" i="0" u="none" strike="noStrike" kern="0" cap="none" spc="0" normalizeH="0" baseline="0" noProof="0" dirty="0">
              <a:ln>
                <a:noFill/>
              </a:ln>
              <a:solidFill>
                <a:srgbClr val="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rgbClr val="000000"/>
                </a:solidFill>
                <a:effectLst/>
                <a:uLnTx/>
                <a:uFillTx/>
              </a:rPr>
              <a:t>    </a:t>
            </a:r>
            <a:r>
              <a:rPr lang="ko-KR" altLang="en-US" sz="900" b="1" kern="0" dirty="0" err="1">
                <a:solidFill>
                  <a:srgbClr val="000000"/>
                </a:solidFill>
              </a:rPr>
              <a:t>양수금</a:t>
            </a:r>
            <a:r>
              <a:rPr lang="ko-KR" altLang="en-US" sz="900" b="1" kern="0" dirty="0">
                <a:solidFill>
                  <a:srgbClr val="000000"/>
                </a:solidFill>
              </a:rPr>
              <a:t> 지급</a:t>
            </a:r>
            <a:r>
              <a:rPr kumimoji="0" lang="ko-KR" altLang="en-US" sz="900" b="1" i="0" u="none" strike="noStrike" kern="0" cap="none" spc="0" normalizeH="0" baseline="0" noProof="0" dirty="0">
                <a:ln>
                  <a:noFill/>
                </a:ln>
                <a:solidFill>
                  <a:srgbClr val="000000"/>
                </a:solidFill>
                <a:effectLst/>
                <a:uLnTx/>
                <a:uFillTx/>
              </a:rPr>
              <a:t> 불가</a:t>
            </a:r>
            <a:r>
              <a:rPr kumimoji="0" lang="en-US" altLang="ko-KR" sz="900" b="1" i="0" u="none" strike="noStrike" kern="0" cap="none" spc="0" normalizeH="0" baseline="0" noProof="0" dirty="0">
                <a:ln>
                  <a:noFill/>
                </a:ln>
                <a:solidFill>
                  <a:srgbClr val="000000"/>
                </a:solidFill>
                <a:effectLst/>
                <a:uLnTx/>
                <a:uFillTx/>
              </a:rPr>
              <a:t> </a:t>
            </a:r>
            <a:endParaRPr kumimoji="0" lang="ko-KR" altLang="en-US" sz="900" b="1" i="0" u="none" strike="noStrike" kern="0" cap="none" spc="0" normalizeH="0" baseline="0" noProof="0" dirty="0">
              <a:ln>
                <a:noFill/>
              </a:ln>
              <a:solidFill>
                <a:srgbClr val="000000"/>
              </a:solidFill>
              <a:effectLst/>
              <a:uLnTx/>
              <a:uFillTx/>
            </a:endParaRPr>
          </a:p>
        </p:txBody>
      </p:sp>
      <p:sp>
        <p:nvSpPr>
          <p:cNvPr id="97" name="TextBox 96"/>
          <p:cNvSpPr txBox="1"/>
          <p:nvPr/>
        </p:nvSpPr>
        <p:spPr>
          <a:xfrm>
            <a:off x="730020" y="2353836"/>
            <a:ext cx="252625" cy="318924"/>
          </a:xfrm>
          <a:prstGeom prst="rect">
            <a:avLst/>
          </a:prstGeom>
          <a:noFill/>
        </p:spPr>
        <p:txBody>
          <a:bodyPr wrap="none" lIns="36000" tIns="36000" rIns="36000" bIns="36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ko-KR" sz="16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rPr>
              <a:t>Ⅹ</a:t>
            </a:r>
            <a:endParaRPr kumimoji="0" lang="ko-KR" altLang="en-US" sz="16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endParaRPr>
          </a:p>
        </p:txBody>
      </p:sp>
      <p:cxnSp>
        <p:nvCxnSpPr>
          <p:cNvPr id="98" name="직선 연결선 97"/>
          <p:cNvCxnSpPr>
            <a:stCxn id="86" idx="2"/>
          </p:cNvCxnSpPr>
          <p:nvPr/>
        </p:nvCxnSpPr>
        <p:spPr>
          <a:xfrm>
            <a:off x="2472871" y="2024800"/>
            <a:ext cx="0" cy="576108"/>
          </a:xfrm>
          <a:prstGeom prst="line">
            <a:avLst/>
          </a:prstGeom>
          <a:noFill/>
          <a:ln w="9525" cap="flat" cmpd="sng" algn="ctr">
            <a:solidFill>
              <a:srgbClr val="FFFFFF">
                <a:lumMod val="65000"/>
              </a:srgbClr>
            </a:solidFill>
            <a:prstDash val="solid"/>
          </a:ln>
          <a:effectLst/>
        </p:spPr>
      </p:cxnSp>
      <p:sp>
        <p:nvSpPr>
          <p:cNvPr id="99" name="자유형 98"/>
          <p:cNvSpPr/>
          <p:nvPr/>
        </p:nvSpPr>
        <p:spPr bwMode="auto">
          <a:xfrm>
            <a:off x="1013011" y="2600908"/>
            <a:ext cx="2954982" cy="531223"/>
          </a:xfrm>
          <a:custGeom>
            <a:avLst/>
            <a:gdLst>
              <a:gd name="connsiteX0" fmla="*/ 0 w 3013166"/>
              <a:gd name="connsiteY0" fmla="*/ 505098 h 531223"/>
              <a:gd name="connsiteX1" fmla="*/ 0 w 3013166"/>
              <a:gd name="connsiteY1" fmla="*/ 0 h 531223"/>
              <a:gd name="connsiteX2" fmla="*/ 3013166 w 3013166"/>
              <a:gd name="connsiteY2" fmla="*/ 0 h 531223"/>
              <a:gd name="connsiteX3" fmla="*/ 3013166 w 3013166"/>
              <a:gd name="connsiteY3" fmla="*/ 531223 h 531223"/>
            </a:gdLst>
            <a:ahLst/>
            <a:cxnLst>
              <a:cxn ang="0">
                <a:pos x="connsiteX0" y="connsiteY0"/>
              </a:cxn>
              <a:cxn ang="0">
                <a:pos x="connsiteX1" y="connsiteY1"/>
              </a:cxn>
              <a:cxn ang="0">
                <a:pos x="connsiteX2" y="connsiteY2"/>
              </a:cxn>
              <a:cxn ang="0">
                <a:pos x="connsiteX3" y="connsiteY3"/>
              </a:cxn>
            </a:cxnLst>
            <a:rect l="l" t="t" r="r" b="b"/>
            <a:pathLst>
              <a:path w="3013166" h="531223">
                <a:moveTo>
                  <a:pt x="0" y="505098"/>
                </a:moveTo>
                <a:lnTo>
                  <a:pt x="0" y="0"/>
                </a:lnTo>
                <a:lnTo>
                  <a:pt x="3013166" y="0"/>
                </a:lnTo>
                <a:lnTo>
                  <a:pt x="3013166" y="531223"/>
                </a:lnTo>
              </a:path>
            </a:pathLst>
          </a:custGeom>
          <a:noFill/>
          <a:ln w="9525">
            <a:solidFill>
              <a:srgbClr val="FFFFFF">
                <a:lumMod val="65000"/>
              </a:srgb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000000"/>
              </a:solidFill>
              <a:effectLst/>
              <a:uLnTx/>
              <a:uFillTx/>
            </a:endParaRPr>
          </a:p>
        </p:txBody>
      </p:sp>
      <p:cxnSp>
        <p:nvCxnSpPr>
          <p:cNvPr id="100" name="직선 연결선 99"/>
          <p:cNvCxnSpPr/>
          <p:nvPr/>
        </p:nvCxnSpPr>
        <p:spPr>
          <a:xfrm>
            <a:off x="6889867" y="2024844"/>
            <a:ext cx="0" cy="576108"/>
          </a:xfrm>
          <a:prstGeom prst="line">
            <a:avLst/>
          </a:prstGeom>
          <a:noFill/>
          <a:ln w="9525" cap="flat" cmpd="sng" algn="ctr">
            <a:solidFill>
              <a:srgbClr val="FFFFFF">
                <a:lumMod val="65000"/>
              </a:srgbClr>
            </a:solidFill>
            <a:prstDash val="solid"/>
          </a:ln>
          <a:effectLst/>
        </p:spPr>
      </p:cxnSp>
      <p:sp>
        <p:nvSpPr>
          <p:cNvPr id="101" name="자유형 100"/>
          <p:cNvSpPr/>
          <p:nvPr/>
        </p:nvSpPr>
        <p:spPr bwMode="auto">
          <a:xfrm>
            <a:off x="5375606" y="2600908"/>
            <a:ext cx="3038373" cy="531223"/>
          </a:xfrm>
          <a:custGeom>
            <a:avLst/>
            <a:gdLst>
              <a:gd name="connsiteX0" fmla="*/ 0 w 3013166"/>
              <a:gd name="connsiteY0" fmla="*/ 505098 h 531223"/>
              <a:gd name="connsiteX1" fmla="*/ 0 w 3013166"/>
              <a:gd name="connsiteY1" fmla="*/ 0 h 531223"/>
              <a:gd name="connsiteX2" fmla="*/ 3013166 w 3013166"/>
              <a:gd name="connsiteY2" fmla="*/ 0 h 531223"/>
              <a:gd name="connsiteX3" fmla="*/ 3013166 w 3013166"/>
              <a:gd name="connsiteY3" fmla="*/ 531223 h 531223"/>
            </a:gdLst>
            <a:ahLst/>
            <a:cxnLst>
              <a:cxn ang="0">
                <a:pos x="connsiteX0" y="connsiteY0"/>
              </a:cxn>
              <a:cxn ang="0">
                <a:pos x="connsiteX1" y="connsiteY1"/>
              </a:cxn>
              <a:cxn ang="0">
                <a:pos x="connsiteX2" y="connsiteY2"/>
              </a:cxn>
              <a:cxn ang="0">
                <a:pos x="connsiteX3" y="connsiteY3"/>
              </a:cxn>
            </a:cxnLst>
            <a:rect l="l" t="t" r="r" b="b"/>
            <a:pathLst>
              <a:path w="3013166" h="531223">
                <a:moveTo>
                  <a:pt x="0" y="505098"/>
                </a:moveTo>
                <a:lnTo>
                  <a:pt x="0" y="0"/>
                </a:lnTo>
                <a:lnTo>
                  <a:pt x="3013166" y="0"/>
                </a:lnTo>
                <a:lnTo>
                  <a:pt x="3013166" y="531223"/>
                </a:lnTo>
              </a:path>
            </a:pathLst>
          </a:custGeom>
          <a:noFill/>
          <a:ln w="9525">
            <a:solidFill>
              <a:srgbClr val="FFFFFF">
                <a:lumMod val="65000"/>
              </a:srgb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000000"/>
              </a:solidFill>
              <a:effectLst/>
              <a:uLnTx/>
              <a:uFillTx/>
            </a:endParaRPr>
          </a:p>
        </p:txBody>
      </p:sp>
      <p:sp>
        <p:nvSpPr>
          <p:cNvPr id="102" name="TextBox 101"/>
          <p:cNvSpPr txBox="1"/>
          <p:nvPr/>
        </p:nvSpPr>
        <p:spPr>
          <a:xfrm>
            <a:off x="4773879" y="4218762"/>
            <a:ext cx="4034921" cy="375030"/>
          </a:xfrm>
          <a:prstGeom prst="rect">
            <a:avLst/>
          </a:prstGeom>
        </p:spPr>
        <p:txBody>
          <a:bodyPr wrap="square" lIns="36000" tIns="36000" rIns="36000" bIns="36000"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ko-KR" altLang="en-US" sz="700" b="0" i="0" u="none" strike="noStrike" kern="0" cap="none" spc="0" normalizeH="0" baseline="0" noProof="0" dirty="0">
                <a:ln>
                  <a:noFill/>
                </a:ln>
                <a:solidFill>
                  <a:srgbClr val="000000"/>
                </a:solidFill>
                <a:effectLst/>
                <a:uLnTx/>
                <a:uFillTx/>
              </a:rPr>
              <a:t>        </a:t>
            </a:r>
            <a:r>
              <a:rPr kumimoji="0" lang="en-US" altLang="ko-KR" sz="700" b="0" i="0" u="none" strike="noStrike" kern="0" cap="none" spc="0" normalizeH="0" baseline="0" noProof="0" dirty="0">
                <a:ln>
                  <a:noFill/>
                </a:ln>
                <a:solidFill>
                  <a:srgbClr val="000000"/>
                </a:solidFill>
                <a:effectLst/>
                <a:uLnTx/>
                <a:uFillTx/>
              </a:rPr>
              <a:t>* </a:t>
            </a:r>
            <a:r>
              <a:rPr kumimoji="0" lang="ko-KR" altLang="en-US" sz="700" b="0" i="0" u="none" strike="noStrike" kern="0" cap="none" spc="0" normalizeH="0" baseline="0" noProof="0" dirty="0" err="1">
                <a:ln>
                  <a:noFill/>
                </a:ln>
                <a:solidFill>
                  <a:srgbClr val="000000"/>
                </a:solidFill>
                <a:effectLst/>
                <a:uLnTx/>
                <a:uFillTx/>
              </a:rPr>
              <a:t>신탁법</a:t>
            </a:r>
            <a:r>
              <a:rPr kumimoji="0" lang="ko-KR" altLang="en-US" sz="700" b="0" i="0" u="none" strike="noStrike" kern="0" cap="none" spc="0" normalizeH="0" baseline="0" noProof="0" dirty="0">
                <a:ln>
                  <a:noFill/>
                </a:ln>
                <a:solidFill>
                  <a:srgbClr val="000000"/>
                </a:solidFill>
                <a:effectLst/>
                <a:uLnTx/>
                <a:uFillTx/>
              </a:rPr>
              <a:t> 제</a:t>
            </a:r>
            <a:r>
              <a:rPr kumimoji="0" lang="en-US" altLang="ko-KR" sz="700" b="0" i="0" u="none" strike="noStrike" kern="0" cap="none" spc="0" normalizeH="0" baseline="0" noProof="0" dirty="0">
                <a:ln>
                  <a:noFill/>
                </a:ln>
                <a:solidFill>
                  <a:srgbClr val="000000"/>
                </a:solidFill>
                <a:effectLst/>
                <a:uLnTx/>
                <a:uFillTx/>
              </a:rPr>
              <a:t>24</a:t>
            </a:r>
            <a:r>
              <a:rPr kumimoji="0" lang="ko-KR" altLang="en-US" sz="700" b="0" i="0" u="none" strike="noStrike" kern="0" cap="none" spc="0" normalizeH="0" baseline="0" noProof="0" dirty="0">
                <a:ln>
                  <a:noFill/>
                </a:ln>
                <a:solidFill>
                  <a:srgbClr val="000000"/>
                </a:solidFill>
                <a:effectLst/>
                <a:uLnTx/>
                <a:uFillTx/>
              </a:rPr>
              <a:t>조에 의거 신탁재산은 회생절차에서 회생 채무자의 재산이 아님</a:t>
            </a:r>
            <a:endParaRPr kumimoji="0" lang="en-US" altLang="ko-KR" sz="700" b="0" i="0" u="none" strike="noStrike" kern="0" cap="none" spc="0" normalizeH="0" baseline="0" noProof="0" dirty="0">
              <a:ln>
                <a:noFill/>
              </a:ln>
              <a:solidFill>
                <a:srgbClr val="000000"/>
              </a:solidFill>
              <a:effectLst/>
              <a:uLnTx/>
              <a:uFillTx/>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en-US" altLang="ko-KR" sz="700" b="0" i="0" u="none" strike="noStrike" kern="0" cap="none" spc="0" normalizeH="0" baseline="0" noProof="0" dirty="0">
                <a:ln>
                  <a:noFill/>
                </a:ln>
                <a:solidFill>
                  <a:srgbClr val="000000"/>
                </a:solidFill>
                <a:effectLst/>
                <a:uLnTx/>
                <a:uFillTx/>
              </a:rPr>
              <a:t>          </a:t>
            </a:r>
            <a:r>
              <a:rPr kumimoji="0" lang="ko-KR" altLang="en-US" sz="700" b="0" i="0" u="none" strike="noStrike" kern="0" cap="none" spc="0" normalizeH="0" baseline="0" noProof="0" dirty="0" err="1">
                <a:ln>
                  <a:noFill/>
                </a:ln>
                <a:solidFill>
                  <a:srgbClr val="000000"/>
                </a:solidFill>
                <a:effectLst/>
                <a:uLnTx/>
                <a:uFillTx/>
              </a:rPr>
              <a:t>신탁법</a:t>
            </a:r>
            <a:r>
              <a:rPr kumimoji="0" lang="ko-KR" altLang="en-US" sz="700" b="0" i="0" u="none" strike="noStrike" kern="0" cap="none" spc="0" normalizeH="0" baseline="0" noProof="0" dirty="0">
                <a:ln>
                  <a:noFill/>
                </a:ln>
                <a:solidFill>
                  <a:srgbClr val="000000"/>
                </a:solidFill>
                <a:effectLst/>
                <a:uLnTx/>
                <a:uFillTx/>
              </a:rPr>
              <a:t> 제</a:t>
            </a:r>
            <a:r>
              <a:rPr kumimoji="0" lang="en-US" altLang="ko-KR" sz="700" b="0" i="0" u="none" strike="noStrike" kern="0" cap="none" spc="0" normalizeH="0" baseline="0" noProof="0" dirty="0">
                <a:ln>
                  <a:noFill/>
                </a:ln>
                <a:solidFill>
                  <a:srgbClr val="000000"/>
                </a:solidFill>
                <a:effectLst/>
                <a:uLnTx/>
                <a:uFillTx/>
              </a:rPr>
              <a:t>22</a:t>
            </a:r>
            <a:r>
              <a:rPr kumimoji="0" lang="ko-KR" altLang="en-US" sz="700" b="0" i="0" u="none" strike="noStrike" kern="0" cap="none" spc="0" normalizeH="0" baseline="0" noProof="0" dirty="0">
                <a:ln>
                  <a:noFill/>
                </a:ln>
                <a:solidFill>
                  <a:srgbClr val="000000"/>
                </a:solidFill>
                <a:effectLst/>
                <a:uLnTx/>
                <a:uFillTx/>
              </a:rPr>
              <a:t>조에 의거 신탁재산에 대해서는 </a:t>
            </a:r>
            <a:r>
              <a:rPr kumimoji="0" lang="en-US" altLang="ko-KR" sz="700" b="0" i="0" u="none" strike="noStrike" kern="0" cap="none" spc="0" normalizeH="0" baseline="0" noProof="0" dirty="0">
                <a:ln>
                  <a:noFill/>
                </a:ln>
                <a:solidFill>
                  <a:srgbClr val="000000"/>
                </a:solidFill>
                <a:effectLst/>
                <a:uLnTx/>
                <a:uFillTx/>
              </a:rPr>
              <a:t>(</a:t>
            </a:r>
            <a:r>
              <a:rPr kumimoji="0" lang="ko-KR" altLang="en-US" sz="700" b="0" i="0" u="none" strike="noStrike" kern="0" cap="none" spc="0" normalizeH="0" baseline="0" noProof="0" dirty="0">
                <a:ln>
                  <a:noFill/>
                </a:ln>
                <a:solidFill>
                  <a:srgbClr val="000000"/>
                </a:solidFill>
                <a:effectLst/>
                <a:uLnTx/>
                <a:uFillTx/>
              </a:rPr>
              <a:t>가</a:t>
            </a:r>
            <a:r>
              <a:rPr kumimoji="0" lang="en-US" altLang="ko-KR" sz="700" b="0" i="0" u="none" strike="noStrike" kern="0" cap="none" spc="0" normalizeH="0" baseline="0" noProof="0" dirty="0">
                <a:ln>
                  <a:noFill/>
                </a:ln>
                <a:solidFill>
                  <a:srgbClr val="000000"/>
                </a:solidFill>
                <a:effectLst/>
                <a:uLnTx/>
                <a:uFillTx/>
              </a:rPr>
              <a:t>)</a:t>
            </a:r>
            <a:r>
              <a:rPr kumimoji="0" lang="ko-KR" altLang="en-US" sz="700" b="0" i="0" u="none" strike="noStrike" kern="0" cap="none" spc="0" normalizeH="0" baseline="0" noProof="0" dirty="0">
                <a:ln>
                  <a:noFill/>
                </a:ln>
                <a:solidFill>
                  <a:srgbClr val="000000"/>
                </a:solidFill>
                <a:effectLst/>
                <a:uLnTx/>
                <a:uFillTx/>
              </a:rPr>
              <a:t>압류 등 강제집행 불가</a:t>
            </a:r>
            <a:endParaRPr kumimoji="0" lang="en-US" altLang="ko-KR" sz="700" b="0" i="0" u="none" strike="noStrike" kern="0" cap="none" spc="0" normalizeH="0" baseline="0" noProof="0" dirty="0">
              <a:ln>
                <a:noFill/>
              </a:ln>
              <a:solidFill>
                <a:srgbClr val="000000"/>
              </a:solidFill>
              <a:effectLst/>
              <a:uLnTx/>
              <a:uFillTx/>
            </a:endParaRPr>
          </a:p>
        </p:txBody>
      </p:sp>
      <p:cxnSp>
        <p:nvCxnSpPr>
          <p:cNvPr id="126" name="직선 화살표 연결선 125"/>
          <p:cNvCxnSpPr/>
          <p:nvPr/>
        </p:nvCxnSpPr>
        <p:spPr>
          <a:xfrm>
            <a:off x="5884855" y="3281780"/>
            <a:ext cx="2010680" cy="19758"/>
          </a:xfrm>
          <a:prstGeom prst="straightConnector1">
            <a:avLst/>
          </a:prstGeom>
          <a:ln>
            <a:headEnd type="oval"/>
            <a:tailEnd type="oval"/>
          </a:ln>
        </p:spPr>
        <p:style>
          <a:lnRef idx="2">
            <a:schemeClr val="accent6"/>
          </a:lnRef>
          <a:fillRef idx="0">
            <a:schemeClr val="accent6"/>
          </a:fillRef>
          <a:effectRef idx="1">
            <a:schemeClr val="accent6"/>
          </a:effectRef>
          <a:fontRef idx="minor">
            <a:schemeClr val="tx1"/>
          </a:fontRef>
        </p:style>
      </p:cxnSp>
      <p:sp>
        <p:nvSpPr>
          <p:cNvPr id="70" name="TextBox 69"/>
          <p:cNvSpPr txBox="1"/>
          <p:nvPr/>
        </p:nvSpPr>
        <p:spPr>
          <a:xfrm>
            <a:off x="6228184" y="3165187"/>
            <a:ext cx="1308050" cy="197934"/>
          </a:xfrm>
          <a:prstGeom prst="rect">
            <a:avLst/>
          </a:prstGeom>
          <a:solidFill>
            <a:srgbClr val="FFC000"/>
          </a:solidFill>
        </p:spPr>
        <p:txBody>
          <a:bodyPr wrap="none" lIns="0" tIns="18000" rIns="0" bIns="18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ko-KR" sz="1050" b="1" i="0" u="none" strike="noStrike" kern="0" cap="none" spc="0" normalizeH="0" baseline="0" noProof="0" dirty="0">
                <a:ln>
                  <a:noFill/>
                </a:ln>
                <a:solidFill>
                  <a:srgbClr val="000000"/>
                </a:solidFill>
                <a:effectLst/>
                <a:uLnTx/>
                <a:uFillTx/>
              </a:rPr>
              <a:t>① </a:t>
            </a:r>
            <a:r>
              <a:rPr kumimoji="0" lang="ko-KR" altLang="en-US" sz="1050" b="1" i="0" u="none" strike="noStrike" kern="0" cap="none" spc="0" normalizeH="0" baseline="0" noProof="0" dirty="0">
                <a:ln>
                  <a:noFill/>
                </a:ln>
                <a:solidFill>
                  <a:srgbClr val="000000"/>
                </a:solidFill>
                <a:effectLst/>
                <a:uLnTx/>
                <a:uFillTx/>
              </a:rPr>
              <a:t>채권신탁계약 체결</a:t>
            </a:r>
          </a:p>
        </p:txBody>
      </p:sp>
      <p:sp>
        <p:nvSpPr>
          <p:cNvPr id="48" name="제목 3">
            <a:extLst>
              <a:ext uri="{FF2B5EF4-FFF2-40B4-BE49-F238E27FC236}">
                <a16:creationId xmlns:a16="http://schemas.microsoft.com/office/drawing/2014/main" id="{43A69849-FA33-4E16-8D74-E682894EC900}"/>
              </a:ext>
            </a:extLst>
          </p:cNvPr>
          <p:cNvSpPr txBox="1">
            <a:spLocks/>
          </p:cNvSpPr>
          <p:nvPr/>
        </p:nvSpPr>
        <p:spPr>
          <a:xfrm>
            <a:off x="252000" y="66546"/>
            <a:ext cx="8496464" cy="300009"/>
          </a:xfrm>
          <a:prstGeom prst="rect">
            <a:avLst/>
          </a:prstGeom>
        </p:spPr>
        <p:txBody>
          <a:bodyPr/>
          <a:lstStyle>
            <a:lvl1pPr algn="ctr" defTabSz="844083" rtl="0" eaLnBrk="1" latinLnBrk="1" hangingPunct="1">
              <a:spcBef>
                <a:spcPct val="0"/>
              </a:spcBef>
              <a:buNone/>
              <a:defRPr kumimoji="1" lang="ko-KR" altLang="en-US" sz="1477" b="1" kern="1200" baseline="0">
                <a:solidFill>
                  <a:schemeClr val="tx1"/>
                </a:solidFill>
                <a:latin typeface="Arial" pitchFamily="34" charset="0"/>
                <a:ea typeface="HY헤드라인M" pitchFamily="18" charset="-127"/>
                <a:cs typeface="Arial" pitchFamily="34" charset="0"/>
              </a:defRPr>
            </a:lvl1pPr>
          </a:lstStyle>
          <a:p>
            <a:pPr marL="0" marR="0" lvl="0" indent="0" algn="l" defTabSz="844083" rtl="0" eaLnBrk="1" fontAlgn="auto" latinLnBrk="1" hangingPunct="1">
              <a:lnSpc>
                <a:spcPct val="100000"/>
              </a:lnSpc>
              <a:spcBef>
                <a:spcPct val="0"/>
              </a:spcBef>
              <a:spcAft>
                <a:spcPts val="0"/>
              </a:spcAft>
              <a:buClrTx/>
              <a:buSzTx/>
              <a:buFontTx/>
              <a:buNone/>
              <a:tabLst/>
              <a:defRPr/>
            </a:pPr>
            <a:r>
              <a:rPr kumimoji="1" lang="en-US" altLang="ko-KR" sz="1600" b="1" i="0" u="none" strike="noStrike" kern="1200" cap="none" spc="0" normalizeH="0" baseline="0" noProof="0" dirty="0">
                <a:ln>
                  <a:noFill/>
                </a:ln>
                <a:solidFill>
                  <a:srgbClr val="FFFFFF"/>
                </a:solidFill>
                <a:effectLst/>
                <a:uLnTx/>
                <a:uFillTx/>
                <a:latin typeface="Arial" pitchFamily="34" charset="0"/>
                <a:ea typeface="HY헤드라인M" pitchFamily="18" charset="-127"/>
                <a:cs typeface="Arial" pitchFamily="34" charset="0"/>
              </a:rPr>
              <a:t>2. </a:t>
            </a:r>
            <a:r>
              <a:rPr kumimoji="1" lang="ko-KR" altLang="en-US" sz="1600" b="1" i="0" u="none" strike="noStrike" kern="1200" cap="none" spc="0" normalizeH="0" baseline="0" noProof="0" dirty="0">
                <a:ln>
                  <a:noFill/>
                </a:ln>
                <a:solidFill>
                  <a:srgbClr val="FFFFFF"/>
                </a:solidFill>
                <a:effectLst/>
                <a:uLnTx/>
                <a:uFillTx/>
                <a:latin typeface="Arial" pitchFamily="34" charset="0"/>
                <a:ea typeface="HY헤드라인M" pitchFamily="18" charset="-127"/>
                <a:cs typeface="Arial" pitchFamily="34" charset="0"/>
              </a:rPr>
              <a:t>공동도급채권신탁의 필요성</a:t>
            </a:r>
          </a:p>
        </p:txBody>
      </p:sp>
      <p:sp>
        <p:nvSpPr>
          <p:cNvPr id="49" name="오각형 33">
            <a:extLst>
              <a:ext uri="{FF2B5EF4-FFF2-40B4-BE49-F238E27FC236}">
                <a16:creationId xmlns:a16="http://schemas.microsoft.com/office/drawing/2014/main" id="{76CB5E03-0320-402A-9D1C-C58BB21E3B80}"/>
              </a:ext>
            </a:extLst>
          </p:cNvPr>
          <p:cNvSpPr/>
          <p:nvPr/>
        </p:nvSpPr>
        <p:spPr>
          <a:xfrm>
            <a:off x="6588224" y="86841"/>
            <a:ext cx="740133" cy="296338"/>
          </a:xfrm>
          <a:prstGeom prst="homePlate">
            <a:avLst>
              <a:gd name="adj" fmla="val 27608"/>
            </a:avLst>
          </a:prstGeom>
          <a:noFill/>
          <a:ln w="9525"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Define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Measure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50" name="갈매기형 수장 39">
            <a:extLst>
              <a:ext uri="{FF2B5EF4-FFF2-40B4-BE49-F238E27FC236}">
                <a16:creationId xmlns:a16="http://schemas.microsoft.com/office/drawing/2014/main" id="{E5B82026-4F1F-47D4-A186-D8F9D3B6DF62}"/>
              </a:ext>
            </a:extLst>
          </p:cNvPr>
          <p:cNvSpPr/>
          <p:nvPr/>
        </p:nvSpPr>
        <p:spPr>
          <a:xfrm>
            <a:off x="7308305" y="86841"/>
            <a:ext cx="752203" cy="296338"/>
          </a:xfrm>
          <a:prstGeom prst="chevron">
            <a:avLst>
              <a:gd name="adj" fmla="val 27608"/>
            </a:avLst>
          </a:prstGeom>
          <a:noFill/>
          <a:ln w="9525" cap="flat" cmpd="sng" algn="ctr">
            <a:solidFill>
              <a:schemeClr val="bg1"/>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Analyze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51" name="갈매기형 수장 43">
            <a:extLst>
              <a:ext uri="{FF2B5EF4-FFF2-40B4-BE49-F238E27FC236}">
                <a16:creationId xmlns:a16="http://schemas.microsoft.com/office/drawing/2014/main" id="{F6C30D5A-900C-4B1A-ACCA-084EC6909A84}"/>
              </a:ext>
            </a:extLst>
          </p:cNvPr>
          <p:cNvSpPr/>
          <p:nvPr/>
        </p:nvSpPr>
        <p:spPr>
          <a:xfrm>
            <a:off x="8047434" y="86841"/>
            <a:ext cx="752203" cy="296338"/>
          </a:xfrm>
          <a:prstGeom prst="chevron">
            <a:avLst>
              <a:gd name="adj" fmla="val 27608"/>
            </a:avLst>
          </a:prstGeom>
          <a:noFill/>
          <a:ln w="19050" cap="flat" cmpd="sng" algn="ctr">
            <a:solidFill>
              <a:schemeClr val="accent6"/>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rPr>
              <a:t>Improve</a:t>
            </a:r>
            <a:endParaRPr kumimoji="0" lang="ko-KR" altLang="en-US"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endParaRPr>
          </a:p>
        </p:txBody>
      </p:sp>
      <p:sp>
        <p:nvSpPr>
          <p:cNvPr id="52" name="모서리가 둥근 직사각형 11">
            <a:extLst>
              <a:ext uri="{FF2B5EF4-FFF2-40B4-BE49-F238E27FC236}">
                <a16:creationId xmlns:a16="http://schemas.microsoft.com/office/drawing/2014/main" id="{8996398B-FF28-458C-9D6E-EB85E4B18E33}"/>
              </a:ext>
            </a:extLst>
          </p:cNvPr>
          <p:cNvSpPr/>
          <p:nvPr/>
        </p:nvSpPr>
        <p:spPr>
          <a:xfrm>
            <a:off x="7890599" y="1628804"/>
            <a:ext cx="1070417" cy="403727"/>
          </a:xfrm>
          <a:prstGeom prst="roundRect">
            <a:avLst>
              <a:gd name="adj" fmla="val 9310"/>
            </a:avLst>
          </a:prstGeom>
          <a:solidFill>
            <a:schemeClr val="accent3">
              <a:lumMod val="20000"/>
              <a:lumOff val="80000"/>
            </a:schemeClr>
          </a:solidFill>
          <a:ln w="38100">
            <a:solidFill>
              <a:schemeClr val="bg2">
                <a:lumMod val="90000"/>
              </a:schemeClr>
            </a:solidFill>
          </a:ln>
          <a:effectLst>
            <a:outerShdw blurRad="127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latinLnBrk="1" hangingPunct="1">
              <a:spcBef>
                <a:spcPts val="0"/>
              </a:spcBef>
              <a:spcAft>
                <a:spcPts val="0"/>
              </a:spcAft>
              <a:defRPr lang="ko-KR" altLang="en-US"/>
            </a:pPr>
            <a:r>
              <a:rPr lang="ko-KR" altLang="en-US" sz="1100" b="1" dirty="0" err="1">
                <a:solidFill>
                  <a:schemeClr val="tx1"/>
                </a:solidFill>
              </a:rPr>
              <a:t>신탁사</a:t>
            </a:r>
            <a:br>
              <a:rPr lang="en-US" altLang="ko-KR" sz="1100" dirty="0">
                <a:solidFill>
                  <a:schemeClr val="tx1"/>
                </a:solidFill>
              </a:rPr>
            </a:br>
            <a:r>
              <a:rPr lang="en-US" altLang="ko-KR" sz="900" dirty="0">
                <a:solidFill>
                  <a:schemeClr val="tx1"/>
                </a:solidFill>
                <a:highlight>
                  <a:srgbClr val="FFFF00"/>
                </a:highlight>
              </a:rPr>
              <a:t>(</a:t>
            </a:r>
            <a:r>
              <a:rPr lang="ko-KR" altLang="en-US" sz="900" dirty="0">
                <a:solidFill>
                  <a:schemeClr val="tx1"/>
                </a:solidFill>
                <a:highlight>
                  <a:srgbClr val="FFFF00"/>
                </a:highlight>
              </a:rPr>
              <a:t>수탁자</a:t>
            </a:r>
            <a:r>
              <a:rPr lang="en-US" altLang="ko-KR" sz="900" dirty="0">
                <a:solidFill>
                  <a:schemeClr val="tx1"/>
                </a:solidFill>
                <a:highlight>
                  <a:srgbClr val="FFFF00"/>
                </a:highlight>
              </a:rPr>
              <a:t>)</a:t>
            </a:r>
            <a:endParaRPr lang="ko-KR" altLang="en-US" sz="1100" dirty="0">
              <a:solidFill>
                <a:schemeClr val="tx1"/>
              </a:solidFill>
              <a:highlight>
                <a:srgbClr val="FFFF00"/>
              </a:highlight>
            </a:endParaRPr>
          </a:p>
        </p:txBody>
      </p:sp>
      <p:cxnSp>
        <p:nvCxnSpPr>
          <p:cNvPr id="5" name="직선 연결선 4">
            <a:extLst>
              <a:ext uri="{FF2B5EF4-FFF2-40B4-BE49-F238E27FC236}">
                <a16:creationId xmlns:a16="http://schemas.microsoft.com/office/drawing/2014/main" id="{0E23BAA5-252A-446E-BFC7-F2AF8D8C8DAB}"/>
              </a:ext>
            </a:extLst>
          </p:cNvPr>
          <p:cNvCxnSpPr>
            <a:cxnSpLocks/>
          </p:cNvCxnSpPr>
          <p:nvPr/>
        </p:nvCxnSpPr>
        <p:spPr>
          <a:xfrm>
            <a:off x="8498884" y="1997549"/>
            <a:ext cx="0" cy="1166321"/>
          </a:xfrm>
          <a:prstGeom prst="line">
            <a:avLst/>
          </a:prstGeom>
          <a:ln>
            <a:headEnd type="oval"/>
            <a:tailEnd type="oval"/>
          </a:ln>
        </p:spPr>
        <p:style>
          <a:lnRef idx="2">
            <a:schemeClr val="accent6"/>
          </a:lnRef>
          <a:fillRef idx="0">
            <a:schemeClr val="accent6"/>
          </a:fillRef>
          <a:effectRef idx="1">
            <a:schemeClr val="accent6"/>
          </a:effectRef>
          <a:fontRef idx="minor">
            <a:schemeClr val="tx1"/>
          </a:fontRef>
        </p:style>
      </p:cxnSp>
      <p:sp>
        <p:nvSpPr>
          <p:cNvPr id="127" name="TextBox 126"/>
          <p:cNvSpPr txBox="1"/>
          <p:nvPr/>
        </p:nvSpPr>
        <p:spPr>
          <a:xfrm>
            <a:off x="7656438" y="2328409"/>
            <a:ext cx="1308050" cy="197934"/>
          </a:xfrm>
          <a:prstGeom prst="rect">
            <a:avLst/>
          </a:prstGeom>
          <a:solidFill>
            <a:srgbClr val="FFC000"/>
          </a:solidFill>
        </p:spPr>
        <p:txBody>
          <a:bodyPr wrap="none" lIns="0" tIns="18000" rIns="0" bIns="18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ko-KR" sz="1050" b="1" i="0" u="none" strike="noStrike" kern="0" cap="none" spc="0" normalizeH="0" baseline="0" noProof="0" dirty="0">
                <a:ln>
                  <a:noFill/>
                </a:ln>
                <a:solidFill>
                  <a:srgbClr val="000000"/>
                </a:solidFill>
                <a:effectLst/>
                <a:uLnTx/>
                <a:uFillTx/>
              </a:rPr>
              <a:t>① </a:t>
            </a:r>
            <a:r>
              <a:rPr kumimoji="0" lang="ko-KR" altLang="en-US" sz="1050" b="1" i="0" u="none" strike="noStrike" kern="0" cap="none" spc="0" normalizeH="0" baseline="0" noProof="0" dirty="0">
                <a:ln>
                  <a:noFill/>
                </a:ln>
                <a:solidFill>
                  <a:srgbClr val="000000"/>
                </a:solidFill>
                <a:effectLst/>
                <a:uLnTx/>
                <a:uFillTx/>
              </a:rPr>
              <a:t>채권신탁계약 체결</a:t>
            </a:r>
          </a:p>
        </p:txBody>
      </p:sp>
    </p:spTree>
    <p:extLst>
      <p:ext uri="{BB962C8B-B14F-4D97-AF65-F5344CB8AC3E}">
        <p14:creationId xmlns:p14="http://schemas.microsoft.com/office/powerpoint/2010/main" val="12096582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9393D1D-D227-485A-ACB8-903BE98F0652}"/>
              </a:ext>
            </a:extLst>
          </p:cNvPr>
          <p:cNvSpPr txBox="1"/>
          <p:nvPr/>
        </p:nvSpPr>
        <p:spPr>
          <a:xfrm>
            <a:off x="539552" y="692696"/>
            <a:ext cx="8064896" cy="5355312"/>
          </a:xfrm>
          <a:prstGeom prst="rect">
            <a:avLst/>
          </a:prstGeom>
          <a:noFill/>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endParaRP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srgbClr val="000000"/>
                </a:solidFill>
                <a:effectLst/>
                <a:uLnTx/>
                <a:uFillTx/>
                <a:latin typeface="맑은 고딕" pitchFamily="50" charset="-127"/>
                <a:ea typeface="맑은 고딕" pitchFamily="50" charset="-127"/>
                <a:cs typeface="+mn-cs"/>
              </a:rPr>
              <a:t>“</a:t>
            </a:r>
            <a:r>
              <a:rPr kumimoji="0" lang="ko-KR" altLang="en-US" sz="1600" b="1" i="0" u="none" strike="noStrike" kern="1200" cap="none" spc="0" normalizeH="0" baseline="0" noProof="0" dirty="0">
                <a:ln>
                  <a:noFill/>
                </a:ln>
                <a:solidFill>
                  <a:srgbClr val="000000"/>
                </a:solidFill>
                <a:effectLst/>
                <a:uLnTx/>
                <a:uFillTx/>
                <a:latin typeface="맑은 고딕" pitchFamily="50" charset="-127"/>
                <a:ea typeface="맑은 고딕" pitchFamily="50" charset="-127"/>
                <a:cs typeface="+mn-cs"/>
              </a:rPr>
              <a:t> 공동수급체 구성원의 회생 발생시</a:t>
            </a:r>
            <a:r>
              <a:rPr kumimoji="0" lang="en-US" altLang="ko-KR" sz="1600" b="1" i="0" u="none" strike="noStrike" kern="1200" cap="none" spc="0" normalizeH="0" baseline="0" noProof="0" dirty="0">
                <a:ln>
                  <a:noFill/>
                </a:ln>
                <a:solidFill>
                  <a:srgbClr val="000000"/>
                </a:solidFill>
                <a:effectLst/>
                <a:uLnTx/>
                <a:uFillTx/>
                <a:latin typeface="맑은 고딕" pitchFamily="50" charset="-127"/>
                <a:ea typeface="맑은 고딕" pitchFamily="50" charset="-127"/>
                <a:cs typeface="+mn-cs"/>
              </a:rPr>
              <a:t>, </a:t>
            </a:r>
            <a:r>
              <a:rPr kumimoji="0" lang="ko-KR" altLang="en-US" sz="1600" b="1" i="0" u="none" strike="noStrike" kern="1200" cap="none" spc="0" normalizeH="0" baseline="0" noProof="0" dirty="0">
                <a:ln>
                  <a:noFill/>
                </a:ln>
                <a:solidFill>
                  <a:srgbClr val="000000"/>
                </a:solidFill>
                <a:effectLst/>
                <a:uLnTx/>
                <a:uFillTx/>
                <a:latin typeface="맑은 고딕" pitchFamily="50" charset="-127"/>
                <a:ea typeface="맑은 고딕" pitchFamily="50" charset="-127"/>
                <a:cs typeface="+mn-cs"/>
              </a:rPr>
              <a:t>회생 이전 안분미수금 회수를 위하여 </a:t>
            </a:r>
            <a:r>
              <a:rPr kumimoji="0" lang="ko-KR" altLang="en-US" sz="1600" b="1" i="0" u="none" strike="noStrike" kern="1200" cap="none" spc="0" normalizeH="0" baseline="0" noProof="0" dirty="0" err="1">
                <a:ln>
                  <a:noFill/>
                </a:ln>
                <a:solidFill>
                  <a:srgbClr val="000000"/>
                </a:solidFill>
                <a:effectLst/>
                <a:uLnTx/>
                <a:uFillTx/>
                <a:latin typeface="맑은 고딕" pitchFamily="50" charset="-127"/>
                <a:ea typeface="맑은 고딕" pitchFamily="50" charset="-127"/>
                <a:cs typeface="+mn-cs"/>
              </a:rPr>
              <a:t>지분별</a:t>
            </a:r>
            <a:r>
              <a:rPr kumimoji="0" lang="ko-KR" altLang="en-US" sz="1600" b="1" i="0" u="none" strike="noStrike" kern="1200" cap="none" spc="0" normalizeH="0" baseline="0" noProof="0" dirty="0">
                <a:ln>
                  <a:noFill/>
                </a:ln>
                <a:solidFill>
                  <a:srgbClr val="000000"/>
                </a:solidFill>
                <a:effectLst/>
                <a:uLnTx/>
                <a:uFillTx/>
                <a:latin typeface="맑은 고딕" pitchFamily="50" charset="-127"/>
                <a:ea typeface="맑은 고딕" pitchFamily="50" charset="-127"/>
                <a:cs typeface="+mn-cs"/>
              </a:rPr>
              <a:t> 공사대금 채권양도합의를 하더라도</a:t>
            </a:r>
            <a:r>
              <a:rPr kumimoji="0" lang="en-US" altLang="ko-KR" sz="1600" b="1" i="0" u="none" strike="noStrike" kern="1200" cap="none" spc="0" normalizeH="0" baseline="0" noProof="0" dirty="0">
                <a:ln>
                  <a:noFill/>
                </a:ln>
                <a:solidFill>
                  <a:srgbClr val="000000"/>
                </a:solidFill>
                <a:effectLst/>
                <a:uLnTx/>
                <a:uFillTx/>
                <a:latin typeface="맑은 고딕" pitchFamily="50" charset="-127"/>
                <a:ea typeface="맑은 고딕" pitchFamily="50" charset="-127"/>
                <a:cs typeface="+mn-cs"/>
              </a:rPr>
              <a:t>,</a:t>
            </a:r>
            <a:r>
              <a:rPr kumimoji="0" lang="ko-KR" altLang="en-US" sz="1600" b="1" i="0" u="none" strike="noStrike" kern="1200" cap="none" spc="0" normalizeH="0" baseline="0" noProof="0" dirty="0">
                <a:ln>
                  <a:noFill/>
                </a:ln>
                <a:solidFill>
                  <a:srgbClr val="000000"/>
                </a:solidFill>
                <a:effectLst/>
                <a:uLnTx/>
                <a:uFillTx/>
                <a:latin typeface="맑은 고딕" pitchFamily="50" charset="-127"/>
                <a:ea typeface="맑은 고딕" pitchFamily="50" charset="-127"/>
                <a:cs typeface="+mn-cs"/>
              </a:rPr>
              <a:t> 채권양도합의보다 회생 절차가 우선할 수 있음  </a:t>
            </a:r>
            <a:r>
              <a:rPr kumimoji="0" lang="en-US" altLang="ko-KR" sz="1600" b="1" i="0" u="none" strike="noStrike" kern="1200" cap="none" spc="0" normalizeH="0" baseline="0" noProof="0" dirty="0">
                <a:ln>
                  <a:noFill/>
                </a:ln>
                <a:solidFill>
                  <a:srgbClr val="000000"/>
                </a:solidFill>
                <a:effectLst/>
                <a:uLnTx/>
                <a:uFillTx/>
                <a:latin typeface="맑은 고딕" pitchFamily="50" charset="-127"/>
                <a:ea typeface="맑은 고딕" pitchFamily="50" charset="-127"/>
                <a:cs typeface="+mn-cs"/>
              </a:rPr>
              <a:t>“</a:t>
            </a:r>
          </a:p>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endParaRPr>
          </a:p>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endParaRP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대법원 </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2015. 5. 28. </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선고</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2015</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다</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203790, </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판결</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p>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endParaRPr>
          </a:p>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endParaRP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판시사항</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a:t>
            </a:r>
          </a:p>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endParaRP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회생채무자의 채권에 관하여 설정된 양도담보권이 채무자 회생 및 파산에 관한 법률 제</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251</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조 본문에 따라 소멸되어 양도되었던 채권이 다시 채권양도인에게 이전되는 경우 지명채권양도의 대항요건에 관한 민법의 규정이 적용되는지 여부</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소극</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및 이때 채무자는 채권 이전에 관한 통지 등의 유무와 관계없이 채권양수인의 청구를 거부할 수 있는지 여부</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적극</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a:t>
            </a:r>
          </a:p>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endParaRP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가</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채무자 회생 및 파산에 관한 법률 제</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251</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조 본문은 회생계획인가의 결정이 있는 때에는 회생계획이나 이 법의 규정에 의하여 인정된 권리를 제외하고는 회생채무자는 모든 회생채권과 회생담보권에 관하여 그 책임을 면하며</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주주</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지분권자의 권리와 채무자의 재산상에 있던 모든 담보권은 소멸한다고 규정하고</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같은 법 제</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141</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조 제</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1</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항은 회생담보권을 규정하면서 회생채무자의 재산상에 존재하는 양도담보권으로 담보된 범위의 채권을 이에 포함시키고 있으므로</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000" b="1" i="0" u="sng"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회생채무자의 채권에 관하여 설정된 양도담보권도 같은 법 제</a:t>
            </a:r>
            <a:r>
              <a:rPr kumimoji="0" lang="en-US" altLang="ko-KR" sz="1000" b="1" i="0" u="sng"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251</a:t>
            </a:r>
            <a:r>
              <a:rPr kumimoji="0" lang="ko-KR" altLang="en-US" sz="1000" b="1" i="0" u="sng"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조 본문의 규정에 의하여 소멸되는 담보권에 </a:t>
            </a:r>
            <a:r>
              <a:rPr kumimoji="0" lang="ko-KR" altLang="en-US" sz="1000" b="1" i="0" u="sng" strike="noStrike" kern="1200" cap="none" spc="0" normalizeH="0" baseline="0" noProof="0" dirty="0" err="1">
                <a:ln>
                  <a:noFill/>
                </a:ln>
                <a:solidFill>
                  <a:prstClr val="black"/>
                </a:solidFill>
                <a:effectLst/>
                <a:uLnTx/>
                <a:uFillTx/>
                <a:latin typeface="맑은 고딕"/>
                <a:ea typeface="맑은 고딕" panose="020B0503020000020004" pitchFamily="50" charset="-127"/>
                <a:cs typeface="+mn-cs"/>
              </a:rPr>
              <a:t>포함되는바</a:t>
            </a:r>
            <a:r>
              <a:rPr kumimoji="0" lang="en-US" altLang="ko-KR" sz="1000" b="1" i="0" u="sng"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000" b="1" i="0" u="sng"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위 규정에 의하여 채권에 관하여 설정된 양도담보권이 소멸되는 경우에는 그 양도담보의 설정을 위하여 이루어진 채권양도 또한 그 효력을 상실하여 채권양수인에게 양도되었던 채권은 다시 </a:t>
            </a:r>
            <a:r>
              <a:rPr kumimoji="0" lang="ko-KR" altLang="en-US" sz="1000" b="1" i="0" u="sng" strike="noStrike" kern="1200" cap="none" spc="0" normalizeH="0" baseline="0" noProof="0" dirty="0" err="1">
                <a:ln>
                  <a:noFill/>
                </a:ln>
                <a:solidFill>
                  <a:prstClr val="black"/>
                </a:solidFill>
                <a:effectLst/>
                <a:uLnTx/>
                <a:uFillTx/>
                <a:latin typeface="맑은 고딕"/>
                <a:ea typeface="맑은 고딕" panose="020B0503020000020004" pitchFamily="50" charset="-127"/>
                <a:cs typeface="+mn-cs"/>
              </a:rPr>
              <a:t>채권양도인인</a:t>
            </a:r>
            <a:r>
              <a:rPr kumimoji="0" lang="ko-KR" altLang="en-US" sz="1000" b="1" i="0" u="sng"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회생채무자에게 이전되는 것인데</a:t>
            </a:r>
            <a:r>
              <a:rPr kumimoji="0" lang="en-US" altLang="ko-KR" sz="1000" b="1" i="0" u="sng"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000" b="1" i="0" u="sng"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이러한 채권의 이전은 법률의 규정에 의한 것이어서 지명채권양도의 대항요건에 관한 민법의 규정이 적용되지 아니하는 것이므로</a:t>
            </a:r>
            <a:r>
              <a:rPr kumimoji="0" lang="en-US" altLang="ko-KR" sz="1000" b="1" i="0" u="sng"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000" b="1" i="0" u="sng"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위 이전된 채권의 채무자로서는 그 채권의 이전에 관한 채권양수인의 통지 또는 채권양수인의 동의를 얻은 채권양도인의 철회의 통지 등의 유무와 관계없이 </a:t>
            </a:r>
            <a:r>
              <a:rPr kumimoji="0" lang="ko-KR" altLang="en-US" sz="1000" b="1" i="0" u="sng" strike="noStrike" kern="1200" cap="none" spc="0" normalizeH="0" baseline="0" noProof="0" dirty="0" err="1">
                <a:ln>
                  <a:noFill/>
                </a:ln>
                <a:solidFill>
                  <a:prstClr val="black"/>
                </a:solidFill>
                <a:effectLst/>
                <a:uLnTx/>
                <a:uFillTx/>
                <a:latin typeface="맑은 고딕"/>
                <a:ea typeface="맑은 고딕" panose="020B0503020000020004" pitchFamily="50" charset="-127"/>
                <a:cs typeface="+mn-cs"/>
              </a:rPr>
              <a:t>채권자로서의</a:t>
            </a:r>
            <a:r>
              <a:rPr kumimoji="0" lang="ko-KR" altLang="en-US" sz="1000" b="1" i="0" u="sng"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지위를 상실한 채권양수인의 청구를 거부할 수 있다</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대법원 </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2003. 9. 5. </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선고 </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2002</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다</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40456 </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판결 참조</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a:t>
            </a: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나</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원심은 제</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1</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심판결을 인용하거나 그 채택 증거에 의하여</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소외인이 창원지방법원 </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2013</a:t>
            </a:r>
            <a:r>
              <a:rPr kumimoji="0" lang="ko-KR" altLang="en-US" sz="1000" b="0" i="0" u="none" strike="noStrike" kern="1200" cap="none" spc="0" normalizeH="0" baseline="0" noProof="0" dirty="0" err="1">
                <a:ln>
                  <a:noFill/>
                </a:ln>
                <a:solidFill>
                  <a:prstClr val="black"/>
                </a:solidFill>
                <a:effectLst/>
                <a:uLnTx/>
                <a:uFillTx/>
                <a:latin typeface="맑은 고딕"/>
                <a:ea typeface="맑은 고딕" panose="020B0503020000020004" pitchFamily="50" charset="-127"/>
                <a:cs typeface="+mn-cs"/>
              </a:rPr>
              <a:t>회단</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20</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호로 회생절차개시신청을 하여 </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2013. 7. 24. </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위 법원으로부터 회생절차개시결정을 받은 사실</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원고는 위 회생절차에서 소외인에 대한 대출금채권을 일반 회생채권으로만 신고한 사실</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2014. 7. 23. </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위 법원이 위 사건에서 회생계획인가결정을 한 사실을 인정한 후</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원고는 원고의 소외인에 대한 대출금채권의 담보로 소외인의 피고에 대한 매출채권을 제공받은 채권양도담보권자로서 위 회생절차의 채무자인 소외인에 대한 회생담보권자에 해당하므로 원칙적으로 회생절차에 참가하여 회생계획이 정하는 바에 따라 채권의 만족을 얻어야 하고</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이를 위해 회생담보권자의 목록에 기재되거나 법원이 정하는 신고기간 내에 회생담보권을 신고하고 채권조사절차를 통하여 그 권리를 </a:t>
            </a:r>
            <a:r>
              <a:rPr kumimoji="0" lang="ko-KR" altLang="en-US" sz="1000" b="0" i="0" u="none" strike="noStrike" kern="1200" cap="none" spc="0" normalizeH="0" baseline="0" noProof="0" dirty="0" err="1">
                <a:ln>
                  <a:noFill/>
                </a:ln>
                <a:solidFill>
                  <a:prstClr val="black"/>
                </a:solidFill>
                <a:effectLst/>
                <a:uLnTx/>
                <a:uFillTx/>
                <a:latin typeface="맑은 고딕"/>
                <a:ea typeface="맑은 고딕" panose="020B0503020000020004" pitchFamily="50" charset="-127"/>
                <a:cs typeface="+mn-cs"/>
              </a:rPr>
              <a:t>확정받아야</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하나</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원고가 위와 같이 회생담보권을 신고하지 않은 상태에서 회생계획인가결정이 확정됨에 따라 원고의 양도담보권이 소멸하였고</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그 양도담보의 설정을 위하여 이루어진 채권양도 또한 그 효력을 상실하여 원고에게 양도되었던 매출채권이 다시 </a:t>
            </a:r>
            <a:r>
              <a:rPr kumimoji="0" lang="ko-KR" altLang="en-US" sz="1000" b="0" i="0" u="none" strike="noStrike" kern="1200" cap="none" spc="0" normalizeH="0" baseline="0" noProof="0" dirty="0" err="1">
                <a:ln>
                  <a:noFill/>
                </a:ln>
                <a:solidFill>
                  <a:prstClr val="black"/>
                </a:solidFill>
                <a:effectLst/>
                <a:uLnTx/>
                <a:uFillTx/>
                <a:latin typeface="맑은 고딕"/>
                <a:ea typeface="맑은 고딕" panose="020B0503020000020004" pitchFamily="50" charset="-127"/>
                <a:cs typeface="+mn-cs"/>
              </a:rPr>
              <a:t>채권양도인인</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소외인에게 이전되었으므로</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 </a:t>
            </a:r>
            <a:r>
              <a:rPr kumimoji="0" lang="ko-KR" altLang="en-US"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피고로서는 채권자 지위를 상실한 원고의 청구를 거부할 수 있다고 판단하였다</a:t>
            </a:r>
            <a:r>
              <a:rPr kumimoji="0" lang="en-US" altLang="ko-KR" sz="1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a:t>
            </a:r>
          </a:p>
        </p:txBody>
      </p:sp>
      <p:sp>
        <p:nvSpPr>
          <p:cNvPr id="4" name="제목 3">
            <a:extLst>
              <a:ext uri="{FF2B5EF4-FFF2-40B4-BE49-F238E27FC236}">
                <a16:creationId xmlns:a16="http://schemas.microsoft.com/office/drawing/2014/main" id="{94A58CC1-62CF-4D47-A700-7564EF50296B}"/>
              </a:ext>
            </a:extLst>
          </p:cNvPr>
          <p:cNvSpPr txBox="1">
            <a:spLocks/>
          </p:cNvSpPr>
          <p:nvPr/>
        </p:nvSpPr>
        <p:spPr>
          <a:xfrm>
            <a:off x="252000" y="66546"/>
            <a:ext cx="8496464" cy="300009"/>
          </a:xfrm>
          <a:prstGeom prst="rect">
            <a:avLst/>
          </a:prstGeom>
        </p:spPr>
        <p:txBody>
          <a:bodyPr/>
          <a:lstStyle>
            <a:lvl1pPr algn="ctr" defTabSz="844083" rtl="0" eaLnBrk="1" latinLnBrk="1" hangingPunct="1">
              <a:spcBef>
                <a:spcPct val="0"/>
              </a:spcBef>
              <a:buNone/>
              <a:defRPr kumimoji="1" lang="ko-KR" altLang="en-US" sz="1477" b="1" kern="1200" baseline="0">
                <a:solidFill>
                  <a:schemeClr val="tx1"/>
                </a:solidFill>
                <a:latin typeface="Arial" pitchFamily="34" charset="0"/>
                <a:ea typeface="HY헤드라인M" pitchFamily="18" charset="-127"/>
                <a:cs typeface="Arial" pitchFamily="34" charset="0"/>
              </a:defRPr>
            </a:lvl1pPr>
          </a:lstStyle>
          <a:p>
            <a:pPr marL="0" marR="0" lvl="0" indent="0" algn="l" defTabSz="844083" rtl="0" eaLnBrk="1" fontAlgn="auto" latinLnBrk="1" hangingPunct="1">
              <a:lnSpc>
                <a:spcPct val="100000"/>
              </a:lnSpc>
              <a:spcBef>
                <a:spcPct val="0"/>
              </a:spcBef>
              <a:spcAft>
                <a:spcPts val="0"/>
              </a:spcAft>
              <a:buClrTx/>
              <a:buSzTx/>
              <a:buFontTx/>
              <a:buNone/>
              <a:tabLst/>
              <a:defRPr/>
            </a:pPr>
            <a:r>
              <a:rPr lang="en-US" altLang="ko-KR" sz="1600" dirty="0">
                <a:solidFill>
                  <a:srgbClr val="FFFFFF"/>
                </a:solidFill>
              </a:rPr>
              <a:t>3</a:t>
            </a:r>
            <a:r>
              <a:rPr kumimoji="1" lang="en-US" altLang="ko-KR" sz="1600" b="1" i="0" u="none" strike="noStrike" kern="1200" cap="none" spc="0" normalizeH="0" baseline="0" noProof="0" dirty="0">
                <a:ln>
                  <a:noFill/>
                </a:ln>
                <a:solidFill>
                  <a:srgbClr val="FFFFFF"/>
                </a:solidFill>
                <a:effectLst/>
                <a:uLnTx/>
                <a:uFillTx/>
                <a:latin typeface="Arial" pitchFamily="34" charset="0"/>
                <a:ea typeface="HY헤드라인M" pitchFamily="18" charset="-127"/>
                <a:cs typeface="Arial" pitchFamily="34" charset="0"/>
              </a:rPr>
              <a:t>. </a:t>
            </a:r>
            <a:r>
              <a:rPr kumimoji="1" lang="ko-KR" altLang="en-US" sz="1600" b="1" i="0" u="none" strike="noStrike" kern="1200" cap="none" spc="0" normalizeH="0" baseline="0" noProof="0" dirty="0">
                <a:ln>
                  <a:noFill/>
                </a:ln>
                <a:solidFill>
                  <a:srgbClr val="FFFFFF"/>
                </a:solidFill>
                <a:effectLst/>
                <a:uLnTx/>
                <a:uFillTx/>
                <a:latin typeface="Arial" pitchFamily="34" charset="0"/>
                <a:ea typeface="HY헤드라인M" pitchFamily="18" charset="-127"/>
                <a:cs typeface="Arial" pitchFamily="34" charset="0"/>
              </a:rPr>
              <a:t>채권양도보다 회생절차 우선 판례</a:t>
            </a:r>
          </a:p>
        </p:txBody>
      </p:sp>
      <p:sp>
        <p:nvSpPr>
          <p:cNvPr id="5" name="오각형 21">
            <a:extLst>
              <a:ext uri="{FF2B5EF4-FFF2-40B4-BE49-F238E27FC236}">
                <a16:creationId xmlns:a16="http://schemas.microsoft.com/office/drawing/2014/main" id="{B0519F5E-D463-4948-97B9-A474BE1847E4}"/>
              </a:ext>
            </a:extLst>
          </p:cNvPr>
          <p:cNvSpPr/>
          <p:nvPr/>
        </p:nvSpPr>
        <p:spPr>
          <a:xfrm>
            <a:off x="6609059" y="86841"/>
            <a:ext cx="740133" cy="296338"/>
          </a:xfrm>
          <a:prstGeom prst="homePlate">
            <a:avLst>
              <a:gd name="adj" fmla="val 27608"/>
            </a:avLst>
          </a:prstGeom>
          <a:noFill/>
          <a:ln w="9525"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Define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Measure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6" name="갈매기형 수장 23">
            <a:extLst>
              <a:ext uri="{FF2B5EF4-FFF2-40B4-BE49-F238E27FC236}">
                <a16:creationId xmlns:a16="http://schemas.microsoft.com/office/drawing/2014/main" id="{CC4291D1-A6B8-4A6D-A34D-339C6C20C57B}"/>
              </a:ext>
            </a:extLst>
          </p:cNvPr>
          <p:cNvSpPr/>
          <p:nvPr/>
        </p:nvSpPr>
        <p:spPr>
          <a:xfrm>
            <a:off x="7329140" y="86841"/>
            <a:ext cx="752203" cy="296338"/>
          </a:xfrm>
          <a:prstGeom prst="chevron">
            <a:avLst>
              <a:gd name="adj" fmla="val 27608"/>
            </a:avLst>
          </a:prstGeom>
          <a:noFill/>
          <a:ln w="19050" cap="flat" cmpd="sng" algn="ctr">
            <a:solidFill>
              <a:schemeClr val="accent6"/>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rPr>
              <a:t>Analyze</a:t>
            </a:r>
            <a:endParaRPr kumimoji="0" lang="ko-KR" altLang="en-US"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endParaRPr>
          </a:p>
        </p:txBody>
      </p:sp>
      <p:sp>
        <p:nvSpPr>
          <p:cNvPr id="7" name="갈매기형 수장 24">
            <a:extLst>
              <a:ext uri="{FF2B5EF4-FFF2-40B4-BE49-F238E27FC236}">
                <a16:creationId xmlns:a16="http://schemas.microsoft.com/office/drawing/2014/main" id="{B0D00A5A-8405-4F76-92E0-1BDD962B0A55}"/>
              </a:ext>
            </a:extLst>
          </p:cNvPr>
          <p:cNvSpPr/>
          <p:nvPr/>
        </p:nvSpPr>
        <p:spPr>
          <a:xfrm>
            <a:off x="8068269" y="86841"/>
            <a:ext cx="752203" cy="296338"/>
          </a:xfrm>
          <a:prstGeom prst="chevron">
            <a:avLst>
              <a:gd name="adj" fmla="val 27608"/>
            </a:avLst>
          </a:prstGeom>
          <a:noFill/>
          <a:ln w="9525" cap="flat" cmpd="sng" algn="ctr">
            <a:solidFill>
              <a:srgbClr val="FFFFFF"/>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rgbClr val="FFFFFF"/>
                </a:solidFill>
                <a:effectLst/>
                <a:uLnTx/>
                <a:uFillTx/>
                <a:latin typeface="맑은 고딕"/>
                <a:ea typeface="맑은 고딕" panose="020B0503020000020004" pitchFamily="50" charset="-127"/>
                <a:cs typeface="+mn-cs"/>
              </a:rPr>
              <a:t>Improve</a:t>
            </a:r>
            <a:endParaRPr kumimoji="0" lang="ko-KR" altLang="en-US" sz="900" i="0" u="none" strike="noStrike" kern="0" cap="none" spc="0" normalizeH="0" baseline="0" noProof="0" dirty="0">
              <a:ln>
                <a:noFill/>
              </a:ln>
              <a:solidFill>
                <a:srgbClr val="FFFFFF"/>
              </a:solidFill>
              <a:effectLst/>
              <a:uLnTx/>
              <a:uFillTx/>
              <a:latin typeface="맑은 고딕"/>
              <a:ea typeface="맑은 고딕" panose="020B0503020000020004" pitchFamily="50" charset="-127"/>
              <a:cs typeface="+mn-cs"/>
            </a:endParaRPr>
          </a:p>
        </p:txBody>
      </p:sp>
    </p:spTree>
    <p:extLst>
      <p:ext uri="{BB962C8B-B14F-4D97-AF65-F5344CB8AC3E}">
        <p14:creationId xmlns:p14="http://schemas.microsoft.com/office/powerpoint/2010/main" val="21959396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표 2">
            <a:extLst>
              <a:ext uri="{FF2B5EF4-FFF2-40B4-BE49-F238E27FC236}">
                <a16:creationId xmlns:a16="http://schemas.microsoft.com/office/drawing/2014/main" id="{43D48C3F-613E-4197-B618-4D5353BD6B44}"/>
              </a:ext>
            </a:extLst>
          </p:cNvPr>
          <p:cNvGraphicFramePr>
            <a:graphicFrameLocks noGrp="1"/>
          </p:cNvGraphicFramePr>
          <p:nvPr>
            <p:extLst>
              <p:ext uri="{D42A27DB-BD31-4B8C-83A1-F6EECF244321}">
                <p14:modId xmlns:p14="http://schemas.microsoft.com/office/powerpoint/2010/main" val="1087127816"/>
              </p:ext>
            </p:extLst>
          </p:nvPr>
        </p:nvGraphicFramePr>
        <p:xfrm>
          <a:off x="7452320" y="4484938"/>
          <a:ext cx="1368152" cy="503898"/>
        </p:xfrm>
        <a:graphic>
          <a:graphicData uri="http://schemas.openxmlformats.org/drawingml/2006/table">
            <a:tbl>
              <a:tblPr firstRow="1" bandRow="1">
                <a:tableStyleId>{5C22544A-7EE6-4342-B048-85BDC9FD1C3A}</a:tableStyleId>
              </a:tblPr>
              <a:tblGrid>
                <a:gridCol w="429622">
                  <a:extLst>
                    <a:ext uri="{9D8B030D-6E8A-4147-A177-3AD203B41FA5}">
                      <a16:colId xmlns:a16="http://schemas.microsoft.com/office/drawing/2014/main" val="20000"/>
                    </a:ext>
                  </a:extLst>
                </a:gridCol>
                <a:gridCol w="938530">
                  <a:extLst>
                    <a:ext uri="{9D8B030D-6E8A-4147-A177-3AD203B41FA5}">
                      <a16:colId xmlns:a16="http://schemas.microsoft.com/office/drawing/2014/main" val="20001"/>
                    </a:ext>
                  </a:extLst>
                </a:gridCol>
              </a:tblGrid>
              <a:tr h="503898">
                <a:tc>
                  <a:txBody>
                    <a:bodyPr/>
                    <a:lstStyle/>
                    <a:p>
                      <a:pPr latinLnBrk="1"/>
                      <a:endParaRPr lang="ko-KR" alt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atinLnBrk="1"/>
                      <a:r>
                        <a:rPr lang="ko-KR" altLang="en-US" sz="800" dirty="0">
                          <a:solidFill>
                            <a:schemeClr val="tx1"/>
                          </a:solidFill>
                        </a:rPr>
                        <a:t>평상시 자금흐름</a:t>
                      </a:r>
                      <a:endParaRPr lang="en-US" altLang="ko-KR" sz="800" dirty="0">
                        <a:solidFill>
                          <a:schemeClr val="tx1"/>
                        </a:solidFill>
                      </a:endParaRPr>
                    </a:p>
                    <a:p>
                      <a:pPr latinLnBrk="1"/>
                      <a:r>
                        <a:rPr lang="en-US" altLang="ko-KR" sz="800" dirty="0">
                          <a:solidFill>
                            <a:schemeClr val="tx1"/>
                          </a:solidFill>
                        </a:rPr>
                        <a:t>(</a:t>
                      </a:r>
                      <a:r>
                        <a:rPr lang="ko-KR" altLang="en-US" sz="800" dirty="0" err="1">
                          <a:solidFill>
                            <a:schemeClr val="tx1"/>
                          </a:solidFill>
                        </a:rPr>
                        <a:t>안분금</a:t>
                      </a:r>
                      <a:r>
                        <a:rPr lang="ko-KR" altLang="en-US" sz="800" dirty="0">
                          <a:solidFill>
                            <a:schemeClr val="tx1"/>
                          </a:solidFill>
                        </a:rPr>
                        <a:t> </a:t>
                      </a:r>
                      <a:r>
                        <a:rPr lang="ko-KR" altLang="en-US" sz="800" dirty="0" err="1">
                          <a:solidFill>
                            <a:schemeClr val="tx1"/>
                          </a:solidFill>
                        </a:rPr>
                        <a:t>납부시</a:t>
                      </a:r>
                      <a:r>
                        <a:rPr lang="en-US" altLang="ko-KR" sz="800" dirty="0">
                          <a:solidFill>
                            <a:schemeClr val="tx1"/>
                          </a:solidFill>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4" name="직사각형 3">
            <a:extLst>
              <a:ext uri="{FF2B5EF4-FFF2-40B4-BE49-F238E27FC236}">
                <a16:creationId xmlns:a16="http://schemas.microsoft.com/office/drawing/2014/main" id="{2607F5E5-5E71-4B81-83CB-8B3FC1E6BF16}"/>
              </a:ext>
            </a:extLst>
          </p:cNvPr>
          <p:cNvSpPr/>
          <p:nvPr/>
        </p:nvSpPr>
        <p:spPr>
          <a:xfrm>
            <a:off x="251520" y="2564904"/>
            <a:ext cx="8642350" cy="4032448"/>
          </a:xfrm>
          <a:prstGeom prst="rect">
            <a:avLst/>
          </a:prstGeom>
          <a:noFill/>
          <a:ln w="9525" cap="flat" cmpd="sng" algn="ctr">
            <a:solidFill>
              <a:sysClr val="window" lastClr="FFFFFF">
                <a:lumMod val="7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맑은 고딕"/>
              <a:ea typeface="맑은 고딕" panose="020B0503020000020004" pitchFamily="50" charset="-127"/>
              <a:cs typeface="+mn-cs"/>
            </a:endParaRPr>
          </a:p>
        </p:txBody>
      </p:sp>
      <p:grpSp>
        <p:nvGrpSpPr>
          <p:cNvPr id="5" name="그룹 4">
            <a:extLst>
              <a:ext uri="{FF2B5EF4-FFF2-40B4-BE49-F238E27FC236}">
                <a16:creationId xmlns:a16="http://schemas.microsoft.com/office/drawing/2014/main" id="{F1355744-7DB5-4864-A4D4-84893132FBCE}"/>
              </a:ext>
            </a:extLst>
          </p:cNvPr>
          <p:cNvGrpSpPr/>
          <p:nvPr/>
        </p:nvGrpSpPr>
        <p:grpSpPr>
          <a:xfrm>
            <a:off x="909385" y="2780928"/>
            <a:ext cx="7108418" cy="2470271"/>
            <a:chOff x="848671" y="2677071"/>
            <a:chExt cx="7108418" cy="2608992"/>
          </a:xfrm>
        </p:grpSpPr>
        <p:sp>
          <p:nvSpPr>
            <p:cNvPr id="6" name="Rectangle 16">
              <a:extLst>
                <a:ext uri="{FF2B5EF4-FFF2-40B4-BE49-F238E27FC236}">
                  <a16:creationId xmlns:a16="http://schemas.microsoft.com/office/drawing/2014/main" id="{11BE9E78-B9D6-4D14-A8E6-C9059E7DFD82}"/>
                </a:ext>
              </a:extLst>
            </p:cNvPr>
            <p:cNvSpPr>
              <a:spLocks noChangeArrowheads="1"/>
            </p:cNvSpPr>
            <p:nvPr/>
          </p:nvSpPr>
          <p:spPr bwMode="auto">
            <a:xfrm>
              <a:off x="3563013" y="4488883"/>
              <a:ext cx="1639913" cy="560297"/>
            </a:xfrm>
            <a:prstGeom prst="rect">
              <a:avLst/>
            </a:prstGeom>
            <a:solidFill>
              <a:srgbClr val="9BBB59">
                <a:lumMod val="75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marL="0" marR="0" lvl="0" indent="0" algn="ctr" defTabSz="914400" rtl="0" eaLnBrk="0" fontAlgn="auto" latinLnBrk="0" hangingPunct="0">
                <a:lnSpc>
                  <a:spcPct val="90000"/>
                </a:lnSpc>
                <a:spcBef>
                  <a:spcPts val="0"/>
                </a:spcBef>
                <a:spcAft>
                  <a:spcPts val="0"/>
                </a:spcAft>
                <a:buClrTx/>
                <a:buSzTx/>
                <a:buFontTx/>
                <a:buNone/>
                <a:tabLst/>
                <a:defRPr/>
              </a:pPr>
              <a:r>
                <a:rPr kumimoji="0" lang="ko-KR" altLang="en-US" sz="1400" b="1" i="0" u="none" strike="noStrike" kern="0" cap="none" spc="0" normalizeH="0" baseline="0" noProof="0" dirty="0" err="1">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신탁사</a:t>
              </a:r>
              <a:br>
                <a:rPr kumimoji="0" lang="en-US" altLang="ko-KR" sz="1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br>
              <a:r>
                <a:rPr kumimoji="0" lang="en-US" altLang="ko-KR" sz="1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a:t>
              </a:r>
              <a:r>
                <a:rPr kumimoji="0" lang="ko-KR" altLang="en-US" sz="1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수탁자</a:t>
              </a:r>
              <a:r>
                <a:rPr kumimoji="0" lang="en-US" altLang="ko-KR" sz="1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a:t>
              </a:r>
            </a:p>
          </p:txBody>
        </p:sp>
        <p:sp>
          <p:nvSpPr>
            <p:cNvPr id="7" name="Text Box 13">
              <a:extLst>
                <a:ext uri="{FF2B5EF4-FFF2-40B4-BE49-F238E27FC236}">
                  <a16:creationId xmlns:a16="http://schemas.microsoft.com/office/drawing/2014/main" id="{9083D8C7-C939-4DA2-8266-1123B609F60F}"/>
                </a:ext>
              </a:extLst>
            </p:cNvPr>
            <p:cNvSpPr txBox="1">
              <a:spLocks noChangeArrowheads="1"/>
            </p:cNvSpPr>
            <p:nvPr/>
          </p:nvSpPr>
          <p:spPr bwMode="auto">
            <a:xfrm>
              <a:off x="1198918" y="4761148"/>
              <a:ext cx="2366663" cy="455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ko-KR" altLang="en-US" sz="1000" b="1" i="0" u="none" strike="noStrike" kern="0" cap="none" spc="0" normalizeH="0" baseline="0" noProof="0" dirty="0">
                  <a:ln>
                    <a:noFill/>
                  </a:ln>
                  <a:solidFill>
                    <a:prstClr val="black"/>
                  </a:solidFill>
                  <a:effectLst/>
                  <a:uLnTx/>
                  <a:uFillTx/>
                  <a:latin typeface="맑은 고딕" pitchFamily="50" charset="-127"/>
                  <a:ea typeface="맑은 고딕" pitchFamily="50" charset="-127"/>
                  <a:cs typeface="+mn-cs"/>
                </a:rPr>
                <a:t>④</a:t>
              </a:r>
              <a:r>
                <a:rPr kumimoji="0" lang="en-US" altLang="ko-KR" sz="1000" b="1" i="0" u="none" strike="noStrike" kern="0" cap="none" spc="0" normalizeH="0" baseline="0" noProof="0" dirty="0">
                  <a:ln>
                    <a:noFill/>
                  </a:ln>
                  <a:solidFill>
                    <a:prstClr val="black"/>
                  </a:solidFill>
                  <a:effectLst/>
                  <a:uLnTx/>
                  <a:uFillTx/>
                  <a:latin typeface="맑은 고딕" pitchFamily="50" charset="-127"/>
                  <a:ea typeface="맑은 고딕" pitchFamily="50" charset="-127"/>
                  <a:cs typeface="+mn-cs"/>
                </a:rPr>
                <a:t>.1</a:t>
              </a:r>
              <a:r>
                <a:rPr kumimoji="0" lang="ko-KR" altLang="en-US" sz="1000" b="1" i="0" u="none" strike="noStrike" kern="0" cap="none" spc="0" normalizeH="0" baseline="0" noProof="0" dirty="0">
                  <a:ln>
                    <a:noFill/>
                  </a:ln>
                  <a:solidFill>
                    <a:prstClr val="black"/>
                  </a:solidFill>
                  <a:effectLst/>
                  <a:uLnTx/>
                  <a:uFillTx/>
                  <a:latin typeface="맑은 고딕" pitchFamily="50" charset="-127"/>
                  <a:ea typeface="맑은 고딕" pitchFamily="50" charset="-127"/>
                  <a:cs typeface="+mn-cs"/>
                </a:rPr>
                <a:t> </a:t>
              </a:r>
              <a:r>
                <a:rPr kumimoji="0" lang="ko-KR" altLang="en-US" sz="1000" b="1" i="0" u="none" strike="noStrike" kern="0" cap="none" spc="0" normalizeH="0" baseline="0" noProof="0" dirty="0">
                  <a:ln>
                    <a:noFill/>
                  </a:ln>
                  <a:solidFill>
                    <a:srgbClr val="FF0000"/>
                  </a:solidFill>
                  <a:effectLst/>
                  <a:uLnTx/>
                  <a:uFillTx/>
                  <a:latin typeface="맑은 고딕" pitchFamily="50" charset="-127"/>
                  <a:ea typeface="맑은 고딕" pitchFamily="50" charset="-127"/>
                  <a:cs typeface="+mn-cs"/>
                </a:rPr>
                <a:t>비주간사의 </a:t>
              </a:r>
              <a:r>
                <a:rPr kumimoji="0" lang="en-US" altLang="ko-KR" sz="1000" b="1" i="0" u="none" strike="noStrike" kern="0" cap="none" spc="0" normalizeH="0" baseline="0" noProof="0" dirty="0">
                  <a:ln>
                    <a:noFill/>
                  </a:ln>
                  <a:solidFill>
                    <a:srgbClr val="FF0000"/>
                  </a:solidFill>
                  <a:effectLst/>
                  <a:uLnTx/>
                  <a:uFillTx/>
                  <a:latin typeface="맑은 고딕" pitchFamily="50" charset="-127"/>
                  <a:ea typeface="맑은 고딕" pitchFamily="50" charset="-127"/>
                  <a:cs typeface="+mn-cs"/>
                </a:rPr>
                <a:t>1-2</a:t>
              </a:r>
              <a:r>
                <a:rPr kumimoji="0" lang="ko-KR" altLang="en-US" sz="1000" b="1" i="0" u="none" strike="noStrike" kern="0" cap="none" spc="0" normalizeH="0" baseline="0" noProof="0" dirty="0">
                  <a:ln>
                    <a:noFill/>
                  </a:ln>
                  <a:solidFill>
                    <a:srgbClr val="FF0000"/>
                  </a:solidFill>
                  <a:effectLst/>
                  <a:uLnTx/>
                  <a:uFillTx/>
                  <a:latin typeface="맑은 고딕" pitchFamily="50" charset="-127"/>
                  <a:ea typeface="맑은 고딕" pitchFamily="50" charset="-127"/>
                  <a:cs typeface="+mn-cs"/>
                </a:rPr>
                <a:t>종 수익 지급 중단</a:t>
              </a:r>
              <a:r>
                <a:rPr kumimoji="0" lang="en-US" altLang="ko-KR" sz="1000" b="1" i="0" u="none" strike="noStrike" kern="0" cap="none" spc="0" normalizeH="0" baseline="0" noProof="0" dirty="0">
                  <a:ln>
                    <a:noFill/>
                  </a:ln>
                  <a:solidFill>
                    <a:srgbClr val="FF0000"/>
                  </a:solidFill>
                  <a:effectLst/>
                  <a:uLnTx/>
                  <a:uFillTx/>
                  <a:latin typeface="맑은 고딕" pitchFamily="50" charset="-127"/>
                  <a:ea typeface="맑은 고딕" pitchFamily="50" charset="-127"/>
                  <a:cs typeface="+mn-cs"/>
                </a:rPr>
                <a:t>,</a:t>
              </a:r>
            </a:p>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ko-KR" altLang="en-US" sz="1000" b="1" i="0" u="none" strike="noStrike" kern="0" cap="none" spc="0" normalizeH="0" baseline="0" noProof="0" dirty="0">
                  <a:ln>
                    <a:noFill/>
                  </a:ln>
                  <a:solidFill>
                    <a:srgbClr val="FF0000"/>
                  </a:solidFill>
                  <a:effectLst/>
                  <a:uLnTx/>
                  <a:uFillTx/>
                  <a:latin typeface="맑은 고딕" pitchFamily="50" charset="-127"/>
                  <a:ea typeface="맑은 고딕" pitchFamily="50" charset="-127"/>
                  <a:cs typeface="+mn-cs"/>
                </a:rPr>
                <a:t> </a:t>
              </a:r>
              <a:r>
                <a:rPr kumimoji="0" lang="en-US" altLang="ko-KR" sz="1000" b="1" i="0" u="none" strike="noStrike" kern="0" cap="none" spc="0" normalizeH="0" baseline="0" noProof="0" dirty="0">
                  <a:ln>
                    <a:noFill/>
                  </a:ln>
                  <a:solidFill>
                    <a:srgbClr val="FF0000"/>
                  </a:solidFill>
                  <a:effectLst/>
                  <a:uLnTx/>
                  <a:uFillTx/>
                  <a:latin typeface="맑은 고딕" pitchFamily="50" charset="-127"/>
                  <a:ea typeface="맑은 고딕" pitchFamily="50" charset="-127"/>
                  <a:cs typeface="+mn-cs"/>
                </a:rPr>
                <a:t>2</a:t>
              </a:r>
              <a:r>
                <a:rPr kumimoji="0" lang="ko-KR" altLang="en-US" sz="1000" b="1" i="0" u="none" strike="noStrike" kern="0" cap="none" spc="0" normalizeH="0" baseline="0" noProof="0" dirty="0">
                  <a:ln>
                    <a:noFill/>
                  </a:ln>
                  <a:solidFill>
                    <a:srgbClr val="FF0000"/>
                  </a:solidFill>
                  <a:effectLst/>
                  <a:uLnTx/>
                  <a:uFillTx/>
                  <a:latin typeface="맑은 고딕" pitchFamily="50" charset="-127"/>
                  <a:ea typeface="맑은 고딕" pitchFamily="50" charset="-127"/>
                  <a:cs typeface="+mn-cs"/>
                </a:rPr>
                <a:t>종 수익금 지급</a:t>
              </a:r>
            </a:p>
          </p:txBody>
        </p:sp>
        <p:sp>
          <p:nvSpPr>
            <p:cNvPr id="8" name="Rectangle 16">
              <a:extLst>
                <a:ext uri="{FF2B5EF4-FFF2-40B4-BE49-F238E27FC236}">
                  <a16:creationId xmlns:a16="http://schemas.microsoft.com/office/drawing/2014/main" id="{6C9E1124-F56F-4C07-A6A6-470D88BE7DEC}"/>
                </a:ext>
              </a:extLst>
            </p:cNvPr>
            <p:cNvSpPr>
              <a:spLocks noChangeArrowheads="1"/>
            </p:cNvSpPr>
            <p:nvPr/>
          </p:nvSpPr>
          <p:spPr bwMode="auto">
            <a:xfrm>
              <a:off x="848671" y="3104963"/>
              <a:ext cx="1600200" cy="648271"/>
            </a:xfrm>
            <a:prstGeom prst="rect">
              <a:avLst/>
            </a:prstGeom>
            <a:solidFill>
              <a:srgbClr val="1F497D">
                <a:lumMod val="60000"/>
                <a:lumOff val="40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marL="0" marR="0" lvl="0" indent="0" algn="ctr" defTabSz="914400" rtl="0" eaLnBrk="0" fontAlgn="auto" latinLnBrk="0" hangingPunct="0">
                <a:lnSpc>
                  <a:spcPct val="90000"/>
                </a:lnSpc>
                <a:spcBef>
                  <a:spcPts val="0"/>
                </a:spcBef>
                <a:spcAft>
                  <a:spcPts val="0"/>
                </a:spcAft>
                <a:buClrTx/>
                <a:buSzTx/>
                <a:buFontTx/>
                <a:buNone/>
                <a:tabLst/>
                <a:defRPr/>
              </a:pPr>
              <a:r>
                <a:rPr kumimoji="0" lang="ko-KR" altLang="en-US" sz="14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주간사</a:t>
              </a:r>
              <a:endParaRPr kumimoji="0" lang="en-US" altLang="ko-KR" sz="14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endParaRPr>
            </a:p>
            <a:p>
              <a:pPr marL="0" marR="0" lvl="0" indent="0" algn="ctr" defTabSz="914400" rtl="0" eaLnBrk="0" fontAlgn="auto" latinLnBrk="0" hangingPunct="0">
                <a:lnSpc>
                  <a:spcPct val="90000"/>
                </a:lnSpc>
                <a:spcBef>
                  <a:spcPts val="0"/>
                </a:spcBef>
                <a:spcAft>
                  <a:spcPts val="0"/>
                </a:spcAft>
                <a:buClrTx/>
                <a:buSzTx/>
                <a:buFontTx/>
                <a:buNone/>
                <a:tabLst/>
                <a:defRPr/>
              </a:pPr>
              <a:r>
                <a:rPr kumimoji="0" lang="en-US" altLang="ko-KR" sz="11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a:t>
              </a:r>
              <a:r>
                <a:rPr kumimoji="0" lang="ko-KR" altLang="en-US" sz="11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위탁자 겸 </a:t>
              </a:r>
              <a:r>
                <a:rPr kumimoji="0" lang="en-US" altLang="ko-KR" sz="11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1-1</a:t>
              </a:r>
              <a:r>
                <a:rPr kumimoji="0" lang="ko-KR" altLang="en-US" sz="11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종 수익자</a:t>
              </a:r>
              <a:endParaRPr kumimoji="0" lang="en-US" altLang="ko-KR" sz="11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endParaRPr>
            </a:p>
            <a:p>
              <a:pPr marL="0" marR="0" lvl="0" indent="0" algn="ctr" defTabSz="914400" rtl="0" eaLnBrk="0" fontAlgn="auto" latinLnBrk="0" hangingPunct="0">
                <a:lnSpc>
                  <a:spcPct val="90000"/>
                </a:lnSpc>
                <a:spcBef>
                  <a:spcPts val="0"/>
                </a:spcBef>
                <a:spcAft>
                  <a:spcPts val="0"/>
                </a:spcAft>
                <a:buClrTx/>
                <a:buSzTx/>
                <a:buFontTx/>
                <a:buNone/>
                <a:tabLst/>
                <a:defRPr/>
              </a:pPr>
              <a:r>
                <a:rPr kumimoji="0" lang="ko-KR" altLang="en-US" sz="11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겸 </a:t>
              </a:r>
              <a:r>
                <a:rPr kumimoji="0" lang="en-US" altLang="ko-KR" sz="11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2</a:t>
              </a:r>
              <a:r>
                <a:rPr kumimoji="0" lang="ko-KR" altLang="en-US" sz="11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종 수익자</a:t>
              </a:r>
              <a:r>
                <a:rPr kumimoji="0" lang="en-US" altLang="ko-KR" sz="11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a:t>
              </a:r>
            </a:p>
          </p:txBody>
        </p:sp>
        <p:sp>
          <p:nvSpPr>
            <p:cNvPr id="9" name="Rectangle 16">
              <a:extLst>
                <a:ext uri="{FF2B5EF4-FFF2-40B4-BE49-F238E27FC236}">
                  <a16:creationId xmlns:a16="http://schemas.microsoft.com/office/drawing/2014/main" id="{3D3B0BE8-1F4A-4BDC-8556-450D151F6608}"/>
                </a:ext>
              </a:extLst>
            </p:cNvPr>
            <p:cNvSpPr>
              <a:spLocks noChangeArrowheads="1"/>
            </p:cNvSpPr>
            <p:nvPr/>
          </p:nvSpPr>
          <p:spPr bwMode="auto">
            <a:xfrm>
              <a:off x="3601287" y="2677071"/>
              <a:ext cx="1568379" cy="571910"/>
            </a:xfrm>
            <a:prstGeom prst="rect">
              <a:avLst/>
            </a:prstGeom>
            <a:solidFill>
              <a:srgbClr val="1F497D">
                <a:lumMod val="60000"/>
                <a:lumOff val="40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o-KR" altLang="en-US" sz="14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발주자</a:t>
              </a:r>
              <a:r>
                <a:rPr kumimoji="0" lang="ko-KR" altLang="en-US" sz="12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 </a:t>
              </a:r>
            </a:p>
          </p:txBody>
        </p:sp>
        <p:sp>
          <p:nvSpPr>
            <p:cNvPr id="10" name="Rectangle 16">
              <a:extLst>
                <a:ext uri="{FF2B5EF4-FFF2-40B4-BE49-F238E27FC236}">
                  <a16:creationId xmlns:a16="http://schemas.microsoft.com/office/drawing/2014/main" id="{BA1141B6-C010-4541-9723-D1AE2089B8B4}"/>
                </a:ext>
              </a:extLst>
            </p:cNvPr>
            <p:cNvSpPr>
              <a:spLocks noChangeArrowheads="1"/>
            </p:cNvSpPr>
            <p:nvPr/>
          </p:nvSpPr>
          <p:spPr bwMode="auto">
            <a:xfrm>
              <a:off x="6329709" y="3096186"/>
              <a:ext cx="1627380" cy="648271"/>
            </a:xfrm>
            <a:prstGeom prst="rect">
              <a:avLst/>
            </a:prstGeom>
            <a:solidFill>
              <a:srgbClr val="1F497D">
                <a:lumMod val="60000"/>
                <a:lumOff val="40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marL="0" marR="0" lvl="0" indent="0" algn="ctr" defTabSz="914400" rtl="0" eaLnBrk="0" fontAlgn="auto" latinLnBrk="0" hangingPunct="0">
                <a:lnSpc>
                  <a:spcPct val="90000"/>
                </a:lnSpc>
                <a:spcBef>
                  <a:spcPts val="0"/>
                </a:spcBef>
                <a:spcAft>
                  <a:spcPts val="0"/>
                </a:spcAft>
                <a:buClrTx/>
                <a:buSzTx/>
                <a:buFontTx/>
                <a:buNone/>
                <a:tabLst/>
                <a:defRPr/>
              </a:pPr>
              <a:r>
                <a:rPr kumimoji="0" lang="ko-KR" altLang="en-US" sz="1400" b="1" i="0" u="none" strike="noStrike" kern="0" cap="none" spc="0" normalizeH="0" baseline="0" noProof="0" dirty="0" err="1">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비주간사</a:t>
              </a:r>
              <a:endParaRPr kumimoji="0" lang="en-US" altLang="ko-KR" sz="14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endParaRPr>
            </a:p>
            <a:p>
              <a:pPr marL="0" marR="0" lvl="0" indent="0" algn="ctr" defTabSz="914400" rtl="0" eaLnBrk="0" fontAlgn="auto" latinLnBrk="0" hangingPunct="0">
                <a:lnSpc>
                  <a:spcPct val="90000"/>
                </a:lnSpc>
                <a:spcBef>
                  <a:spcPts val="0"/>
                </a:spcBef>
                <a:spcAft>
                  <a:spcPts val="0"/>
                </a:spcAft>
                <a:buClrTx/>
                <a:buSzTx/>
                <a:buFontTx/>
                <a:buNone/>
                <a:tabLst/>
                <a:defRPr/>
              </a:pPr>
              <a:r>
                <a:rPr kumimoji="0" lang="en-US" altLang="ko-KR" sz="11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a:t>
              </a:r>
              <a:r>
                <a:rPr kumimoji="0" lang="ko-KR" altLang="en-US" sz="11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위탁자 겸 </a:t>
              </a:r>
              <a:r>
                <a:rPr kumimoji="0" lang="en-US" altLang="ko-KR" sz="11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1-2</a:t>
              </a:r>
              <a:r>
                <a:rPr kumimoji="0" lang="ko-KR" altLang="en-US" sz="11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종 수익자</a:t>
              </a:r>
              <a:endParaRPr kumimoji="0" lang="en-US" altLang="ko-KR" sz="11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endParaRPr>
            </a:p>
            <a:p>
              <a:pPr marL="0" marR="0" lvl="0" indent="0" algn="ctr" defTabSz="914400" rtl="0" eaLnBrk="0" fontAlgn="auto" latinLnBrk="0" hangingPunct="0">
                <a:lnSpc>
                  <a:spcPct val="90000"/>
                </a:lnSpc>
                <a:spcBef>
                  <a:spcPts val="0"/>
                </a:spcBef>
                <a:spcAft>
                  <a:spcPts val="0"/>
                </a:spcAft>
                <a:buClrTx/>
                <a:buSzTx/>
                <a:buFontTx/>
                <a:buNone/>
                <a:tabLst/>
                <a:defRPr/>
              </a:pPr>
              <a:r>
                <a:rPr kumimoji="0" lang="ko-KR" altLang="en-US" sz="11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겸 </a:t>
              </a:r>
              <a:r>
                <a:rPr kumimoji="0" lang="en-US" altLang="ko-KR" sz="11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3</a:t>
              </a:r>
              <a:r>
                <a:rPr kumimoji="0" lang="ko-KR" altLang="en-US" sz="11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종 수익자</a:t>
              </a:r>
              <a:r>
                <a:rPr kumimoji="0" lang="en-US" altLang="ko-KR" sz="11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a:t>
              </a:r>
            </a:p>
          </p:txBody>
        </p:sp>
        <p:cxnSp>
          <p:nvCxnSpPr>
            <p:cNvPr id="11" name="직선 화살표 연결선 10">
              <a:extLst>
                <a:ext uri="{FF2B5EF4-FFF2-40B4-BE49-F238E27FC236}">
                  <a16:creationId xmlns:a16="http://schemas.microsoft.com/office/drawing/2014/main" id="{AE0CF972-A3A3-4DBC-95F1-3C08B74500C4}"/>
                </a:ext>
              </a:extLst>
            </p:cNvPr>
            <p:cNvCxnSpPr>
              <a:cxnSpLocks/>
            </p:cNvCxnSpPr>
            <p:nvPr/>
          </p:nvCxnSpPr>
          <p:spPr>
            <a:xfrm>
              <a:off x="1648771" y="3813191"/>
              <a:ext cx="0" cy="898218"/>
            </a:xfrm>
            <a:prstGeom prst="straightConnector1">
              <a:avLst/>
            </a:prstGeom>
            <a:noFill/>
            <a:ln w="25400" cap="flat" cmpd="sng" algn="ctr">
              <a:solidFill>
                <a:srgbClr val="C0504D"/>
              </a:solidFill>
              <a:prstDash val="sysDash"/>
              <a:headEnd type="arrow"/>
              <a:tailEnd type="none"/>
            </a:ln>
            <a:effectLst>
              <a:outerShdw blurRad="40000" dist="20000" dir="5400000" rotWithShape="0">
                <a:srgbClr val="000000">
                  <a:alpha val="38000"/>
                </a:srgbClr>
              </a:outerShdw>
            </a:effectLst>
          </p:spPr>
        </p:cxnSp>
        <p:sp>
          <p:nvSpPr>
            <p:cNvPr id="12" name="Text Box 13">
              <a:extLst>
                <a:ext uri="{FF2B5EF4-FFF2-40B4-BE49-F238E27FC236}">
                  <a16:creationId xmlns:a16="http://schemas.microsoft.com/office/drawing/2014/main" id="{D81AD558-D611-481C-A441-7596D1603419}"/>
                </a:ext>
              </a:extLst>
            </p:cNvPr>
            <p:cNvSpPr txBox="1">
              <a:spLocks noChangeArrowheads="1"/>
            </p:cNvSpPr>
            <p:nvPr/>
          </p:nvSpPr>
          <p:spPr bwMode="auto">
            <a:xfrm>
              <a:off x="5146157" y="4830979"/>
              <a:ext cx="2245449" cy="455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ko-KR" altLang="en-US" sz="1000" b="1" i="0" u="none" strike="noStrike" kern="0" cap="none" spc="0" normalizeH="0" baseline="0" noProof="0" dirty="0">
                  <a:ln>
                    <a:noFill/>
                  </a:ln>
                  <a:solidFill>
                    <a:prstClr val="black"/>
                  </a:solidFill>
                  <a:effectLst/>
                  <a:uLnTx/>
                  <a:uFillTx/>
                  <a:latin typeface="맑은 고딕" pitchFamily="50" charset="-127"/>
                  <a:ea typeface="맑은 고딕" pitchFamily="50" charset="-127"/>
                  <a:cs typeface="+mn-cs"/>
                </a:rPr>
                <a:t>④</a:t>
              </a:r>
              <a:r>
                <a:rPr kumimoji="0" lang="en-US" altLang="ko-KR" sz="1000" b="1" i="0" u="none" strike="noStrike" kern="0" cap="none" spc="0" normalizeH="0" baseline="0" noProof="0" dirty="0">
                  <a:ln>
                    <a:noFill/>
                  </a:ln>
                  <a:solidFill>
                    <a:prstClr val="black"/>
                  </a:solidFill>
                  <a:effectLst/>
                  <a:uLnTx/>
                  <a:uFillTx/>
                  <a:latin typeface="맑은 고딕" pitchFamily="50" charset="-127"/>
                  <a:ea typeface="맑은 고딕" pitchFamily="50" charset="-127"/>
                  <a:cs typeface="+mn-cs"/>
                </a:rPr>
                <a:t>.2</a:t>
              </a:r>
              <a:r>
                <a:rPr kumimoji="0" lang="ko-KR" altLang="en-US" sz="1000" b="1" i="0" u="none" strike="noStrike" kern="0" cap="none" spc="0" normalizeH="0" baseline="0" noProof="0" dirty="0">
                  <a:ln>
                    <a:noFill/>
                  </a:ln>
                  <a:solidFill>
                    <a:prstClr val="black"/>
                  </a:solidFill>
                  <a:effectLst/>
                  <a:uLnTx/>
                  <a:uFillTx/>
                  <a:latin typeface="맑은 고딕" pitchFamily="50" charset="-127"/>
                  <a:ea typeface="맑은 고딕" pitchFamily="50" charset="-127"/>
                  <a:cs typeface="+mn-cs"/>
                </a:rPr>
                <a:t> </a:t>
              </a:r>
              <a:r>
                <a:rPr kumimoji="0" lang="ko-KR" altLang="en-US" sz="1000" b="1" i="0" u="none" strike="noStrike" kern="0" cap="none" spc="0" normalizeH="0" baseline="0" noProof="0" dirty="0">
                  <a:ln>
                    <a:noFill/>
                  </a:ln>
                  <a:solidFill>
                    <a:srgbClr val="FF0000"/>
                  </a:solidFill>
                  <a:effectLst/>
                  <a:uLnTx/>
                  <a:uFillTx/>
                  <a:latin typeface="맑은 고딕" pitchFamily="50" charset="-127"/>
                  <a:ea typeface="맑은 고딕" pitchFamily="50" charset="-127"/>
                  <a:cs typeface="+mn-cs"/>
                </a:rPr>
                <a:t>주간사의 </a:t>
              </a:r>
              <a:r>
                <a:rPr kumimoji="0" lang="en-US" altLang="ko-KR" sz="1000" b="1" i="0" u="none" strike="noStrike" kern="0" cap="none" spc="0" normalizeH="0" baseline="0" noProof="0" dirty="0">
                  <a:ln>
                    <a:noFill/>
                  </a:ln>
                  <a:solidFill>
                    <a:srgbClr val="FF0000"/>
                  </a:solidFill>
                  <a:effectLst/>
                  <a:uLnTx/>
                  <a:uFillTx/>
                  <a:latin typeface="맑은 고딕" pitchFamily="50" charset="-127"/>
                  <a:ea typeface="맑은 고딕" pitchFamily="50" charset="-127"/>
                  <a:cs typeface="+mn-cs"/>
                </a:rPr>
                <a:t>1-1</a:t>
              </a:r>
              <a:r>
                <a:rPr kumimoji="0" lang="ko-KR" altLang="en-US" sz="1000" b="1" i="0" u="none" strike="noStrike" kern="0" cap="none" spc="0" normalizeH="0" baseline="0" noProof="0" dirty="0">
                  <a:ln>
                    <a:noFill/>
                  </a:ln>
                  <a:solidFill>
                    <a:srgbClr val="FF0000"/>
                  </a:solidFill>
                  <a:effectLst/>
                  <a:uLnTx/>
                  <a:uFillTx/>
                  <a:latin typeface="맑은 고딕" pitchFamily="50" charset="-127"/>
                  <a:ea typeface="맑은 고딕" pitchFamily="50" charset="-127"/>
                  <a:cs typeface="+mn-cs"/>
                </a:rPr>
                <a:t>종 수익 지급 중단</a:t>
              </a:r>
              <a:r>
                <a:rPr kumimoji="0" lang="en-US" altLang="ko-KR" sz="1000" b="1" i="0" u="none" strike="noStrike" kern="0" cap="none" spc="0" normalizeH="0" baseline="0" noProof="0" dirty="0">
                  <a:ln>
                    <a:noFill/>
                  </a:ln>
                  <a:solidFill>
                    <a:srgbClr val="FF0000"/>
                  </a:solidFill>
                  <a:effectLst/>
                  <a:uLnTx/>
                  <a:uFillTx/>
                  <a:latin typeface="맑은 고딕" pitchFamily="50" charset="-127"/>
                  <a:ea typeface="맑은 고딕" pitchFamily="50" charset="-127"/>
                  <a:cs typeface="+mn-cs"/>
                </a:rPr>
                <a:t>,</a:t>
              </a:r>
            </a:p>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ko-KR" altLang="en-US" sz="1000" b="1" i="0" u="none" strike="noStrike" kern="0" cap="none" spc="0" normalizeH="0" baseline="0" noProof="0" dirty="0">
                  <a:ln>
                    <a:noFill/>
                  </a:ln>
                  <a:solidFill>
                    <a:srgbClr val="FF0000"/>
                  </a:solidFill>
                  <a:effectLst/>
                  <a:uLnTx/>
                  <a:uFillTx/>
                  <a:latin typeface="맑은 고딕" pitchFamily="50" charset="-127"/>
                  <a:ea typeface="맑은 고딕" pitchFamily="50" charset="-127"/>
                  <a:cs typeface="+mn-cs"/>
                </a:rPr>
                <a:t> </a:t>
              </a:r>
              <a:r>
                <a:rPr kumimoji="0" lang="en-US" altLang="ko-KR" sz="1000" b="1" i="0" u="none" strike="noStrike" kern="0" cap="none" spc="0" normalizeH="0" baseline="0" noProof="0" dirty="0">
                  <a:ln>
                    <a:noFill/>
                  </a:ln>
                  <a:solidFill>
                    <a:srgbClr val="FF0000"/>
                  </a:solidFill>
                  <a:effectLst/>
                  <a:uLnTx/>
                  <a:uFillTx/>
                  <a:latin typeface="맑은 고딕" pitchFamily="50" charset="-127"/>
                  <a:ea typeface="맑은 고딕" pitchFamily="50" charset="-127"/>
                  <a:cs typeface="+mn-cs"/>
                </a:rPr>
                <a:t>3</a:t>
              </a:r>
              <a:r>
                <a:rPr kumimoji="0" lang="ko-KR" altLang="en-US" sz="1000" b="1" i="0" u="none" strike="noStrike" kern="0" cap="none" spc="0" normalizeH="0" baseline="0" noProof="0" dirty="0">
                  <a:ln>
                    <a:noFill/>
                  </a:ln>
                  <a:solidFill>
                    <a:srgbClr val="FF0000"/>
                  </a:solidFill>
                  <a:effectLst/>
                  <a:uLnTx/>
                  <a:uFillTx/>
                  <a:latin typeface="맑은 고딕" pitchFamily="50" charset="-127"/>
                  <a:ea typeface="맑은 고딕" pitchFamily="50" charset="-127"/>
                  <a:cs typeface="+mn-cs"/>
                </a:rPr>
                <a:t>종 수익금 지급</a:t>
              </a:r>
            </a:p>
          </p:txBody>
        </p:sp>
        <p:cxnSp>
          <p:nvCxnSpPr>
            <p:cNvPr id="13" name="직선 화살표 연결선 50">
              <a:extLst>
                <a:ext uri="{FF2B5EF4-FFF2-40B4-BE49-F238E27FC236}">
                  <a16:creationId xmlns:a16="http://schemas.microsoft.com/office/drawing/2014/main" id="{6F0E30AF-E409-4344-B7FC-CCAA8965ECAE}"/>
                </a:ext>
              </a:extLst>
            </p:cNvPr>
            <p:cNvCxnSpPr>
              <a:cxnSpLocks noChangeShapeType="1"/>
              <a:stCxn id="8" idx="2"/>
              <a:endCxn id="6" idx="0"/>
            </p:cNvCxnSpPr>
            <p:nvPr/>
          </p:nvCxnSpPr>
          <p:spPr bwMode="auto">
            <a:xfrm>
              <a:off x="1648771" y="3753234"/>
              <a:ext cx="2734199" cy="735649"/>
            </a:xfrm>
            <a:prstGeom prst="straightConnector1">
              <a:avLst/>
            </a:prstGeom>
            <a:ln>
              <a:headEnd type="oval" w="med" len="med"/>
              <a:tailEnd type="oval" w="med" len="med"/>
            </a:ln>
            <a:extLst>
              <a:ext uri="{909E8E84-426E-40DD-AFC4-6F175D3DCCD1}">
                <a14:hiddenFill xmlns:a14="http://schemas.microsoft.com/office/drawing/2010/main">
                  <a:noFill/>
                </a14:hiddenFill>
              </a:ext>
            </a:extLst>
          </p:spPr>
          <p:style>
            <a:lnRef idx="1">
              <a:schemeClr val="accent6"/>
            </a:lnRef>
            <a:fillRef idx="0">
              <a:schemeClr val="accent6"/>
            </a:fillRef>
            <a:effectRef idx="0">
              <a:schemeClr val="accent6"/>
            </a:effectRef>
            <a:fontRef idx="minor">
              <a:schemeClr val="tx1"/>
            </a:fontRef>
          </p:style>
        </p:cxnSp>
      </p:grpSp>
      <p:sp>
        <p:nvSpPr>
          <p:cNvPr id="14" name="Text Box 13">
            <a:extLst>
              <a:ext uri="{FF2B5EF4-FFF2-40B4-BE49-F238E27FC236}">
                <a16:creationId xmlns:a16="http://schemas.microsoft.com/office/drawing/2014/main" id="{79485D2B-7CCE-49EE-80B3-344DFF34A095}"/>
              </a:ext>
            </a:extLst>
          </p:cNvPr>
          <p:cNvSpPr txBox="1">
            <a:spLocks noChangeArrowheads="1"/>
          </p:cNvSpPr>
          <p:nvPr/>
        </p:nvSpPr>
        <p:spPr bwMode="auto">
          <a:xfrm rot="870591">
            <a:off x="2330783" y="4145657"/>
            <a:ext cx="12800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algn="ctr" defTabSz="914400" rtl="0" eaLnBrk="1" fontAlgn="auto" latinLnBrk="1" hangingPunct="1">
              <a:lnSpc>
                <a:spcPct val="100000"/>
              </a:lnSpc>
              <a:spcBef>
                <a:spcPct val="20000"/>
              </a:spcBef>
              <a:spcAft>
                <a:spcPts val="0"/>
              </a:spcAft>
              <a:buClrTx/>
              <a:buSzTx/>
              <a:buFontTx/>
              <a:buNone/>
              <a:tabLst/>
              <a:defRPr/>
            </a:pPr>
            <a:r>
              <a:rPr kumimoji="0" lang="ko-KR" altLang="en-US" sz="900" b="1" i="0" u="none" strike="noStrike" kern="1200" cap="none" spc="0" normalizeH="0" baseline="0" noProof="0" dirty="0">
                <a:ln>
                  <a:noFill/>
                </a:ln>
                <a:solidFill>
                  <a:srgbClr val="F79646"/>
                </a:solidFill>
                <a:effectLst/>
                <a:uLnTx/>
                <a:uFillTx/>
                <a:latin typeface="맑은 고딕" pitchFamily="50" charset="-127"/>
                <a:ea typeface="맑은 고딕" pitchFamily="50" charset="-127"/>
                <a:cs typeface="+mn-cs"/>
              </a:rPr>
              <a:t>①</a:t>
            </a:r>
            <a:r>
              <a:rPr kumimoji="0" lang="en-US" altLang="ko-KR" sz="900" b="1" i="0" u="none" strike="noStrike" kern="1200" cap="none" spc="0" normalizeH="0" baseline="0" noProof="0" dirty="0">
                <a:ln>
                  <a:noFill/>
                </a:ln>
                <a:solidFill>
                  <a:srgbClr val="F79646"/>
                </a:solidFill>
                <a:effectLst/>
                <a:uLnTx/>
                <a:uFillTx/>
                <a:latin typeface="맑은 고딕" pitchFamily="50" charset="-127"/>
                <a:ea typeface="맑은 고딕" pitchFamily="50" charset="-127"/>
                <a:cs typeface="+mn-cs"/>
              </a:rPr>
              <a:t>.2 </a:t>
            </a:r>
            <a:r>
              <a:rPr kumimoji="0" lang="ko-KR" altLang="en-US" sz="900" b="1" i="0" u="none" strike="noStrike" kern="1200" cap="none" spc="0" normalizeH="0" baseline="0" noProof="0" dirty="0">
                <a:ln>
                  <a:noFill/>
                </a:ln>
                <a:solidFill>
                  <a:srgbClr val="F79646"/>
                </a:solidFill>
                <a:effectLst/>
                <a:uLnTx/>
                <a:uFillTx/>
                <a:latin typeface="맑은 고딕" pitchFamily="50" charset="-127"/>
                <a:ea typeface="맑은 고딕" pitchFamily="50" charset="-127"/>
                <a:cs typeface="+mn-cs"/>
              </a:rPr>
              <a:t>주간사 공사대금채권 신탁 계약</a:t>
            </a:r>
            <a:endParaRPr kumimoji="0" lang="en-US" altLang="ko-KR" sz="900" b="1" i="0" u="none" strike="noStrike" kern="1200" cap="none" spc="0" normalizeH="0" baseline="0" noProof="0" dirty="0">
              <a:ln>
                <a:noFill/>
              </a:ln>
              <a:solidFill>
                <a:srgbClr val="F79646"/>
              </a:solidFill>
              <a:effectLst/>
              <a:uLnTx/>
              <a:uFillTx/>
              <a:latin typeface="맑은 고딕" pitchFamily="50" charset="-127"/>
              <a:ea typeface="맑은 고딕" pitchFamily="50" charset="-127"/>
              <a:cs typeface="+mn-cs"/>
            </a:endParaRPr>
          </a:p>
        </p:txBody>
      </p:sp>
      <p:sp>
        <p:nvSpPr>
          <p:cNvPr id="15" name="직사각형 14">
            <a:extLst>
              <a:ext uri="{FF2B5EF4-FFF2-40B4-BE49-F238E27FC236}">
                <a16:creationId xmlns:a16="http://schemas.microsoft.com/office/drawing/2014/main" id="{9998BD8B-E45B-4B5D-AF9E-0ECAF61B5C6C}"/>
              </a:ext>
            </a:extLst>
          </p:cNvPr>
          <p:cNvSpPr/>
          <p:nvPr/>
        </p:nvSpPr>
        <p:spPr>
          <a:xfrm>
            <a:off x="250369" y="692696"/>
            <a:ext cx="8643501" cy="158508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맑은 고딕"/>
              <a:ea typeface="맑은 고딕" panose="020B0503020000020004" pitchFamily="50" charset="-127"/>
              <a:cs typeface="+mn-cs"/>
            </a:endParaRPr>
          </a:p>
        </p:txBody>
      </p:sp>
      <p:sp>
        <p:nvSpPr>
          <p:cNvPr id="16" name="Text Box 13">
            <a:extLst>
              <a:ext uri="{FF2B5EF4-FFF2-40B4-BE49-F238E27FC236}">
                <a16:creationId xmlns:a16="http://schemas.microsoft.com/office/drawing/2014/main" id="{DC72EFA3-443D-4C8C-A9FB-4843A696DB0A}"/>
              </a:ext>
            </a:extLst>
          </p:cNvPr>
          <p:cNvSpPr txBox="1">
            <a:spLocks noChangeArrowheads="1"/>
          </p:cNvSpPr>
          <p:nvPr/>
        </p:nvSpPr>
        <p:spPr bwMode="auto">
          <a:xfrm>
            <a:off x="217520" y="715970"/>
            <a:ext cx="8676350" cy="1610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algn="l" defTabSz="914400" rtl="0" eaLnBrk="1" fontAlgn="auto" latinLnBrk="1" hangingPunct="1">
              <a:lnSpc>
                <a:spcPct val="150000"/>
              </a:lnSpc>
              <a:spcBef>
                <a:spcPct val="20000"/>
              </a:spcBef>
              <a:spcAft>
                <a:spcPts val="0"/>
              </a:spcAft>
              <a:buClrTx/>
              <a:buSzTx/>
              <a:buFontTx/>
              <a:buNone/>
              <a:tabLst/>
              <a:defRPr/>
            </a:pPr>
            <a:r>
              <a:rPr kumimoji="0" lang="ko-KR" altLang="en-US" sz="14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a:t>
            </a:r>
            <a:r>
              <a:rPr kumimoji="0" lang="en-US" altLang="ko-KR" sz="14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 </a:t>
            </a:r>
            <a:r>
              <a:rPr kumimoji="0" lang="ko-KR" altLang="en-US" sz="14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공동도급채권 신탁이란</a:t>
            </a:r>
            <a:r>
              <a:rPr kumimoji="0" lang="en-US" altLang="ko-KR" sz="14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a:t>
            </a:r>
          </a:p>
          <a:p>
            <a:pPr marL="0" marR="0" lvl="0" indent="0" algn="l" defTabSz="914400" rtl="0" eaLnBrk="1" fontAlgn="auto" latinLnBrk="1" hangingPunct="1">
              <a:lnSpc>
                <a:spcPct val="100000"/>
              </a:lnSpc>
              <a:spcBef>
                <a:spcPct val="20000"/>
              </a:spcBef>
              <a:spcAft>
                <a:spcPts val="0"/>
              </a:spcAft>
              <a:buClrTx/>
              <a:buSzTx/>
              <a:buFontTx/>
              <a:buNone/>
              <a:tabLst/>
              <a:defRPr/>
            </a:pPr>
            <a:r>
              <a:rPr kumimoji="0" lang="en-US" altLang="ko-KR" sz="14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  </a:t>
            </a:r>
            <a:r>
              <a:rPr kumimoji="0" lang="en-US" altLang="ko-KR" sz="14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4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공동수급체 지분율에 따른 발주자에 대한 공사대금채권을 신탁하고</a:t>
            </a:r>
            <a:r>
              <a:rPr kumimoji="0" lang="en-US" altLang="ko-KR" sz="14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 </a:t>
            </a:r>
            <a:r>
              <a:rPr kumimoji="0" lang="ko-KR" altLang="en-US" sz="14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수탁자는 </a:t>
            </a:r>
            <a:r>
              <a:rPr kumimoji="0" lang="ko-KR" altLang="en-US" sz="1400" b="1" i="0" u="none" strike="noStrike" kern="1200" cap="none" spc="0" normalizeH="0" baseline="0" noProof="0" dirty="0" err="1">
                <a:ln>
                  <a:noFill/>
                </a:ln>
                <a:solidFill>
                  <a:prstClr val="black"/>
                </a:solidFill>
                <a:effectLst/>
                <a:uLnTx/>
                <a:uFillTx/>
                <a:latin typeface="맑은 고딕" pitchFamily="50" charset="-127"/>
                <a:ea typeface="맑은 고딕" pitchFamily="50" charset="-127"/>
                <a:cs typeface="+mn-cs"/>
              </a:rPr>
              <a:t>안분금</a:t>
            </a:r>
            <a:r>
              <a:rPr kumimoji="0" lang="ko-KR" altLang="en-US" sz="14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 미납 구성원의 </a:t>
            </a:r>
            <a:br>
              <a:rPr kumimoji="0" lang="en-US" altLang="ko-KR" sz="14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br>
            <a:r>
              <a:rPr kumimoji="0" lang="en-US" altLang="ko-KR" sz="14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     </a:t>
            </a:r>
            <a:r>
              <a:rPr kumimoji="0" lang="ko-KR" altLang="en-US" sz="14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공사대금을 </a:t>
            </a:r>
            <a:r>
              <a:rPr kumimoji="0" lang="ko-KR" altLang="en-US" sz="1400" b="1" i="0" u="none" strike="noStrike" kern="1200" cap="none" spc="0" normalizeH="0" baseline="0" noProof="0" dirty="0" err="1">
                <a:ln>
                  <a:noFill/>
                </a:ln>
                <a:solidFill>
                  <a:prstClr val="black"/>
                </a:solidFill>
                <a:effectLst/>
                <a:uLnTx/>
                <a:uFillTx/>
                <a:latin typeface="맑은 고딕" pitchFamily="50" charset="-127"/>
                <a:ea typeface="맑은 고딕" pitchFamily="50" charset="-127"/>
                <a:cs typeface="+mn-cs"/>
              </a:rPr>
              <a:t>안분금</a:t>
            </a:r>
            <a:r>
              <a:rPr kumimoji="0" lang="ko-KR" altLang="en-US" sz="14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 채권을 가진 구성원에게 지급하는 신탁계약</a:t>
            </a:r>
            <a:endParaRPr kumimoji="0" lang="en-US" altLang="ko-KR" sz="14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endParaRPr>
          </a:p>
          <a:p>
            <a:pPr marL="0" marR="0" lvl="0" indent="0" algn="l" defTabSz="914400" rtl="0" eaLnBrk="1" fontAlgn="auto" latinLnBrk="1" hangingPunct="1">
              <a:lnSpc>
                <a:spcPct val="100000"/>
              </a:lnSpc>
              <a:spcBef>
                <a:spcPct val="20000"/>
              </a:spcBef>
              <a:spcAft>
                <a:spcPts val="0"/>
              </a:spcAft>
              <a:buClrTx/>
              <a:buSzTx/>
              <a:buFontTx/>
              <a:buNone/>
              <a:tabLst/>
              <a:defRPr/>
            </a:pPr>
            <a:r>
              <a:rPr kumimoji="0" lang="en-US" altLang="ko-KR" sz="14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  </a:t>
            </a:r>
            <a:r>
              <a:rPr kumimoji="0" lang="en-US" altLang="ko-KR" sz="14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4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신탁계약은 공동 컨소시엄 구성시부터 체결 가능</a:t>
            </a:r>
            <a:r>
              <a:rPr kumimoji="0" lang="en-US" altLang="ko-KR" sz="14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4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협정의 정상 이행 중 </a:t>
            </a:r>
            <a:r>
              <a:rPr kumimoji="0" lang="ko-KR" altLang="en-US" sz="1400" b="1" i="0" u="none" strike="noStrike" kern="1200" cap="none" spc="0" normalizeH="0" baseline="0" noProof="0" dirty="0" err="1">
                <a:ln>
                  <a:noFill/>
                </a:ln>
                <a:solidFill>
                  <a:prstClr val="black"/>
                </a:solidFill>
                <a:effectLst/>
                <a:uLnTx/>
                <a:uFillTx/>
                <a:latin typeface="나눔고딕" panose="020D0604000000000000" pitchFamily="50" charset="-127"/>
                <a:ea typeface="나눔고딕" panose="020D0604000000000000" pitchFamily="50" charset="-127"/>
                <a:cs typeface="+mn-cs"/>
              </a:rPr>
              <a:t>자금집행</a:t>
            </a:r>
            <a:r>
              <a:rPr kumimoji="0" lang="ko-KR" altLang="en-US" sz="14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흐름은 기존과 동일</a:t>
            </a:r>
            <a:endParaRPr kumimoji="0" lang="en-US" altLang="ko-KR" sz="14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endParaRPr>
          </a:p>
          <a:p>
            <a:pPr marL="0" marR="0" lvl="0" indent="0" algn="l" defTabSz="914400" rtl="0" eaLnBrk="1" fontAlgn="auto" latinLnBrk="1" hangingPunct="1">
              <a:lnSpc>
                <a:spcPct val="150000"/>
              </a:lnSpc>
              <a:spcBef>
                <a:spcPct val="20000"/>
              </a:spcBef>
              <a:spcAft>
                <a:spcPts val="0"/>
              </a:spcAft>
              <a:buClrTx/>
              <a:buSzTx/>
              <a:buFontTx/>
              <a:buNone/>
              <a:tabLst/>
              <a:defRPr/>
            </a:pPr>
            <a:r>
              <a:rPr kumimoji="0" lang="en-US" altLang="ko-KR" sz="10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  </a:t>
            </a:r>
            <a:r>
              <a:rPr kumimoji="0" lang="en-US" altLang="ko-KR" sz="10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ex. </a:t>
            </a:r>
            <a:r>
              <a:rPr kumimoji="0" lang="ko-KR" altLang="en-US" sz="1000" b="1" i="0" u="none" strike="noStrike" kern="1200" cap="none" spc="0" normalizeH="0" baseline="0" noProof="0" dirty="0">
                <a:ln w="0"/>
                <a:solidFill>
                  <a:srgbClr val="4F81BD"/>
                </a:solidFill>
                <a:effectLst>
                  <a:outerShdw blurRad="38100" dist="38100" dir="2700000" algn="tl">
                    <a:srgbClr val="000000">
                      <a:alpha val="43137"/>
                    </a:srgbClr>
                  </a:outerShdw>
                </a:effectLst>
                <a:uLnTx/>
                <a:uFillTx/>
                <a:latin typeface="나눔고딕" panose="020D0604000000000000" pitchFamily="50" charset="-127"/>
                <a:ea typeface="나눔고딕" panose="020D0604000000000000" pitchFamily="50" charset="-127"/>
                <a:cs typeface="+mn-cs"/>
              </a:rPr>
              <a:t>비주간사가 </a:t>
            </a:r>
            <a:r>
              <a:rPr kumimoji="0" lang="ko-KR" altLang="en-US" sz="1000" b="1" i="0" u="none" strike="noStrike" kern="1200" cap="none" spc="0" normalizeH="0" baseline="0" noProof="0" dirty="0" err="1">
                <a:ln w="0"/>
                <a:solidFill>
                  <a:srgbClr val="4F81BD"/>
                </a:solidFill>
                <a:effectLst>
                  <a:outerShdw blurRad="38100" dist="38100" dir="2700000" algn="tl">
                    <a:srgbClr val="000000">
                      <a:alpha val="43137"/>
                    </a:srgbClr>
                  </a:outerShdw>
                </a:effectLst>
                <a:uLnTx/>
                <a:uFillTx/>
                <a:latin typeface="나눔고딕" panose="020D0604000000000000" pitchFamily="50" charset="-127"/>
                <a:ea typeface="나눔고딕" panose="020D0604000000000000" pitchFamily="50" charset="-127"/>
                <a:cs typeface="+mn-cs"/>
              </a:rPr>
              <a:t>안분금</a:t>
            </a:r>
            <a:r>
              <a:rPr kumimoji="0" lang="ko-KR" altLang="en-US" sz="1000" b="1" i="0" u="none" strike="noStrike" kern="1200" cap="none" spc="0" normalizeH="0" baseline="0" noProof="0" dirty="0">
                <a:ln w="0"/>
                <a:solidFill>
                  <a:srgbClr val="4F81BD"/>
                </a:solidFill>
                <a:effectLst>
                  <a:outerShdw blurRad="38100" dist="38100" dir="2700000" algn="tl">
                    <a:srgbClr val="000000">
                      <a:alpha val="43137"/>
                    </a:srgbClr>
                  </a:outerShdw>
                </a:effectLst>
                <a:uLnTx/>
                <a:uFillTx/>
                <a:latin typeface="나눔고딕" panose="020D0604000000000000" pitchFamily="50" charset="-127"/>
                <a:ea typeface="나눔고딕" panose="020D0604000000000000" pitchFamily="50" charset="-127"/>
                <a:cs typeface="+mn-cs"/>
              </a:rPr>
              <a:t>  </a:t>
            </a:r>
            <a:r>
              <a:rPr kumimoji="0" lang="ko-KR" altLang="en-US" sz="1000" b="1" i="0" u="none" strike="noStrike" kern="1200" cap="none" spc="0" normalizeH="0" baseline="0" noProof="0" dirty="0" err="1">
                <a:ln w="0"/>
                <a:solidFill>
                  <a:srgbClr val="4F81BD"/>
                </a:solidFill>
                <a:effectLst>
                  <a:outerShdw blurRad="38100" dist="38100" dir="2700000" algn="tl">
                    <a:srgbClr val="000000">
                      <a:alpha val="43137"/>
                    </a:srgbClr>
                  </a:outerShdw>
                </a:effectLst>
                <a:uLnTx/>
                <a:uFillTx/>
                <a:latin typeface="나눔고딕" panose="020D0604000000000000" pitchFamily="50" charset="-127"/>
                <a:ea typeface="나눔고딕" panose="020D0604000000000000" pitchFamily="50" charset="-127"/>
                <a:cs typeface="+mn-cs"/>
              </a:rPr>
              <a:t>납부시</a:t>
            </a:r>
            <a:r>
              <a:rPr kumimoji="0" lang="en-US" altLang="ko-KR" sz="1000" b="1" i="0" u="none" strike="noStrike" kern="1200" cap="none" spc="0" normalizeH="0" baseline="0" noProof="0" dirty="0">
                <a:ln w="0"/>
                <a:solidFill>
                  <a:srgbClr val="4F81BD"/>
                </a:solidFill>
                <a:effectLst>
                  <a:outerShdw blurRad="38100" dist="38100" dir="2700000" algn="tl">
                    <a:srgbClr val="000000">
                      <a:alpha val="43137"/>
                    </a:srgbClr>
                  </a:outerShdw>
                </a:effectLst>
                <a:uLnTx/>
                <a:uFillTx/>
                <a:latin typeface="나눔고딕" panose="020D0604000000000000" pitchFamily="50" charset="-127"/>
                <a:ea typeface="나눔고딕" panose="020D0604000000000000" pitchFamily="50" charset="-127"/>
                <a:cs typeface="+mn-cs"/>
              </a:rPr>
              <a:t>(</a:t>
            </a:r>
            <a:r>
              <a:rPr kumimoji="0" lang="ko-KR" altLang="en-US" sz="1000" b="1" i="0" u="none" strike="noStrike" kern="1200" cap="none" spc="0" normalizeH="0" baseline="0" noProof="0" dirty="0">
                <a:ln w="0"/>
                <a:solidFill>
                  <a:srgbClr val="4F81BD"/>
                </a:solidFill>
                <a:effectLst>
                  <a:outerShdw blurRad="38100" dist="38100" dir="2700000" algn="tl">
                    <a:srgbClr val="000000">
                      <a:alpha val="43137"/>
                    </a:srgbClr>
                  </a:outerShdw>
                </a:effectLst>
                <a:uLnTx/>
                <a:uFillTx/>
                <a:latin typeface="나눔고딕" panose="020D0604000000000000" pitchFamily="50" charset="-127"/>
                <a:ea typeface="나눔고딕" panose="020D0604000000000000" pitchFamily="50" charset="-127"/>
                <a:cs typeface="+mn-cs"/>
              </a:rPr>
              <a:t>평상시</a:t>
            </a:r>
            <a:r>
              <a:rPr kumimoji="0" lang="en-US" altLang="ko-KR" sz="1000" b="1" i="0" u="none" strike="noStrike" kern="1200" cap="none" spc="0" normalizeH="0" baseline="0" noProof="0" dirty="0">
                <a:ln w="0"/>
                <a:solidFill>
                  <a:srgbClr val="4F81BD"/>
                </a:solidFill>
                <a:effectLst>
                  <a:outerShdw blurRad="38100" dist="38100" dir="2700000" algn="tl">
                    <a:srgbClr val="000000">
                      <a:alpha val="43137"/>
                    </a:srgbClr>
                  </a:outerShdw>
                </a:effectLst>
                <a:uLnTx/>
                <a:uFillTx/>
                <a:latin typeface="나눔고딕" panose="020D0604000000000000" pitchFamily="50" charset="-127"/>
                <a:ea typeface="나눔고딕" panose="020D0604000000000000" pitchFamily="50" charset="-127"/>
                <a:cs typeface="+mn-cs"/>
              </a:rPr>
              <a:t>), </a:t>
            </a:r>
            <a:r>
              <a:rPr kumimoji="0" lang="ko-KR" altLang="en-US" sz="1000" b="1" i="0" u="none" strike="noStrike" kern="1200" cap="none" spc="0" normalizeH="0" baseline="0" noProof="0" dirty="0">
                <a:ln w="0"/>
                <a:solidFill>
                  <a:srgbClr val="4F81BD"/>
                </a:solidFill>
                <a:effectLst>
                  <a:outerShdw blurRad="38100" dist="38100" dir="2700000" algn="tl">
                    <a:srgbClr val="000000">
                      <a:alpha val="43137"/>
                    </a:srgbClr>
                  </a:outerShdw>
                </a:effectLst>
                <a:uLnTx/>
                <a:uFillTx/>
                <a:latin typeface="나눔고딕" panose="020D0604000000000000" pitchFamily="50" charset="-127"/>
                <a:ea typeface="나눔고딕" panose="020D0604000000000000" pitchFamily="50" charset="-127"/>
                <a:cs typeface="+mn-cs"/>
              </a:rPr>
              <a:t>비주간사는 공사대금</a:t>
            </a:r>
            <a:r>
              <a:rPr kumimoji="0" lang="en-US" altLang="ko-KR" sz="1000" b="1" i="0" u="none" strike="noStrike" kern="1200" cap="none" spc="0" normalizeH="0" baseline="0" noProof="0" dirty="0">
                <a:ln w="0"/>
                <a:solidFill>
                  <a:srgbClr val="4F81BD"/>
                </a:solidFill>
                <a:effectLst>
                  <a:outerShdw blurRad="38100" dist="38100" dir="2700000" algn="tl">
                    <a:srgbClr val="000000">
                      <a:alpha val="43137"/>
                    </a:srgbClr>
                  </a:outerShdw>
                </a:effectLst>
                <a:uLnTx/>
                <a:uFillTx/>
                <a:latin typeface="나눔고딕" panose="020D0604000000000000" pitchFamily="50" charset="-127"/>
                <a:ea typeface="나눔고딕" panose="020D0604000000000000" pitchFamily="50" charset="-127"/>
                <a:cs typeface="+mn-cs"/>
              </a:rPr>
              <a:t>(=1-2</a:t>
            </a:r>
            <a:r>
              <a:rPr kumimoji="0" lang="ko-KR" altLang="en-US" sz="1000" b="1" i="0" u="none" strike="noStrike" kern="1200" cap="none" spc="0" normalizeH="0" baseline="0" noProof="0" dirty="0">
                <a:ln w="0"/>
                <a:solidFill>
                  <a:srgbClr val="4F81BD"/>
                </a:solidFill>
                <a:effectLst>
                  <a:outerShdw blurRad="38100" dist="38100" dir="2700000" algn="tl">
                    <a:srgbClr val="000000">
                      <a:alpha val="43137"/>
                    </a:srgbClr>
                  </a:outerShdw>
                </a:effectLst>
                <a:uLnTx/>
                <a:uFillTx/>
                <a:latin typeface="나눔고딕" panose="020D0604000000000000" pitchFamily="50" charset="-127"/>
                <a:ea typeface="나눔고딕" panose="020D0604000000000000" pitchFamily="50" charset="-127"/>
                <a:cs typeface="+mn-cs"/>
              </a:rPr>
              <a:t>종 수익금</a:t>
            </a:r>
            <a:r>
              <a:rPr kumimoji="0" lang="en-US" altLang="ko-KR" sz="1000" b="1" i="0" u="none" strike="noStrike" kern="1200" cap="none" spc="0" normalizeH="0" baseline="0" noProof="0" dirty="0">
                <a:ln w="0"/>
                <a:solidFill>
                  <a:srgbClr val="4F81BD"/>
                </a:solidFill>
                <a:effectLst>
                  <a:outerShdw blurRad="38100" dist="38100" dir="2700000" algn="tl">
                    <a:srgbClr val="000000">
                      <a:alpha val="43137"/>
                    </a:srgbClr>
                  </a:outerShdw>
                </a:effectLst>
                <a:uLnTx/>
                <a:uFillTx/>
                <a:latin typeface="나눔고딕" panose="020D0604000000000000" pitchFamily="50" charset="-127"/>
                <a:ea typeface="나눔고딕" panose="020D0604000000000000" pitchFamily="50" charset="-127"/>
                <a:cs typeface="+mn-cs"/>
              </a:rPr>
              <a:t>)</a:t>
            </a:r>
            <a:r>
              <a:rPr kumimoji="0" lang="ko-KR" altLang="en-US" sz="1000" b="1" i="0" u="none" strike="noStrike" kern="1200" cap="none" spc="0" normalizeH="0" baseline="0" noProof="0" dirty="0">
                <a:ln w="0"/>
                <a:solidFill>
                  <a:srgbClr val="4F81BD"/>
                </a:solidFill>
                <a:effectLst>
                  <a:outerShdw blurRad="38100" dist="38100" dir="2700000" algn="tl">
                    <a:srgbClr val="000000">
                      <a:alpha val="43137"/>
                    </a:srgbClr>
                  </a:outerShdw>
                </a:effectLst>
                <a:uLnTx/>
                <a:uFillTx/>
                <a:latin typeface="나눔고딕" panose="020D0604000000000000" pitchFamily="50" charset="-127"/>
                <a:ea typeface="나눔고딕" panose="020D0604000000000000" pitchFamily="50" charset="-127"/>
                <a:cs typeface="+mn-cs"/>
              </a:rPr>
              <a:t>을 신탁계좌로 </a:t>
            </a:r>
            <a:r>
              <a:rPr kumimoji="0" lang="ko-KR" altLang="en-US" sz="1000" b="1" i="0" u="none" strike="noStrike" kern="1200" cap="none" spc="0" normalizeH="0" baseline="0" noProof="0" dirty="0" err="1">
                <a:ln w="0"/>
                <a:solidFill>
                  <a:srgbClr val="4F81BD"/>
                </a:solidFill>
                <a:effectLst>
                  <a:outerShdw blurRad="38100" dist="38100" dir="2700000" algn="tl">
                    <a:srgbClr val="000000">
                      <a:alpha val="43137"/>
                    </a:srgbClr>
                  </a:outerShdw>
                </a:effectLst>
                <a:uLnTx/>
                <a:uFillTx/>
                <a:latin typeface="나눔고딕" panose="020D0604000000000000" pitchFamily="50" charset="-127"/>
                <a:ea typeface="나눔고딕" panose="020D0604000000000000" pitchFamily="50" charset="-127"/>
                <a:cs typeface="+mn-cs"/>
              </a:rPr>
              <a:t>입금받지</a:t>
            </a:r>
            <a:r>
              <a:rPr kumimoji="0" lang="ko-KR" altLang="en-US" sz="1000" b="1" i="0" u="none" strike="noStrike" kern="1200" cap="none" spc="0" normalizeH="0" baseline="0" noProof="0" dirty="0">
                <a:ln w="0"/>
                <a:solidFill>
                  <a:srgbClr val="4F81BD"/>
                </a:solidFill>
                <a:effectLst>
                  <a:outerShdw blurRad="38100" dist="38100" dir="2700000" algn="tl">
                    <a:srgbClr val="000000">
                      <a:alpha val="43137"/>
                    </a:srgbClr>
                  </a:outerShdw>
                </a:effectLst>
                <a:uLnTx/>
                <a:uFillTx/>
                <a:latin typeface="나눔고딕" panose="020D0604000000000000" pitchFamily="50" charset="-127"/>
                <a:ea typeface="나눔고딕" panose="020D0604000000000000" pitchFamily="50" charset="-127"/>
                <a:cs typeface="+mn-cs"/>
              </a:rPr>
              <a:t> 않고</a:t>
            </a:r>
            <a:r>
              <a:rPr kumimoji="0" lang="en-US" altLang="ko-KR" sz="1000" b="1" i="0" u="none" strike="noStrike" kern="1200" cap="none" spc="0" normalizeH="0" baseline="0" noProof="0" dirty="0">
                <a:ln w="0"/>
                <a:solidFill>
                  <a:srgbClr val="4F81BD"/>
                </a:solidFill>
                <a:effectLst>
                  <a:outerShdw blurRad="38100" dist="38100" dir="2700000" algn="tl">
                    <a:srgbClr val="000000">
                      <a:alpha val="43137"/>
                    </a:srgbClr>
                  </a:outerShdw>
                </a:effectLst>
                <a:uLnTx/>
                <a:uFillTx/>
                <a:latin typeface="나눔고딕" panose="020D0604000000000000" pitchFamily="50" charset="-127"/>
                <a:ea typeface="나눔고딕" panose="020D0604000000000000" pitchFamily="50" charset="-127"/>
                <a:cs typeface="+mn-cs"/>
              </a:rPr>
              <a:t>, </a:t>
            </a:r>
            <a:r>
              <a:rPr kumimoji="0" lang="ko-KR" altLang="en-US" sz="1000" b="1" i="0" u="none" strike="noStrike" kern="1200" cap="none" spc="0" normalizeH="0" baseline="0" noProof="0" dirty="0">
                <a:ln w="0"/>
                <a:solidFill>
                  <a:srgbClr val="4F81BD"/>
                </a:solidFill>
                <a:effectLst>
                  <a:outerShdw blurRad="38100" dist="38100" dir="2700000" algn="tl">
                    <a:srgbClr val="000000">
                      <a:alpha val="43137"/>
                    </a:srgbClr>
                  </a:outerShdw>
                </a:effectLst>
                <a:uLnTx/>
                <a:uFillTx/>
                <a:latin typeface="나눔고딕" panose="020D0604000000000000" pitchFamily="50" charset="-127"/>
                <a:ea typeface="나눔고딕" panose="020D0604000000000000" pitchFamily="50" charset="-127"/>
                <a:cs typeface="+mn-cs"/>
              </a:rPr>
              <a:t>기존대로 수금 가능 </a:t>
            </a:r>
            <a:br>
              <a:rPr kumimoji="0" lang="en-US" altLang="ko-KR" sz="10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br>
            <a:r>
              <a:rPr kumimoji="0" lang="en-US" altLang="ko-KR" sz="10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0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비주간사의 </a:t>
            </a:r>
            <a:r>
              <a:rPr kumimoji="0" lang="ko-KR" altLang="en-US" sz="1000" b="1" i="0" u="none" strike="noStrike" kern="1200" cap="none" spc="0" normalizeH="0" baseline="0" noProof="0" dirty="0" err="1">
                <a:ln>
                  <a:noFill/>
                </a:ln>
                <a:solidFill>
                  <a:prstClr val="black"/>
                </a:solidFill>
                <a:effectLst/>
                <a:uLnTx/>
                <a:uFillTx/>
                <a:latin typeface="맑은 고딕" pitchFamily="50" charset="-127"/>
                <a:ea typeface="맑은 고딕" pitchFamily="50" charset="-127"/>
                <a:cs typeface="+mn-cs"/>
              </a:rPr>
              <a:t>안분금</a:t>
            </a:r>
            <a:r>
              <a:rPr kumimoji="0" lang="ko-KR" altLang="en-US" sz="10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 </a:t>
            </a:r>
            <a:r>
              <a:rPr kumimoji="0" lang="ko-KR" altLang="en-US" sz="1000" b="1" i="0" u="none" strike="noStrike" kern="1200" cap="none" spc="0" normalizeH="0" baseline="0" noProof="0" dirty="0" err="1">
                <a:ln>
                  <a:noFill/>
                </a:ln>
                <a:solidFill>
                  <a:prstClr val="black"/>
                </a:solidFill>
                <a:effectLst/>
                <a:uLnTx/>
                <a:uFillTx/>
                <a:latin typeface="맑은 고딕" pitchFamily="50" charset="-127"/>
                <a:ea typeface="맑은 고딕" pitchFamily="50" charset="-127"/>
                <a:cs typeface="+mn-cs"/>
              </a:rPr>
              <a:t>미납시</a:t>
            </a:r>
            <a:r>
              <a:rPr kumimoji="0" lang="en-US" altLang="ko-KR" sz="10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a:t>
            </a:r>
            <a:r>
              <a:rPr kumimoji="0" lang="ko-KR" altLang="en-US" sz="10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 신탁사는 미납금에 상응하는 비주간사의 공사대금</a:t>
            </a:r>
            <a:r>
              <a:rPr kumimoji="0" lang="en-US" altLang="ko-KR" sz="10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(=2</a:t>
            </a:r>
            <a:r>
              <a:rPr kumimoji="0" lang="ko-KR" altLang="en-US" sz="10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종 수익금</a:t>
            </a:r>
            <a:r>
              <a:rPr kumimoji="0" lang="en-US" altLang="ko-KR" sz="10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a:t>
            </a:r>
            <a:r>
              <a:rPr kumimoji="0" lang="ko-KR" altLang="en-US" sz="10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을 신탁계좌로 </a:t>
            </a:r>
            <a:r>
              <a:rPr kumimoji="0" lang="ko-KR" altLang="en-US" sz="1000" b="1" i="0" u="none" strike="noStrike" kern="1200" cap="none" spc="0" normalizeH="0" baseline="0" noProof="0" dirty="0" err="1">
                <a:ln>
                  <a:noFill/>
                </a:ln>
                <a:solidFill>
                  <a:prstClr val="black"/>
                </a:solidFill>
                <a:effectLst/>
                <a:uLnTx/>
                <a:uFillTx/>
                <a:latin typeface="맑은 고딕" pitchFamily="50" charset="-127"/>
                <a:ea typeface="맑은 고딕" pitchFamily="50" charset="-127"/>
                <a:cs typeface="+mn-cs"/>
              </a:rPr>
              <a:t>입금받아</a:t>
            </a:r>
            <a:r>
              <a:rPr kumimoji="0" lang="ko-KR" altLang="en-US" sz="10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 주간사로 지급</a:t>
            </a:r>
            <a:endParaRPr kumimoji="0" lang="en-US" altLang="ko-KR" sz="10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endParaRPr>
          </a:p>
        </p:txBody>
      </p:sp>
      <p:cxnSp>
        <p:nvCxnSpPr>
          <p:cNvPr id="17" name="직선 화살표 연결선 50">
            <a:extLst>
              <a:ext uri="{FF2B5EF4-FFF2-40B4-BE49-F238E27FC236}">
                <a16:creationId xmlns:a16="http://schemas.microsoft.com/office/drawing/2014/main" id="{09122255-999B-4665-926C-EE1FCA84A375}"/>
              </a:ext>
            </a:extLst>
          </p:cNvPr>
          <p:cNvCxnSpPr>
            <a:cxnSpLocks noChangeShapeType="1"/>
            <a:stCxn id="6" idx="0"/>
            <a:endCxn id="10" idx="2"/>
          </p:cNvCxnSpPr>
          <p:nvPr/>
        </p:nvCxnSpPr>
        <p:spPr bwMode="auto">
          <a:xfrm flipV="1">
            <a:off x="4443684" y="3791561"/>
            <a:ext cx="2760429" cy="704844"/>
          </a:xfrm>
          <a:prstGeom prst="straightConnector1">
            <a:avLst/>
          </a:prstGeom>
          <a:ln>
            <a:headEnd type="oval" w="med" len="med"/>
            <a:tailEnd type="oval" w="med" len="med"/>
          </a:ln>
          <a:extLst>
            <a:ext uri="{909E8E84-426E-40DD-AFC4-6F175D3DCCD1}">
              <a14:hiddenFill xmlns:a14="http://schemas.microsoft.com/office/drawing/2010/main">
                <a:noFill/>
              </a14:hiddenFill>
            </a:ext>
          </a:extLst>
        </p:spPr>
        <p:style>
          <a:lnRef idx="1">
            <a:schemeClr val="accent6"/>
          </a:lnRef>
          <a:fillRef idx="0">
            <a:schemeClr val="accent6"/>
          </a:fillRef>
          <a:effectRef idx="0">
            <a:schemeClr val="accent6"/>
          </a:effectRef>
          <a:fontRef idx="minor">
            <a:schemeClr val="tx1"/>
          </a:fontRef>
        </p:style>
      </p:cxnSp>
      <p:cxnSp>
        <p:nvCxnSpPr>
          <p:cNvPr id="18" name="직선 화살표 연결선 17">
            <a:extLst>
              <a:ext uri="{FF2B5EF4-FFF2-40B4-BE49-F238E27FC236}">
                <a16:creationId xmlns:a16="http://schemas.microsoft.com/office/drawing/2014/main" id="{6337F7EE-852A-450E-8370-ABF2FC489573}"/>
              </a:ext>
            </a:extLst>
          </p:cNvPr>
          <p:cNvCxnSpPr>
            <a:cxnSpLocks/>
            <a:stCxn id="9" idx="2"/>
          </p:cNvCxnSpPr>
          <p:nvPr/>
        </p:nvCxnSpPr>
        <p:spPr>
          <a:xfrm>
            <a:off x="4446191" y="3322429"/>
            <a:ext cx="7678" cy="1098571"/>
          </a:xfrm>
          <a:prstGeom prst="straightConnector1">
            <a:avLst/>
          </a:prstGeom>
          <a:noFill/>
          <a:ln w="25400" cap="flat" cmpd="sng" algn="ctr">
            <a:solidFill>
              <a:srgbClr val="C0504D"/>
            </a:solidFill>
            <a:prstDash val="sysDash"/>
            <a:tailEnd type="arrow"/>
          </a:ln>
          <a:effectLst>
            <a:outerShdw blurRad="40000" dist="20000" dir="5400000" rotWithShape="0">
              <a:srgbClr val="000000">
                <a:alpha val="38000"/>
              </a:srgbClr>
            </a:outerShdw>
          </a:effectLst>
        </p:spPr>
      </p:cxnSp>
      <p:sp>
        <p:nvSpPr>
          <p:cNvPr id="19" name="Text Box 13">
            <a:extLst>
              <a:ext uri="{FF2B5EF4-FFF2-40B4-BE49-F238E27FC236}">
                <a16:creationId xmlns:a16="http://schemas.microsoft.com/office/drawing/2014/main" id="{D90193B6-3FF6-430E-A77C-B9133D385DAC}"/>
              </a:ext>
            </a:extLst>
          </p:cNvPr>
          <p:cNvSpPr txBox="1">
            <a:spLocks noChangeArrowheads="1"/>
          </p:cNvSpPr>
          <p:nvPr/>
        </p:nvSpPr>
        <p:spPr bwMode="auto">
          <a:xfrm>
            <a:off x="6012160" y="2951366"/>
            <a:ext cx="259228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ko-KR" altLang="en-US" sz="1100" b="1" i="0" u="none" strike="noStrike" kern="0" cap="none" spc="0" normalizeH="0" baseline="0" noProof="0" dirty="0">
                <a:ln>
                  <a:noFill/>
                </a:ln>
                <a:solidFill>
                  <a:prstClr val="black"/>
                </a:solidFill>
                <a:effectLst/>
                <a:uLnTx/>
                <a:uFillTx/>
                <a:latin typeface="나눔고딕 ExtraBold" panose="020D0904000000000000" pitchFamily="50" charset="-127"/>
                <a:ea typeface="나눔고딕 ExtraBold" panose="020D0904000000000000" pitchFamily="50" charset="-127"/>
                <a:cs typeface="+mn-cs"/>
              </a:rPr>
              <a:t>②</a:t>
            </a:r>
            <a:r>
              <a:rPr kumimoji="0" lang="en-US" altLang="ko-KR" sz="1100" b="1" i="0" u="none" strike="noStrike" kern="0" cap="none" spc="0" normalizeH="0" baseline="0" noProof="0" dirty="0">
                <a:ln>
                  <a:noFill/>
                </a:ln>
                <a:solidFill>
                  <a:prstClr val="black"/>
                </a:solidFill>
                <a:effectLst/>
                <a:uLnTx/>
                <a:uFillTx/>
                <a:latin typeface="나눔고딕 ExtraBold" panose="020D0904000000000000" pitchFamily="50" charset="-127"/>
                <a:ea typeface="나눔고딕 ExtraBold" panose="020D0904000000000000" pitchFamily="50" charset="-127"/>
                <a:cs typeface="+mn-cs"/>
              </a:rPr>
              <a:t>.1</a:t>
            </a:r>
            <a:r>
              <a:rPr kumimoji="0" lang="ko-KR" altLang="en-US" sz="1100" b="1" i="0" u="none" strike="noStrike" kern="0" cap="none" spc="0" normalizeH="0" baseline="0" noProof="0" dirty="0">
                <a:ln>
                  <a:noFill/>
                </a:ln>
                <a:solidFill>
                  <a:prstClr val="black"/>
                </a:solidFill>
                <a:effectLst/>
                <a:uLnTx/>
                <a:uFillTx/>
                <a:latin typeface="나눔고딕 ExtraBold" panose="020D0904000000000000" pitchFamily="50" charset="-127"/>
                <a:ea typeface="나눔고딕 ExtraBold" panose="020D0904000000000000" pitchFamily="50" charset="-127"/>
                <a:cs typeface="+mn-cs"/>
              </a:rPr>
              <a:t> </a:t>
            </a:r>
            <a:r>
              <a:rPr kumimoji="0" lang="ko-KR" altLang="en-US" sz="1100" b="1" i="0" u="none" strike="noStrike" kern="0" cap="none" spc="0" normalizeH="0" baseline="0" noProof="0" dirty="0" err="1">
                <a:ln>
                  <a:noFill/>
                </a:ln>
                <a:solidFill>
                  <a:srgbClr val="FF0000"/>
                </a:solidFill>
                <a:effectLst/>
                <a:uLnTx/>
                <a:uFillTx/>
                <a:latin typeface="나눔고딕 ExtraBold" panose="020D0904000000000000" pitchFamily="50" charset="-127"/>
                <a:ea typeface="나눔고딕 ExtraBold" panose="020D0904000000000000" pitchFamily="50" charset="-127"/>
                <a:cs typeface="+mn-cs"/>
              </a:rPr>
              <a:t>비주간사의</a:t>
            </a:r>
            <a:r>
              <a:rPr kumimoji="0" lang="ko-KR" altLang="en-US" sz="1100" b="1" i="0" u="none" strike="noStrike" kern="0" cap="none" spc="0" normalizeH="0" baseline="0" noProof="0" dirty="0">
                <a:ln>
                  <a:noFill/>
                </a:ln>
                <a:solidFill>
                  <a:srgbClr val="FF0000"/>
                </a:solidFill>
                <a:effectLst/>
                <a:uLnTx/>
                <a:uFillTx/>
                <a:latin typeface="나눔고딕 ExtraBold" panose="020D0904000000000000" pitchFamily="50" charset="-127"/>
                <a:ea typeface="나눔고딕 ExtraBold" panose="020D0904000000000000" pitchFamily="50" charset="-127"/>
                <a:cs typeface="+mn-cs"/>
              </a:rPr>
              <a:t> 회생 또는 </a:t>
            </a:r>
            <a:r>
              <a:rPr kumimoji="0" lang="ko-KR" altLang="en-US" sz="1100" b="1" i="0" u="none" strike="noStrike" kern="0" cap="none" spc="0" normalizeH="0" baseline="0" noProof="0" dirty="0" err="1">
                <a:ln>
                  <a:noFill/>
                </a:ln>
                <a:solidFill>
                  <a:srgbClr val="FF0000"/>
                </a:solidFill>
                <a:effectLst/>
                <a:uLnTx/>
                <a:uFillTx/>
                <a:latin typeface="나눔고딕 ExtraBold" panose="020D0904000000000000" pitchFamily="50" charset="-127"/>
                <a:ea typeface="나눔고딕 ExtraBold" panose="020D0904000000000000" pitchFamily="50" charset="-127"/>
                <a:cs typeface="+mn-cs"/>
              </a:rPr>
              <a:t>안분금</a:t>
            </a:r>
            <a:r>
              <a:rPr kumimoji="0" lang="ko-KR" altLang="en-US" sz="1100" b="1" i="0" u="none" strike="noStrike" kern="0" cap="none" spc="0" normalizeH="0" baseline="0" noProof="0" dirty="0">
                <a:ln>
                  <a:noFill/>
                </a:ln>
                <a:solidFill>
                  <a:srgbClr val="FF0000"/>
                </a:solidFill>
                <a:effectLst/>
                <a:uLnTx/>
                <a:uFillTx/>
                <a:latin typeface="나눔고딕 ExtraBold" panose="020D0904000000000000" pitchFamily="50" charset="-127"/>
                <a:ea typeface="나눔고딕 ExtraBold" panose="020D0904000000000000" pitchFamily="50" charset="-127"/>
                <a:cs typeface="+mn-cs"/>
              </a:rPr>
              <a:t> 미납</a:t>
            </a:r>
            <a:endParaRPr kumimoji="0" lang="en-US" altLang="ko-KR" sz="1100" b="1" i="0" u="none" strike="noStrike" kern="0" cap="none" spc="0" normalizeH="0" baseline="0" noProof="0" dirty="0">
              <a:ln>
                <a:noFill/>
              </a:ln>
              <a:solidFill>
                <a:srgbClr val="FF0000"/>
              </a:solidFill>
              <a:effectLst/>
              <a:uLnTx/>
              <a:uFillTx/>
              <a:latin typeface="나눔고딕 ExtraBold" panose="020D0904000000000000" pitchFamily="50" charset="-127"/>
              <a:ea typeface="나눔고딕 ExtraBold" panose="020D0904000000000000" pitchFamily="50" charset="-127"/>
              <a:cs typeface="+mn-cs"/>
            </a:endParaRPr>
          </a:p>
        </p:txBody>
      </p:sp>
      <p:cxnSp>
        <p:nvCxnSpPr>
          <p:cNvPr id="20" name="직선 연결선 19">
            <a:extLst>
              <a:ext uri="{FF2B5EF4-FFF2-40B4-BE49-F238E27FC236}">
                <a16:creationId xmlns:a16="http://schemas.microsoft.com/office/drawing/2014/main" id="{B42DAF75-FACA-403E-B6EC-1B8F1565F0F6}"/>
              </a:ext>
            </a:extLst>
          </p:cNvPr>
          <p:cNvCxnSpPr/>
          <p:nvPr/>
        </p:nvCxnSpPr>
        <p:spPr>
          <a:xfrm>
            <a:off x="1700843" y="4679149"/>
            <a:ext cx="1850550" cy="7884"/>
          </a:xfrm>
          <a:prstGeom prst="line">
            <a:avLst/>
          </a:prstGeom>
          <a:noFill/>
          <a:ln w="25400" cap="flat" cmpd="sng" algn="ctr">
            <a:solidFill>
              <a:srgbClr val="C0504D"/>
            </a:solidFill>
            <a:prstDash val="sysDash"/>
          </a:ln>
          <a:effectLst>
            <a:outerShdw blurRad="40000" dist="20000" dir="5400000" rotWithShape="0">
              <a:srgbClr val="000000">
                <a:alpha val="38000"/>
              </a:srgbClr>
            </a:outerShdw>
          </a:effectLst>
        </p:spPr>
      </p:cxnSp>
      <p:sp>
        <p:nvSpPr>
          <p:cNvPr id="21" name="Text Box 13">
            <a:extLst>
              <a:ext uri="{FF2B5EF4-FFF2-40B4-BE49-F238E27FC236}">
                <a16:creationId xmlns:a16="http://schemas.microsoft.com/office/drawing/2014/main" id="{5D2E5969-B602-45CF-BBE2-4F0AE256AC66}"/>
              </a:ext>
            </a:extLst>
          </p:cNvPr>
          <p:cNvSpPr txBox="1">
            <a:spLocks noChangeArrowheads="1"/>
          </p:cNvSpPr>
          <p:nvPr/>
        </p:nvSpPr>
        <p:spPr bwMode="auto">
          <a:xfrm rot="20779285">
            <a:off x="5244599" y="4114339"/>
            <a:ext cx="1580822"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algn="ctr" defTabSz="914400" rtl="0" eaLnBrk="1" fontAlgn="auto" latinLnBrk="1" hangingPunct="1">
              <a:lnSpc>
                <a:spcPct val="100000"/>
              </a:lnSpc>
              <a:spcBef>
                <a:spcPct val="20000"/>
              </a:spcBef>
              <a:spcAft>
                <a:spcPts val="0"/>
              </a:spcAft>
              <a:buClrTx/>
              <a:buSzTx/>
              <a:buFontTx/>
              <a:buNone/>
              <a:tabLst/>
              <a:defRPr/>
            </a:pPr>
            <a:r>
              <a:rPr kumimoji="0" lang="ko-KR" altLang="en-US" sz="900" b="1" i="0" u="none" strike="noStrike" kern="1200" cap="none" spc="0" normalizeH="0" baseline="0" noProof="0" dirty="0">
                <a:ln>
                  <a:noFill/>
                </a:ln>
                <a:solidFill>
                  <a:srgbClr val="F79646"/>
                </a:solidFill>
                <a:effectLst/>
                <a:uLnTx/>
                <a:uFillTx/>
                <a:latin typeface="맑은 고딕" pitchFamily="50" charset="-127"/>
                <a:ea typeface="맑은 고딕" pitchFamily="50" charset="-127"/>
                <a:cs typeface="+mn-cs"/>
              </a:rPr>
              <a:t>①</a:t>
            </a:r>
            <a:r>
              <a:rPr kumimoji="0" lang="en-US" altLang="ko-KR" sz="900" b="1" i="0" u="none" strike="noStrike" kern="1200" cap="none" spc="0" normalizeH="0" baseline="0" noProof="0" dirty="0">
                <a:ln>
                  <a:noFill/>
                </a:ln>
                <a:solidFill>
                  <a:srgbClr val="F79646"/>
                </a:solidFill>
                <a:effectLst/>
                <a:uLnTx/>
                <a:uFillTx/>
                <a:latin typeface="맑은 고딕" pitchFamily="50" charset="-127"/>
                <a:ea typeface="맑은 고딕" pitchFamily="50" charset="-127"/>
                <a:cs typeface="+mn-cs"/>
              </a:rPr>
              <a:t>.1 </a:t>
            </a:r>
            <a:r>
              <a:rPr kumimoji="0" lang="ko-KR" altLang="en-US" sz="900" b="1" i="0" u="none" strike="noStrike" kern="1200" cap="none" spc="0" normalizeH="0" baseline="0" noProof="0" dirty="0">
                <a:ln>
                  <a:noFill/>
                </a:ln>
                <a:solidFill>
                  <a:srgbClr val="F79646"/>
                </a:solidFill>
                <a:effectLst/>
                <a:uLnTx/>
                <a:uFillTx/>
                <a:latin typeface="맑은 고딕" pitchFamily="50" charset="-127"/>
                <a:ea typeface="맑은 고딕" pitchFamily="50" charset="-127"/>
                <a:cs typeface="+mn-cs"/>
              </a:rPr>
              <a:t>비주간사 공사대금</a:t>
            </a:r>
            <a:endParaRPr kumimoji="0" lang="en-US" altLang="ko-KR" sz="900" b="1" i="0" u="none" strike="noStrike" kern="1200" cap="none" spc="0" normalizeH="0" baseline="0" noProof="0" dirty="0">
              <a:ln>
                <a:noFill/>
              </a:ln>
              <a:solidFill>
                <a:srgbClr val="F79646"/>
              </a:solidFill>
              <a:effectLst/>
              <a:uLnTx/>
              <a:uFillTx/>
              <a:latin typeface="맑은 고딕" pitchFamily="50" charset="-127"/>
              <a:ea typeface="맑은 고딕" pitchFamily="50" charset="-127"/>
              <a:cs typeface="+mn-cs"/>
            </a:endParaRPr>
          </a:p>
          <a:p>
            <a:pPr marL="0" marR="0" lvl="0" indent="0" algn="ctr" defTabSz="914400" rtl="0" eaLnBrk="1" fontAlgn="auto" latinLnBrk="1" hangingPunct="1">
              <a:lnSpc>
                <a:spcPct val="100000"/>
              </a:lnSpc>
              <a:spcBef>
                <a:spcPct val="20000"/>
              </a:spcBef>
              <a:spcAft>
                <a:spcPts val="0"/>
              </a:spcAft>
              <a:buClrTx/>
              <a:buSzTx/>
              <a:buFontTx/>
              <a:buNone/>
              <a:tabLst/>
              <a:defRPr/>
            </a:pPr>
            <a:r>
              <a:rPr kumimoji="0" lang="ko-KR" altLang="en-US" sz="900" b="1" i="0" u="none" strike="noStrike" kern="1200" cap="none" spc="0" normalizeH="0" baseline="0" noProof="0" dirty="0">
                <a:ln>
                  <a:noFill/>
                </a:ln>
                <a:solidFill>
                  <a:srgbClr val="F79646"/>
                </a:solidFill>
                <a:effectLst/>
                <a:uLnTx/>
                <a:uFillTx/>
                <a:latin typeface="맑은 고딕" pitchFamily="50" charset="-127"/>
                <a:ea typeface="맑은 고딕" pitchFamily="50" charset="-127"/>
                <a:cs typeface="+mn-cs"/>
              </a:rPr>
              <a:t>채권 신탁 계약</a:t>
            </a:r>
            <a:endParaRPr kumimoji="0" lang="en-US" altLang="ko-KR" sz="900" b="1" i="0" u="none" strike="noStrike" kern="1200" cap="none" spc="0" normalizeH="0" baseline="0" noProof="0" dirty="0">
              <a:ln>
                <a:noFill/>
              </a:ln>
              <a:solidFill>
                <a:srgbClr val="F79646"/>
              </a:solidFill>
              <a:effectLst/>
              <a:uLnTx/>
              <a:uFillTx/>
              <a:latin typeface="맑은 고딕" pitchFamily="50" charset="-127"/>
              <a:ea typeface="맑은 고딕" pitchFamily="50" charset="-127"/>
              <a:cs typeface="+mn-cs"/>
            </a:endParaRPr>
          </a:p>
        </p:txBody>
      </p:sp>
      <p:sp>
        <p:nvSpPr>
          <p:cNvPr id="22" name="Text Box 13">
            <a:extLst>
              <a:ext uri="{FF2B5EF4-FFF2-40B4-BE49-F238E27FC236}">
                <a16:creationId xmlns:a16="http://schemas.microsoft.com/office/drawing/2014/main" id="{85F53F69-1BB6-4747-859A-6594CCEBBE22}"/>
              </a:ext>
            </a:extLst>
          </p:cNvPr>
          <p:cNvSpPr txBox="1">
            <a:spLocks noChangeArrowheads="1"/>
          </p:cNvSpPr>
          <p:nvPr/>
        </p:nvSpPr>
        <p:spPr bwMode="auto">
          <a:xfrm>
            <a:off x="395536" y="5256985"/>
            <a:ext cx="8568952"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algn="l" defTabSz="914400" rtl="0" eaLnBrk="1" fontAlgn="auto" latinLnBrk="1" hangingPunct="1">
              <a:lnSpc>
                <a:spcPct val="150000"/>
              </a:lnSpc>
              <a:spcBef>
                <a:spcPct val="20000"/>
              </a:spcBef>
              <a:spcAft>
                <a:spcPts val="0"/>
              </a:spcAft>
              <a:buClrTx/>
              <a:buSzTx/>
              <a:buFontTx/>
              <a:buNone/>
              <a:tabLst/>
              <a:defRPr/>
            </a:pPr>
            <a:r>
              <a:rPr kumimoji="0" lang="en-US" altLang="ko-KR" sz="14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 </a:t>
            </a:r>
            <a:r>
              <a:rPr kumimoji="0" lang="ko-KR" altLang="en-US" sz="14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공동수급협정 불이행</a:t>
            </a:r>
            <a:r>
              <a:rPr kumimoji="0" lang="en-US" altLang="ko-KR" sz="14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a:t>
            </a:r>
            <a:r>
              <a:rPr kumimoji="0" lang="ko-KR" altLang="en-US" sz="1400" b="1" i="0" u="none" strike="noStrike" kern="1200" cap="none" spc="0" normalizeH="0" baseline="0" noProof="0" dirty="0" err="1">
                <a:ln>
                  <a:noFill/>
                </a:ln>
                <a:solidFill>
                  <a:srgbClr val="FF0000"/>
                </a:solidFill>
                <a:effectLst/>
                <a:uLnTx/>
                <a:uFillTx/>
                <a:latin typeface="맑은 고딕" pitchFamily="50" charset="-127"/>
                <a:ea typeface="맑은 고딕" pitchFamily="50" charset="-127"/>
                <a:cs typeface="+mn-cs"/>
              </a:rPr>
              <a:t>안분금</a:t>
            </a:r>
            <a:r>
              <a:rPr kumimoji="0" lang="ko-KR" altLang="en-US" sz="14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 미납 등</a:t>
            </a:r>
            <a:r>
              <a:rPr kumimoji="0" lang="en-US" altLang="ko-KR" sz="14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a:t>
            </a:r>
            <a:r>
              <a:rPr kumimoji="0" lang="ko-KR" altLang="en-US" sz="14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 사유 </a:t>
            </a:r>
            <a:endParaRPr kumimoji="0" lang="en-US" altLang="ko-KR" sz="14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endParaRPr>
          </a:p>
          <a:p>
            <a:pPr marL="0" marR="0" lvl="0" indent="0" algn="l" defTabSz="914400" rtl="0" eaLnBrk="1" fontAlgn="auto" latinLnBrk="1" hangingPunct="1">
              <a:lnSpc>
                <a:spcPct val="150000"/>
              </a:lnSpc>
              <a:spcBef>
                <a:spcPct val="20000"/>
              </a:spcBef>
              <a:spcAft>
                <a:spcPts val="0"/>
              </a:spcAft>
              <a:buClrTx/>
              <a:buSzTx/>
              <a:buFontTx/>
              <a:buNone/>
              <a:tabLst/>
              <a:defRPr/>
            </a:pPr>
            <a:r>
              <a:rPr kumimoji="0" lang="en-US" altLang="ko-KR" sz="14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  </a:t>
            </a:r>
            <a:r>
              <a:rPr kumimoji="0" lang="en-US" altLang="ko-KR" sz="14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1) </a:t>
            </a:r>
            <a:r>
              <a:rPr kumimoji="0" lang="ko-KR" altLang="en-US" sz="14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비주간사의 </a:t>
            </a:r>
            <a:r>
              <a:rPr kumimoji="0" lang="ko-KR" altLang="en-US" sz="1400" b="1" i="0" u="none" strike="noStrike" kern="1200" cap="none" spc="0" normalizeH="0" baseline="0" noProof="0" dirty="0" err="1">
                <a:ln>
                  <a:noFill/>
                </a:ln>
                <a:solidFill>
                  <a:prstClr val="black"/>
                </a:solidFill>
                <a:effectLst/>
                <a:uLnTx/>
                <a:uFillTx/>
                <a:latin typeface="맑은 고딕" pitchFamily="50" charset="-127"/>
                <a:ea typeface="맑은 고딕" pitchFamily="50" charset="-127"/>
                <a:cs typeface="+mn-cs"/>
              </a:rPr>
              <a:t>안분금</a:t>
            </a:r>
            <a:r>
              <a:rPr kumimoji="0" lang="ko-KR" altLang="en-US" sz="14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 미납 발생</a:t>
            </a:r>
            <a:r>
              <a:rPr kumimoji="0" lang="en-US" altLang="ko-KR" sz="14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 </a:t>
            </a:r>
            <a:r>
              <a:rPr kumimoji="0" lang="ko-KR" altLang="en-US" sz="14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주간사의 </a:t>
            </a:r>
            <a:r>
              <a:rPr kumimoji="0" lang="ko-KR" altLang="en-US" sz="1400" b="1" i="0" u="none" strike="noStrike" kern="1200" cap="none" spc="0" normalizeH="0" baseline="0" noProof="0" dirty="0" err="1">
                <a:ln>
                  <a:noFill/>
                </a:ln>
                <a:solidFill>
                  <a:prstClr val="black"/>
                </a:solidFill>
                <a:effectLst/>
                <a:uLnTx/>
                <a:uFillTx/>
                <a:latin typeface="맑은 고딕" pitchFamily="50" charset="-127"/>
                <a:ea typeface="맑은 고딕" pitchFamily="50" charset="-127"/>
                <a:cs typeface="+mn-cs"/>
              </a:rPr>
              <a:t>안분금</a:t>
            </a:r>
            <a:r>
              <a:rPr kumimoji="0" lang="ko-KR" altLang="en-US" sz="14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 미납 발생</a:t>
            </a:r>
            <a:endParaRPr kumimoji="0" lang="en-US" altLang="ko-KR" sz="14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endParaRPr>
          </a:p>
          <a:p>
            <a:pPr marL="0" marR="0" lvl="0" indent="0" algn="l" defTabSz="914400" rtl="0" eaLnBrk="1" fontAlgn="auto" latinLnBrk="1" hangingPunct="1">
              <a:lnSpc>
                <a:spcPct val="150000"/>
              </a:lnSpc>
              <a:spcBef>
                <a:spcPct val="2000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  2) </a:t>
            </a:r>
            <a:r>
              <a:rPr kumimoji="0" lang="ko-KR" altLang="en-US" sz="14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비주간사 및 주간사의 파산</a:t>
            </a:r>
            <a:r>
              <a:rPr kumimoji="0" lang="en-US" altLang="ko-KR" sz="14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 </a:t>
            </a:r>
            <a:r>
              <a:rPr kumimoji="0" lang="ko-KR" altLang="en-US" sz="14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해산</a:t>
            </a:r>
            <a:r>
              <a:rPr kumimoji="0" lang="en-US" altLang="ko-KR" sz="14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 </a:t>
            </a:r>
            <a:r>
              <a:rPr kumimoji="0" lang="ko-KR" altLang="en-US" sz="14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부도</a:t>
            </a:r>
            <a:r>
              <a:rPr kumimoji="0" lang="en-US" altLang="ko-KR" sz="14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 </a:t>
            </a:r>
            <a:r>
              <a:rPr kumimoji="0" lang="ko-KR" altLang="en-US" sz="14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공사대금 </a:t>
            </a:r>
            <a:r>
              <a:rPr kumimoji="0" lang="en-US" altLang="ko-KR" sz="14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a:t>
            </a:r>
            <a:r>
              <a:rPr kumimoji="0" lang="ko-KR" altLang="en-US" sz="14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가</a:t>
            </a:r>
            <a:r>
              <a:rPr kumimoji="0" lang="en-US" altLang="ko-KR" sz="14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a:t>
            </a:r>
            <a:r>
              <a:rPr kumimoji="0" lang="ko-KR" altLang="en-US" sz="14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압류</a:t>
            </a:r>
            <a:r>
              <a:rPr kumimoji="0" lang="en-US" altLang="ko-KR" sz="14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 </a:t>
            </a:r>
            <a:r>
              <a:rPr kumimoji="0" lang="ko-KR" altLang="en-US" sz="14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중도 탈퇴 등 발생</a:t>
            </a:r>
            <a:endParaRPr kumimoji="0" lang="en-US" altLang="ko-KR" sz="14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endParaRPr>
          </a:p>
          <a:p>
            <a:pPr marL="0" marR="0" lvl="0" indent="0" algn="l" defTabSz="914400" rtl="0" eaLnBrk="1" fontAlgn="auto" latinLnBrk="1" hangingPunct="1">
              <a:lnSpc>
                <a:spcPct val="100000"/>
              </a:lnSpc>
              <a:spcBef>
                <a:spcPct val="20000"/>
              </a:spcBef>
              <a:spcAft>
                <a:spcPts val="0"/>
              </a:spcAft>
              <a:buClrTx/>
              <a:buSzTx/>
              <a:buFontTx/>
              <a:buNone/>
              <a:tabLst/>
              <a:defRPr/>
            </a:pPr>
            <a:r>
              <a:rPr kumimoji="0" lang="en-US" altLang="ko-KR" sz="145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  ☞ (</a:t>
            </a:r>
            <a:r>
              <a:rPr kumimoji="0" lang="ko-KR" altLang="en-US" sz="145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신탁</a:t>
            </a:r>
            <a:r>
              <a:rPr kumimoji="0" lang="en-US" altLang="ko-KR" sz="145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a:t>
            </a:r>
            <a:r>
              <a:rPr kumimoji="0" lang="ko-KR" altLang="en-US" sz="145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효과</a:t>
            </a:r>
            <a:r>
              <a:rPr kumimoji="0" lang="en-US" altLang="ko-KR" sz="145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 </a:t>
            </a:r>
            <a:r>
              <a:rPr kumimoji="0" lang="ko-KR" altLang="en-US" sz="145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공동수급체 구성원 중 </a:t>
            </a:r>
            <a:r>
              <a:rPr kumimoji="0" lang="ko-KR" altLang="en-US" sz="1450" b="1" i="0" u="none" strike="noStrike" kern="1200" cap="none" spc="0" normalizeH="0" baseline="0" noProof="0" dirty="0" err="1">
                <a:ln>
                  <a:noFill/>
                </a:ln>
                <a:solidFill>
                  <a:srgbClr val="FF0000"/>
                </a:solidFill>
                <a:effectLst/>
                <a:uLnTx/>
                <a:uFillTx/>
                <a:latin typeface="맑은 고딕" pitchFamily="50" charset="-127"/>
                <a:ea typeface="맑은 고딕" pitchFamily="50" charset="-127"/>
                <a:cs typeface="+mn-cs"/>
              </a:rPr>
              <a:t>안분금</a:t>
            </a:r>
            <a:r>
              <a:rPr kumimoji="0" lang="ko-KR" altLang="en-US" sz="145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 </a:t>
            </a:r>
            <a:r>
              <a:rPr kumimoji="0" lang="ko-KR" altLang="en-US" sz="1450" b="1" i="0" u="none" strike="noStrike" kern="1200" cap="none" spc="0" normalizeH="0" baseline="0" noProof="0" dirty="0" err="1">
                <a:ln>
                  <a:noFill/>
                </a:ln>
                <a:solidFill>
                  <a:srgbClr val="FF0000"/>
                </a:solidFill>
                <a:effectLst/>
                <a:uLnTx/>
                <a:uFillTx/>
                <a:latin typeface="맑은 고딕" pitchFamily="50" charset="-127"/>
                <a:ea typeface="맑은 고딕" pitchFamily="50" charset="-127"/>
                <a:cs typeface="+mn-cs"/>
              </a:rPr>
              <a:t>미납시</a:t>
            </a:r>
            <a:r>
              <a:rPr kumimoji="0" lang="ko-KR" altLang="en-US" sz="145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 신탁계좌를 통해 미납 </a:t>
            </a:r>
            <a:r>
              <a:rPr kumimoji="0" lang="ko-KR" altLang="en-US" sz="1450" b="1" i="0" u="none" strike="noStrike" kern="1200" cap="none" spc="0" normalizeH="0" baseline="0" noProof="0" dirty="0" err="1">
                <a:ln>
                  <a:noFill/>
                </a:ln>
                <a:solidFill>
                  <a:srgbClr val="FF0000"/>
                </a:solidFill>
                <a:effectLst/>
                <a:uLnTx/>
                <a:uFillTx/>
                <a:latin typeface="맑은 고딕" pitchFamily="50" charset="-127"/>
                <a:ea typeface="맑은 고딕" pitchFamily="50" charset="-127"/>
                <a:cs typeface="+mn-cs"/>
              </a:rPr>
              <a:t>안분금</a:t>
            </a:r>
            <a:r>
              <a:rPr kumimoji="0" lang="ko-KR" altLang="en-US" sz="145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 변제 가능</a:t>
            </a:r>
            <a:endParaRPr kumimoji="0" lang="en-US" altLang="ko-KR" sz="145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endParaRPr>
          </a:p>
        </p:txBody>
      </p:sp>
      <p:graphicFrame>
        <p:nvGraphicFramePr>
          <p:cNvPr id="23" name="표 22">
            <a:extLst>
              <a:ext uri="{FF2B5EF4-FFF2-40B4-BE49-F238E27FC236}">
                <a16:creationId xmlns:a16="http://schemas.microsoft.com/office/drawing/2014/main" id="{46DF3891-387A-4CC2-8DAD-ECC46F42E821}"/>
              </a:ext>
            </a:extLst>
          </p:cNvPr>
          <p:cNvGraphicFramePr>
            <a:graphicFrameLocks noGrp="1"/>
          </p:cNvGraphicFramePr>
          <p:nvPr>
            <p:extLst>
              <p:ext uri="{D42A27DB-BD31-4B8C-83A1-F6EECF244321}">
                <p14:modId xmlns:p14="http://schemas.microsoft.com/office/powerpoint/2010/main" val="2497763349"/>
              </p:ext>
            </p:extLst>
          </p:nvPr>
        </p:nvGraphicFramePr>
        <p:xfrm>
          <a:off x="7452378" y="5085342"/>
          <a:ext cx="1368152" cy="503898"/>
        </p:xfrm>
        <a:graphic>
          <a:graphicData uri="http://schemas.openxmlformats.org/drawingml/2006/table">
            <a:tbl>
              <a:tblPr firstRow="1" bandRow="1">
                <a:tableStyleId>{5C22544A-7EE6-4342-B048-85BDC9FD1C3A}</a:tableStyleId>
              </a:tblPr>
              <a:tblGrid>
                <a:gridCol w="429564">
                  <a:extLst>
                    <a:ext uri="{9D8B030D-6E8A-4147-A177-3AD203B41FA5}">
                      <a16:colId xmlns:a16="http://schemas.microsoft.com/office/drawing/2014/main" val="20000"/>
                    </a:ext>
                  </a:extLst>
                </a:gridCol>
                <a:gridCol w="938588">
                  <a:extLst>
                    <a:ext uri="{9D8B030D-6E8A-4147-A177-3AD203B41FA5}">
                      <a16:colId xmlns:a16="http://schemas.microsoft.com/office/drawing/2014/main" val="20001"/>
                    </a:ext>
                  </a:extLst>
                </a:gridCol>
              </a:tblGrid>
              <a:tr h="503898">
                <a:tc>
                  <a:txBody>
                    <a:bodyPr/>
                    <a:lstStyle/>
                    <a:p>
                      <a:pPr latinLnBrk="1"/>
                      <a:endParaRPr lang="ko-KR" alt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atinLnBrk="1"/>
                      <a:r>
                        <a:rPr lang="ko-KR" altLang="en-US" sz="800" dirty="0" err="1">
                          <a:solidFill>
                            <a:schemeClr val="tx1"/>
                          </a:solidFill>
                        </a:rPr>
                        <a:t>안분금</a:t>
                      </a:r>
                      <a:r>
                        <a:rPr lang="ko-KR" altLang="en-US" sz="800" dirty="0">
                          <a:solidFill>
                            <a:schemeClr val="tx1"/>
                          </a:solidFill>
                        </a:rPr>
                        <a:t> </a:t>
                      </a:r>
                      <a:r>
                        <a:rPr lang="ko-KR" altLang="en-US" sz="800" dirty="0" err="1">
                          <a:solidFill>
                            <a:schemeClr val="tx1"/>
                          </a:solidFill>
                        </a:rPr>
                        <a:t>미납시</a:t>
                      </a:r>
                      <a:endParaRPr lang="en-US" altLang="ko-KR" sz="800" dirty="0">
                        <a:solidFill>
                          <a:schemeClr val="tx1"/>
                        </a:solidFill>
                      </a:endParaRPr>
                    </a:p>
                    <a:p>
                      <a:pPr latinLnBrk="1"/>
                      <a:r>
                        <a:rPr lang="ko-KR" altLang="en-US" sz="800" dirty="0">
                          <a:solidFill>
                            <a:schemeClr val="tx1"/>
                          </a:solidFill>
                        </a:rPr>
                        <a:t>자금흐름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cxnSp>
        <p:nvCxnSpPr>
          <p:cNvPr id="24" name="직선 화살표 연결선 23">
            <a:extLst>
              <a:ext uri="{FF2B5EF4-FFF2-40B4-BE49-F238E27FC236}">
                <a16:creationId xmlns:a16="http://schemas.microsoft.com/office/drawing/2014/main" id="{DFF5DCD4-65BF-4A02-8013-BE7B2C6F6A3F}"/>
              </a:ext>
            </a:extLst>
          </p:cNvPr>
          <p:cNvCxnSpPr/>
          <p:nvPr/>
        </p:nvCxnSpPr>
        <p:spPr>
          <a:xfrm>
            <a:off x="7554158" y="5337291"/>
            <a:ext cx="307992" cy="0"/>
          </a:xfrm>
          <a:prstGeom prst="straightConnector1">
            <a:avLst/>
          </a:prstGeom>
          <a:ln>
            <a:prstDash val="sysDash"/>
            <a:tailEnd type="arrow"/>
          </a:ln>
        </p:spPr>
        <p:style>
          <a:lnRef idx="2">
            <a:schemeClr val="accent2"/>
          </a:lnRef>
          <a:fillRef idx="0">
            <a:schemeClr val="accent2"/>
          </a:fillRef>
          <a:effectRef idx="1">
            <a:schemeClr val="accent2"/>
          </a:effectRef>
          <a:fontRef idx="minor">
            <a:schemeClr val="tx1"/>
          </a:fontRef>
        </p:style>
      </p:cxnSp>
      <p:cxnSp>
        <p:nvCxnSpPr>
          <p:cNvPr id="25" name="직선 화살표 연결선 24">
            <a:extLst>
              <a:ext uri="{FF2B5EF4-FFF2-40B4-BE49-F238E27FC236}">
                <a16:creationId xmlns:a16="http://schemas.microsoft.com/office/drawing/2014/main" id="{468635A6-899D-48D1-929B-A717980A37EA}"/>
              </a:ext>
            </a:extLst>
          </p:cNvPr>
          <p:cNvCxnSpPr>
            <a:cxnSpLocks/>
            <a:stCxn id="9" idx="1"/>
            <a:endCxn id="8" idx="3"/>
          </p:cNvCxnSpPr>
          <p:nvPr/>
        </p:nvCxnSpPr>
        <p:spPr>
          <a:xfrm flipH="1">
            <a:off x="2509585" y="3051679"/>
            <a:ext cx="1152416" cy="441291"/>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26" name="직선 화살표 연결선 25">
            <a:extLst>
              <a:ext uri="{FF2B5EF4-FFF2-40B4-BE49-F238E27FC236}">
                <a16:creationId xmlns:a16="http://schemas.microsoft.com/office/drawing/2014/main" id="{CBE1B4FB-5460-413A-B73B-A83D0FCC5346}"/>
              </a:ext>
            </a:extLst>
          </p:cNvPr>
          <p:cNvCxnSpPr>
            <a:cxnSpLocks/>
            <a:stCxn id="9" idx="3"/>
            <a:endCxn id="10" idx="1"/>
          </p:cNvCxnSpPr>
          <p:nvPr/>
        </p:nvCxnSpPr>
        <p:spPr>
          <a:xfrm>
            <a:off x="5230380" y="3051679"/>
            <a:ext cx="1160043" cy="432981"/>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27" name="직선 화살표 연결선 26">
            <a:extLst>
              <a:ext uri="{FF2B5EF4-FFF2-40B4-BE49-F238E27FC236}">
                <a16:creationId xmlns:a16="http://schemas.microsoft.com/office/drawing/2014/main" id="{87A31999-29B4-4BF3-8CBD-B2456496C768}"/>
              </a:ext>
            </a:extLst>
          </p:cNvPr>
          <p:cNvCxnSpPr/>
          <p:nvPr/>
        </p:nvCxnSpPr>
        <p:spPr>
          <a:xfrm>
            <a:off x="7502022" y="4736887"/>
            <a:ext cx="307912"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28" name="Text Box 13">
            <a:extLst>
              <a:ext uri="{FF2B5EF4-FFF2-40B4-BE49-F238E27FC236}">
                <a16:creationId xmlns:a16="http://schemas.microsoft.com/office/drawing/2014/main" id="{2E92609B-99B0-4AAB-AF69-C0BE93796969}"/>
              </a:ext>
            </a:extLst>
          </p:cNvPr>
          <p:cNvSpPr txBox="1">
            <a:spLocks noChangeArrowheads="1"/>
          </p:cNvSpPr>
          <p:nvPr/>
        </p:nvSpPr>
        <p:spPr bwMode="auto">
          <a:xfrm>
            <a:off x="519692" y="2780928"/>
            <a:ext cx="237626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ko-KR" altLang="en-US" sz="1100" b="1" i="0" u="none" strike="noStrike" kern="0" cap="none" spc="0" normalizeH="0" baseline="0" noProof="0" dirty="0">
                <a:ln>
                  <a:noFill/>
                </a:ln>
                <a:solidFill>
                  <a:prstClr val="black"/>
                </a:solidFill>
                <a:effectLst/>
                <a:uLnTx/>
                <a:uFillTx/>
                <a:latin typeface="나눔고딕 ExtraBold" panose="020D0904000000000000" pitchFamily="50" charset="-127"/>
                <a:ea typeface="나눔고딕 ExtraBold" panose="020D0904000000000000" pitchFamily="50" charset="-127"/>
                <a:cs typeface="+mn-cs"/>
              </a:rPr>
              <a:t>②</a:t>
            </a:r>
            <a:r>
              <a:rPr kumimoji="0" lang="en-US" altLang="ko-KR" sz="1100" b="1" i="0" u="none" strike="noStrike" kern="0" cap="none" spc="0" normalizeH="0" baseline="0" noProof="0" dirty="0">
                <a:ln>
                  <a:noFill/>
                </a:ln>
                <a:solidFill>
                  <a:prstClr val="black"/>
                </a:solidFill>
                <a:effectLst/>
                <a:uLnTx/>
                <a:uFillTx/>
                <a:latin typeface="나눔고딕 ExtraBold" panose="020D0904000000000000" pitchFamily="50" charset="-127"/>
                <a:ea typeface="나눔고딕 ExtraBold" panose="020D0904000000000000" pitchFamily="50" charset="-127"/>
                <a:cs typeface="+mn-cs"/>
              </a:rPr>
              <a:t>.2</a:t>
            </a:r>
            <a:r>
              <a:rPr kumimoji="0" lang="ko-KR" altLang="en-US" sz="1100" b="1" i="0" u="none" strike="noStrike" kern="0" cap="none" spc="0" normalizeH="0" baseline="0" noProof="0" dirty="0">
                <a:ln>
                  <a:noFill/>
                </a:ln>
                <a:solidFill>
                  <a:prstClr val="black"/>
                </a:solidFill>
                <a:effectLst/>
                <a:uLnTx/>
                <a:uFillTx/>
                <a:latin typeface="나눔고딕 ExtraBold" panose="020D0904000000000000" pitchFamily="50" charset="-127"/>
                <a:ea typeface="나눔고딕 ExtraBold" panose="020D0904000000000000" pitchFamily="50" charset="-127"/>
                <a:cs typeface="+mn-cs"/>
              </a:rPr>
              <a:t> </a:t>
            </a:r>
            <a:r>
              <a:rPr kumimoji="0" lang="ko-KR" altLang="en-US" sz="1100" b="1" i="0" u="none" strike="noStrike" kern="0" cap="none" spc="0" normalizeH="0" baseline="0" noProof="0" dirty="0">
                <a:ln>
                  <a:noFill/>
                </a:ln>
                <a:solidFill>
                  <a:srgbClr val="FF0000"/>
                </a:solidFill>
                <a:effectLst/>
                <a:uLnTx/>
                <a:uFillTx/>
                <a:latin typeface="나눔고딕 ExtraBold" panose="020D0904000000000000" pitchFamily="50" charset="-127"/>
                <a:ea typeface="나눔고딕 ExtraBold" panose="020D0904000000000000" pitchFamily="50" charset="-127"/>
                <a:cs typeface="+mn-cs"/>
              </a:rPr>
              <a:t>비주간사의 공사원가 선집행시</a:t>
            </a:r>
            <a:r>
              <a:rPr kumimoji="0" lang="en-US" altLang="ko-KR" sz="1100" b="1" i="0" u="none" strike="noStrike" kern="0" cap="none" spc="0" normalizeH="0" baseline="0" noProof="0" dirty="0">
                <a:ln>
                  <a:noFill/>
                </a:ln>
                <a:solidFill>
                  <a:srgbClr val="FF0000"/>
                </a:solidFill>
                <a:effectLst/>
                <a:uLnTx/>
                <a:uFillTx/>
                <a:latin typeface="나눔고딕 ExtraBold" panose="020D0904000000000000" pitchFamily="50" charset="-127"/>
                <a:ea typeface="나눔고딕 ExtraBold" panose="020D0904000000000000" pitchFamily="50" charset="-127"/>
                <a:cs typeface="+mn-cs"/>
              </a:rPr>
              <a:t>,</a:t>
            </a:r>
            <a:r>
              <a:rPr kumimoji="0" lang="ko-KR" altLang="en-US" sz="1100" b="1" i="0" u="none" strike="noStrike" kern="0" cap="none" spc="0" normalizeH="0" baseline="0" noProof="0" dirty="0">
                <a:ln>
                  <a:noFill/>
                </a:ln>
                <a:solidFill>
                  <a:srgbClr val="FF0000"/>
                </a:solidFill>
                <a:effectLst/>
                <a:uLnTx/>
                <a:uFillTx/>
                <a:latin typeface="나눔고딕 ExtraBold" panose="020D0904000000000000" pitchFamily="50" charset="-127"/>
                <a:ea typeface="나눔고딕 ExtraBold" panose="020D0904000000000000" pitchFamily="50" charset="-127"/>
                <a:cs typeface="+mn-cs"/>
              </a:rPr>
              <a:t> 주간사의 회생 또는 </a:t>
            </a:r>
            <a:r>
              <a:rPr kumimoji="0" lang="ko-KR" altLang="en-US" sz="1100" b="1" i="0" u="none" strike="noStrike" kern="0" cap="none" spc="0" normalizeH="0" baseline="0" noProof="0" dirty="0" err="1">
                <a:ln>
                  <a:noFill/>
                </a:ln>
                <a:solidFill>
                  <a:srgbClr val="FF0000"/>
                </a:solidFill>
                <a:effectLst/>
                <a:uLnTx/>
                <a:uFillTx/>
                <a:latin typeface="나눔고딕 ExtraBold" panose="020D0904000000000000" pitchFamily="50" charset="-127"/>
                <a:ea typeface="나눔고딕 ExtraBold" panose="020D0904000000000000" pitchFamily="50" charset="-127"/>
                <a:cs typeface="+mn-cs"/>
              </a:rPr>
              <a:t>안분금</a:t>
            </a:r>
            <a:r>
              <a:rPr kumimoji="0" lang="ko-KR" altLang="en-US" sz="1100" b="1" i="0" u="none" strike="noStrike" kern="0" cap="none" spc="0" normalizeH="0" baseline="0" noProof="0" dirty="0">
                <a:ln>
                  <a:noFill/>
                </a:ln>
                <a:solidFill>
                  <a:srgbClr val="FF0000"/>
                </a:solidFill>
                <a:effectLst/>
                <a:uLnTx/>
                <a:uFillTx/>
                <a:latin typeface="나눔고딕 ExtraBold" panose="020D0904000000000000" pitchFamily="50" charset="-127"/>
                <a:ea typeface="나눔고딕 ExtraBold" panose="020D0904000000000000" pitchFamily="50" charset="-127"/>
                <a:cs typeface="+mn-cs"/>
              </a:rPr>
              <a:t> 미납 </a:t>
            </a:r>
            <a:endParaRPr kumimoji="0" lang="en-US" altLang="ko-KR" sz="1100" b="1" i="0" u="none" strike="noStrike" kern="0" cap="none" spc="0" normalizeH="0" baseline="0" noProof="0" dirty="0">
              <a:ln>
                <a:noFill/>
              </a:ln>
              <a:solidFill>
                <a:srgbClr val="FF0000"/>
              </a:solidFill>
              <a:effectLst/>
              <a:uLnTx/>
              <a:uFillTx/>
              <a:latin typeface="나눔고딕 ExtraBold" panose="020D0904000000000000" pitchFamily="50" charset="-127"/>
              <a:ea typeface="나눔고딕 ExtraBold" panose="020D0904000000000000" pitchFamily="50" charset="-127"/>
              <a:cs typeface="+mn-cs"/>
            </a:endParaRPr>
          </a:p>
        </p:txBody>
      </p:sp>
      <p:sp>
        <p:nvSpPr>
          <p:cNvPr id="29" name="Text Box 13">
            <a:extLst>
              <a:ext uri="{FF2B5EF4-FFF2-40B4-BE49-F238E27FC236}">
                <a16:creationId xmlns:a16="http://schemas.microsoft.com/office/drawing/2014/main" id="{FCC9B6FA-5180-4EB6-8DAE-2689AA6F5C66}"/>
              </a:ext>
            </a:extLst>
          </p:cNvPr>
          <p:cNvSpPr txBox="1">
            <a:spLocks noChangeArrowheads="1"/>
          </p:cNvSpPr>
          <p:nvPr/>
        </p:nvSpPr>
        <p:spPr bwMode="auto">
          <a:xfrm>
            <a:off x="4291021" y="3613775"/>
            <a:ext cx="20287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ko-KR" altLang="en-US" sz="1000" b="1" i="0" u="none" strike="noStrike" kern="0" cap="none" spc="0" normalizeH="0" baseline="0" noProof="0" dirty="0">
                <a:ln>
                  <a:noFill/>
                </a:ln>
                <a:solidFill>
                  <a:srgbClr val="FF0000"/>
                </a:solidFill>
                <a:effectLst/>
                <a:uLnTx/>
                <a:uFillTx/>
                <a:latin typeface="맑은 고딕" pitchFamily="50" charset="-127"/>
                <a:ea typeface="맑은 고딕" pitchFamily="50" charset="-127"/>
                <a:cs typeface="+mn-cs"/>
              </a:rPr>
              <a:t>③</a:t>
            </a:r>
            <a:r>
              <a:rPr kumimoji="0" lang="en-US" altLang="ko-KR" sz="1000" b="1" i="0" u="none" strike="noStrike" kern="0" cap="none" spc="0" normalizeH="0" baseline="0" noProof="0" dirty="0">
                <a:ln>
                  <a:noFill/>
                </a:ln>
                <a:solidFill>
                  <a:srgbClr val="FF0000"/>
                </a:solidFill>
                <a:effectLst/>
                <a:uLnTx/>
                <a:uFillTx/>
                <a:latin typeface="맑은 고딕" pitchFamily="50" charset="-127"/>
                <a:ea typeface="맑은 고딕" pitchFamily="50" charset="-127"/>
                <a:cs typeface="+mn-cs"/>
              </a:rPr>
              <a:t>.1</a:t>
            </a:r>
            <a:r>
              <a:rPr kumimoji="0" lang="ko-KR" altLang="en-US" sz="1000" b="1" i="0" u="none" strike="noStrike" kern="0" cap="none" spc="0" normalizeH="0" baseline="0" noProof="0" dirty="0">
                <a:ln>
                  <a:noFill/>
                </a:ln>
                <a:solidFill>
                  <a:srgbClr val="FF0000"/>
                </a:solidFill>
                <a:effectLst/>
                <a:uLnTx/>
                <a:uFillTx/>
                <a:latin typeface="맑은 고딕" pitchFamily="50" charset="-127"/>
                <a:ea typeface="맑은 고딕" pitchFamily="50" charset="-127"/>
                <a:cs typeface="+mn-cs"/>
              </a:rPr>
              <a:t> </a:t>
            </a:r>
            <a:r>
              <a:rPr kumimoji="0" lang="ko-KR" altLang="en-US" sz="1000" b="1" i="0" u="none" strike="noStrike" kern="0" cap="none" spc="0" normalizeH="0" baseline="0" noProof="0" dirty="0">
                <a:ln>
                  <a:noFill/>
                </a:ln>
                <a:solidFill>
                  <a:prstClr val="black"/>
                </a:solidFill>
                <a:effectLst/>
                <a:uLnTx/>
                <a:uFillTx/>
                <a:latin typeface="맑은 고딕" pitchFamily="50" charset="-127"/>
                <a:ea typeface="맑은 고딕" pitchFamily="50" charset="-127"/>
                <a:cs typeface="+mn-cs"/>
              </a:rPr>
              <a:t>미납 안분금에 상응하는  </a:t>
            </a:r>
            <a:r>
              <a:rPr kumimoji="0" lang="ko-KR" altLang="en-US" sz="1000" b="1" i="0" u="none" strike="noStrike" kern="0" cap="none" spc="0" normalizeH="0" baseline="0" noProof="0" dirty="0">
                <a:ln>
                  <a:noFill/>
                </a:ln>
                <a:solidFill>
                  <a:srgbClr val="FF0000"/>
                </a:solidFill>
                <a:effectLst/>
                <a:uLnTx/>
                <a:uFillTx/>
                <a:latin typeface="맑은 고딕" pitchFamily="50" charset="-127"/>
                <a:ea typeface="맑은 고딕" pitchFamily="50" charset="-127"/>
                <a:cs typeface="+mn-cs"/>
              </a:rPr>
              <a:t>비주간사 </a:t>
            </a:r>
            <a:r>
              <a:rPr kumimoji="0" lang="ko-KR" altLang="en-US" sz="1000" b="1" i="0" u="none" strike="noStrike" kern="0" cap="none" spc="0" normalizeH="0" baseline="0" noProof="0" dirty="0">
                <a:ln>
                  <a:noFill/>
                </a:ln>
                <a:solidFill>
                  <a:prstClr val="black"/>
                </a:solidFill>
                <a:effectLst/>
                <a:uLnTx/>
                <a:uFillTx/>
                <a:latin typeface="맑은 고딕" pitchFamily="50" charset="-127"/>
                <a:ea typeface="맑은 고딕" pitchFamily="50" charset="-127"/>
                <a:cs typeface="+mn-cs"/>
              </a:rPr>
              <a:t>지분 공사대금 지급</a:t>
            </a:r>
            <a:endParaRPr kumimoji="0" lang="en-US" altLang="ko-KR" sz="1000" b="1" i="0" u="none" strike="noStrike" kern="0" cap="none" spc="0" normalizeH="0" baseline="0" noProof="0" dirty="0">
              <a:ln>
                <a:noFill/>
              </a:ln>
              <a:solidFill>
                <a:prstClr val="black"/>
              </a:solidFill>
              <a:effectLst/>
              <a:uLnTx/>
              <a:uFillTx/>
              <a:latin typeface="맑은 고딕" pitchFamily="50" charset="-127"/>
              <a:ea typeface="맑은 고딕" pitchFamily="50" charset="-127"/>
              <a:cs typeface="+mn-cs"/>
            </a:endParaRPr>
          </a:p>
        </p:txBody>
      </p:sp>
      <p:sp>
        <p:nvSpPr>
          <p:cNvPr id="30" name="Text Box 13">
            <a:extLst>
              <a:ext uri="{FF2B5EF4-FFF2-40B4-BE49-F238E27FC236}">
                <a16:creationId xmlns:a16="http://schemas.microsoft.com/office/drawing/2014/main" id="{7BBC0223-EE85-4406-BCB5-2B4329E95EB0}"/>
              </a:ext>
            </a:extLst>
          </p:cNvPr>
          <p:cNvSpPr txBox="1">
            <a:spLocks noChangeArrowheads="1"/>
          </p:cNvSpPr>
          <p:nvPr/>
        </p:nvSpPr>
        <p:spPr bwMode="auto">
          <a:xfrm>
            <a:off x="2527459" y="3656585"/>
            <a:ext cx="20287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ko-KR" altLang="en-US" sz="1000" b="1" i="0" u="none" strike="noStrike" kern="0" cap="none" spc="0" normalizeH="0" baseline="0" noProof="0" dirty="0">
                <a:ln>
                  <a:noFill/>
                </a:ln>
                <a:solidFill>
                  <a:prstClr val="black"/>
                </a:solidFill>
                <a:effectLst/>
                <a:uLnTx/>
                <a:uFillTx/>
                <a:latin typeface="맑은 고딕" pitchFamily="50" charset="-127"/>
                <a:ea typeface="맑은 고딕" pitchFamily="50" charset="-127"/>
                <a:cs typeface="+mn-cs"/>
              </a:rPr>
              <a:t>③</a:t>
            </a:r>
            <a:r>
              <a:rPr kumimoji="0" lang="en-US" altLang="ko-KR" sz="1000" b="1" i="0" u="none" strike="noStrike" kern="0" cap="none" spc="0" normalizeH="0" baseline="0" noProof="0" dirty="0">
                <a:ln>
                  <a:noFill/>
                </a:ln>
                <a:solidFill>
                  <a:prstClr val="black"/>
                </a:solidFill>
                <a:effectLst/>
                <a:uLnTx/>
                <a:uFillTx/>
                <a:latin typeface="맑은 고딕" pitchFamily="50" charset="-127"/>
                <a:ea typeface="맑은 고딕" pitchFamily="50" charset="-127"/>
                <a:cs typeface="+mn-cs"/>
              </a:rPr>
              <a:t>.2</a:t>
            </a:r>
            <a:r>
              <a:rPr kumimoji="0" lang="ko-KR" altLang="en-US" sz="1000" b="1" i="0" u="none" strike="noStrike" kern="0" cap="none" spc="0" normalizeH="0" baseline="0" noProof="0" dirty="0">
                <a:ln>
                  <a:noFill/>
                </a:ln>
                <a:solidFill>
                  <a:prstClr val="black"/>
                </a:solidFill>
                <a:effectLst/>
                <a:uLnTx/>
                <a:uFillTx/>
                <a:latin typeface="맑은 고딕" pitchFamily="50" charset="-127"/>
                <a:ea typeface="맑은 고딕" pitchFamily="50" charset="-127"/>
                <a:cs typeface="+mn-cs"/>
              </a:rPr>
              <a:t> 미납 안분금에 상응하는   </a:t>
            </a:r>
            <a:r>
              <a:rPr kumimoji="0" lang="ko-KR" altLang="en-US" sz="1000" b="1" i="0" u="none" strike="noStrike" kern="0" cap="none" spc="0" normalizeH="0" baseline="0" noProof="0" dirty="0">
                <a:ln>
                  <a:noFill/>
                </a:ln>
                <a:solidFill>
                  <a:srgbClr val="FF0000"/>
                </a:solidFill>
                <a:effectLst/>
                <a:uLnTx/>
                <a:uFillTx/>
                <a:latin typeface="맑은 고딕" pitchFamily="50" charset="-127"/>
                <a:ea typeface="맑은 고딕" pitchFamily="50" charset="-127"/>
                <a:cs typeface="+mn-cs"/>
              </a:rPr>
              <a:t>주간사 </a:t>
            </a:r>
            <a:r>
              <a:rPr kumimoji="0" lang="ko-KR" altLang="en-US" sz="1000" b="1" i="0" u="none" strike="noStrike" kern="0" cap="none" spc="0" normalizeH="0" baseline="0" noProof="0" dirty="0">
                <a:ln>
                  <a:noFill/>
                </a:ln>
                <a:solidFill>
                  <a:prstClr val="black"/>
                </a:solidFill>
                <a:effectLst/>
                <a:uLnTx/>
                <a:uFillTx/>
                <a:latin typeface="맑은 고딕" pitchFamily="50" charset="-127"/>
                <a:ea typeface="맑은 고딕" pitchFamily="50" charset="-127"/>
                <a:cs typeface="+mn-cs"/>
              </a:rPr>
              <a:t>지분 공사대금 지급</a:t>
            </a:r>
            <a:endParaRPr kumimoji="0" lang="en-US" altLang="ko-KR" sz="1000" b="1" i="0" u="none" strike="noStrike" kern="0" cap="none" spc="0" normalizeH="0" baseline="0" noProof="0" dirty="0">
              <a:ln>
                <a:noFill/>
              </a:ln>
              <a:solidFill>
                <a:prstClr val="black"/>
              </a:solidFill>
              <a:effectLst/>
              <a:uLnTx/>
              <a:uFillTx/>
              <a:latin typeface="맑은 고딕" pitchFamily="50" charset="-127"/>
              <a:ea typeface="맑은 고딕" pitchFamily="50" charset="-127"/>
              <a:cs typeface="+mn-cs"/>
            </a:endParaRPr>
          </a:p>
        </p:txBody>
      </p:sp>
      <p:sp>
        <p:nvSpPr>
          <p:cNvPr id="31" name="자유형: 도형 30">
            <a:extLst>
              <a:ext uri="{FF2B5EF4-FFF2-40B4-BE49-F238E27FC236}">
                <a16:creationId xmlns:a16="http://schemas.microsoft.com/office/drawing/2014/main" id="{AAB16AB8-EB1D-4BED-8F3D-91EBF0E8EC2F}"/>
              </a:ext>
            </a:extLst>
          </p:cNvPr>
          <p:cNvSpPr/>
          <p:nvPr/>
        </p:nvSpPr>
        <p:spPr bwMode="auto">
          <a:xfrm>
            <a:off x="5268287" y="3842158"/>
            <a:ext cx="1926946" cy="889233"/>
          </a:xfrm>
          <a:custGeom>
            <a:avLst/>
            <a:gdLst>
              <a:gd name="connsiteX0" fmla="*/ 0 w 2097248"/>
              <a:gd name="connsiteY0" fmla="*/ 889233 h 889233"/>
              <a:gd name="connsiteX1" fmla="*/ 2097248 w 2097248"/>
              <a:gd name="connsiteY1" fmla="*/ 889233 h 889233"/>
              <a:gd name="connsiteX2" fmla="*/ 2097248 w 2097248"/>
              <a:gd name="connsiteY2" fmla="*/ 0 h 889233"/>
            </a:gdLst>
            <a:ahLst/>
            <a:cxnLst>
              <a:cxn ang="0">
                <a:pos x="connsiteX0" y="connsiteY0"/>
              </a:cxn>
              <a:cxn ang="0">
                <a:pos x="connsiteX1" y="connsiteY1"/>
              </a:cxn>
              <a:cxn ang="0">
                <a:pos x="connsiteX2" y="connsiteY2"/>
              </a:cxn>
            </a:cxnLst>
            <a:rect l="l" t="t" r="r" b="b"/>
            <a:pathLst>
              <a:path w="2097248" h="889233">
                <a:moveTo>
                  <a:pt x="0" y="889233"/>
                </a:moveTo>
                <a:lnTo>
                  <a:pt x="2097248" y="889233"/>
                </a:lnTo>
                <a:lnTo>
                  <a:pt x="2097248" y="0"/>
                </a:lnTo>
              </a:path>
            </a:pathLst>
          </a:custGeom>
          <a:noFill/>
          <a:ln w="22225">
            <a:prstDash val="sysDash"/>
            <a:headEnd/>
            <a:tailEnd type="arrow"/>
          </a:ln>
          <a:effectLst>
            <a:outerShdw blurRad="50800" dist="38100" dir="5400000" algn="t"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1" i="0" u="none" strike="noStrike" kern="1200" cap="none" spc="0" normalizeH="0" baseline="0" noProof="0">
              <a:ln w="22225">
                <a:solidFill>
                  <a:srgbClr val="C0504D"/>
                </a:solidFill>
                <a:prstDash val="solid"/>
              </a:ln>
              <a:solidFill>
                <a:srgbClr val="C0504D">
                  <a:lumMod val="40000"/>
                  <a:lumOff val="60000"/>
                </a:srgbClr>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endParaRPr>
          </a:p>
        </p:txBody>
      </p:sp>
      <p:sp>
        <p:nvSpPr>
          <p:cNvPr id="32" name="제목 3">
            <a:extLst>
              <a:ext uri="{FF2B5EF4-FFF2-40B4-BE49-F238E27FC236}">
                <a16:creationId xmlns:a16="http://schemas.microsoft.com/office/drawing/2014/main" id="{185145EF-9347-45B9-8F31-16F902779447}"/>
              </a:ext>
            </a:extLst>
          </p:cNvPr>
          <p:cNvSpPr txBox="1">
            <a:spLocks/>
          </p:cNvSpPr>
          <p:nvPr/>
        </p:nvSpPr>
        <p:spPr>
          <a:xfrm>
            <a:off x="252000" y="66546"/>
            <a:ext cx="8496464" cy="300009"/>
          </a:xfrm>
          <a:prstGeom prst="rect">
            <a:avLst/>
          </a:prstGeom>
        </p:spPr>
        <p:txBody>
          <a:bodyPr/>
          <a:lstStyle>
            <a:lvl1pPr algn="ctr" defTabSz="844083" rtl="0" eaLnBrk="1" latinLnBrk="1" hangingPunct="1">
              <a:spcBef>
                <a:spcPct val="0"/>
              </a:spcBef>
              <a:buNone/>
              <a:defRPr kumimoji="1" lang="ko-KR" altLang="en-US" sz="1477" b="1" kern="1200" baseline="0">
                <a:solidFill>
                  <a:schemeClr val="tx1"/>
                </a:solidFill>
                <a:latin typeface="Arial" pitchFamily="34" charset="0"/>
                <a:ea typeface="HY헤드라인M" pitchFamily="18" charset="-127"/>
                <a:cs typeface="Arial" pitchFamily="34" charset="0"/>
              </a:defRPr>
            </a:lvl1pPr>
          </a:lstStyle>
          <a:p>
            <a:pPr marL="0" marR="0" lvl="0" indent="0" algn="l" defTabSz="844083" rtl="0" eaLnBrk="1" fontAlgn="auto" latinLnBrk="1" hangingPunct="1">
              <a:lnSpc>
                <a:spcPct val="100000"/>
              </a:lnSpc>
              <a:spcBef>
                <a:spcPct val="0"/>
              </a:spcBef>
              <a:spcAft>
                <a:spcPts val="0"/>
              </a:spcAft>
              <a:buClrTx/>
              <a:buSzTx/>
              <a:buFontTx/>
              <a:buNone/>
              <a:tabLst/>
              <a:defRPr/>
            </a:pPr>
            <a:r>
              <a:rPr kumimoji="1" lang="en-US" altLang="ko-KR" sz="1600" b="1" i="0" u="none" strike="noStrike" kern="1200" cap="none" spc="0" normalizeH="0" baseline="0" noProof="0" dirty="0">
                <a:ln>
                  <a:noFill/>
                </a:ln>
                <a:solidFill>
                  <a:srgbClr val="FFFFFF"/>
                </a:solidFill>
                <a:effectLst/>
                <a:uLnTx/>
                <a:uFillTx/>
                <a:latin typeface="Arial" pitchFamily="34" charset="0"/>
                <a:ea typeface="HY헤드라인M" pitchFamily="18" charset="-127"/>
                <a:cs typeface="Arial" pitchFamily="34" charset="0"/>
              </a:rPr>
              <a:t>4. </a:t>
            </a:r>
            <a:r>
              <a:rPr kumimoji="1" lang="ko-KR" altLang="en-US" sz="1600" b="1" i="0" u="none" strike="noStrike" kern="1200" cap="none" spc="0" normalizeH="0" baseline="0" noProof="0" dirty="0">
                <a:ln>
                  <a:noFill/>
                </a:ln>
                <a:solidFill>
                  <a:srgbClr val="FFFFFF"/>
                </a:solidFill>
                <a:effectLst/>
                <a:uLnTx/>
                <a:uFillTx/>
                <a:latin typeface="Arial" pitchFamily="34" charset="0"/>
                <a:ea typeface="HY헤드라인M" pitchFamily="18" charset="-127"/>
                <a:cs typeface="Arial" pitchFamily="34" charset="0"/>
              </a:rPr>
              <a:t>공동도급채권신탁의 구조</a:t>
            </a:r>
          </a:p>
        </p:txBody>
      </p:sp>
      <p:sp>
        <p:nvSpPr>
          <p:cNvPr id="33" name="오각형 33">
            <a:extLst>
              <a:ext uri="{FF2B5EF4-FFF2-40B4-BE49-F238E27FC236}">
                <a16:creationId xmlns:a16="http://schemas.microsoft.com/office/drawing/2014/main" id="{73D98F98-E97D-4708-8203-8CA9CC7F95A8}"/>
              </a:ext>
            </a:extLst>
          </p:cNvPr>
          <p:cNvSpPr/>
          <p:nvPr/>
        </p:nvSpPr>
        <p:spPr>
          <a:xfrm>
            <a:off x="6588224" y="86841"/>
            <a:ext cx="740133" cy="296338"/>
          </a:xfrm>
          <a:prstGeom prst="homePlate">
            <a:avLst>
              <a:gd name="adj" fmla="val 27608"/>
            </a:avLst>
          </a:prstGeom>
          <a:noFill/>
          <a:ln w="9525"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Define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Measure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34" name="갈매기형 수장 39">
            <a:extLst>
              <a:ext uri="{FF2B5EF4-FFF2-40B4-BE49-F238E27FC236}">
                <a16:creationId xmlns:a16="http://schemas.microsoft.com/office/drawing/2014/main" id="{82B38877-2C25-4682-B167-9653AA3C910A}"/>
              </a:ext>
            </a:extLst>
          </p:cNvPr>
          <p:cNvSpPr/>
          <p:nvPr/>
        </p:nvSpPr>
        <p:spPr>
          <a:xfrm>
            <a:off x="7308305" y="86841"/>
            <a:ext cx="752203" cy="296338"/>
          </a:xfrm>
          <a:prstGeom prst="chevron">
            <a:avLst>
              <a:gd name="adj" fmla="val 27608"/>
            </a:avLst>
          </a:prstGeom>
          <a:noFill/>
          <a:ln w="9525" cap="flat" cmpd="sng" algn="ctr">
            <a:solidFill>
              <a:schemeClr val="bg1"/>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Analyze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35" name="갈매기형 수장 43">
            <a:extLst>
              <a:ext uri="{FF2B5EF4-FFF2-40B4-BE49-F238E27FC236}">
                <a16:creationId xmlns:a16="http://schemas.microsoft.com/office/drawing/2014/main" id="{0C593682-BDEC-4B2E-9F07-2D5306A1FCC2}"/>
              </a:ext>
            </a:extLst>
          </p:cNvPr>
          <p:cNvSpPr/>
          <p:nvPr/>
        </p:nvSpPr>
        <p:spPr>
          <a:xfrm>
            <a:off x="8047434" y="86841"/>
            <a:ext cx="752203" cy="296338"/>
          </a:xfrm>
          <a:prstGeom prst="chevron">
            <a:avLst>
              <a:gd name="adj" fmla="val 27608"/>
            </a:avLst>
          </a:prstGeom>
          <a:noFill/>
          <a:ln w="19050" cap="flat" cmpd="sng" algn="ctr">
            <a:solidFill>
              <a:schemeClr val="accent6"/>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rPr>
              <a:t>Improve</a:t>
            </a:r>
            <a:endParaRPr kumimoji="0" lang="ko-KR" altLang="en-US"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endParaRPr>
          </a:p>
        </p:txBody>
      </p:sp>
    </p:spTree>
    <p:extLst>
      <p:ext uri="{BB962C8B-B14F-4D97-AF65-F5344CB8AC3E}">
        <p14:creationId xmlns:p14="http://schemas.microsoft.com/office/powerpoint/2010/main" val="31075227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a:extLst>
              <a:ext uri="{FF2B5EF4-FFF2-40B4-BE49-F238E27FC236}">
                <a16:creationId xmlns:a16="http://schemas.microsoft.com/office/drawing/2014/main" id="{FFA152B9-C325-4C55-B684-DF880DBEFAA3}"/>
              </a:ext>
            </a:extLst>
          </p:cNvPr>
          <p:cNvSpPr/>
          <p:nvPr/>
        </p:nvSpPr>
        <p:spPr>
          <a:xfrm>
            <a:off x="576951" y="832515"/>
            <a:ext cx="8374178" cy="2595685"/>
          </a:xfrm>
          <a:prstGeom prst="rect">
            <a:avLst/>
          </a:prstGeom>
          <a:noFill/>
          <a:ln w="9525" cap="flat" cmpd="sng" algn="ctr">
            <a:solidFill>
              <a:sysClr val="window" lastClr="FFFFFF">
                <a:lumMod val="7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맑은 고딕"/>
              <a:ea typeface="맑은 고딕" panose="020B0503020000020004" pitchFamily="50" charset="-127"/>
              <a:cs typeface="+mn-cs"/>
            </a:endParaRPr>
          </a:p>
        </p:txBody>
      </p:sp>
      <p:grpSp>
        <p:nvGrpSpPr>
          <p:cNvPr id="4" name="그룹 3">
            <a:extLst>
              <a:ext uri="{FF2B5EF4-FFF2-40B4-BE49-F238E27FC236}">
                <a16:creationId xmlns:a16="http://schemas.microsoft.com/office/drawing/2014/main" id="{98B1B39C-C451-45A4-A310-8A77EB674DA4}"/>
              </a:ext>
            </a:extLst>
          </p:cNvPr>
          <p:cNvGrpSpPr/>
          <p:nvPr/>
        </p:nvGrpSpPr>
        <p:grpSpPr>
          <a:xfrm>
            <a:off x="966644" y="1048539"/>
            <a:ext cx="7108418" cy="2245983"/>
            <a:chOff x="848671" y="2677071"/>
            <a:chExt cx="7108418" cy="2372109"/>
          </a:xfrm>
        </p:grpSpPr>
        <p:sp>
          <p:nvSpPr>
            <p:cNvPr id="5" name="Rectangle 16">
              <a:extLst>
                <a:ext uri="{FF2B5EF4-FFF2-40B4-BE49-F238E27FC236}">
                  <a16:creationId xmlns:a16="http://schemas.microsoft.com/office/drawing/2014/main" id="{239FE9F0-5FE9-4421-A5BD-5F9D1CD46673}"/>
                </a:ext>
              </a:extLst>
            </p:cNvPr>
            <p:cNvSpPr>
              <a:spLocks noChangeArrowheads="1"/>
            </p:cNvSpPr>
            <p:nvPr/>
          </p:nvSpPr>
          <p:spPr bwMode="auto">
            <a:xfrm>
              <a:off x="3563013" y="4488883"/>
              <a:ext cx="1639913" cy="560297"/>
            </a:xfrm>
            <a:prstGeom prst="rect">
              <a:avLst/>
            </a:prstGeom>
            <a:solidFill>
              <a:srgbClr val="9BBB59">
                <a:lumMod val="75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marL="0" marR="0" lvl="0" indent="0" algn="ctr" defTabSz="914400" rtl="0" eaLnBrk="0" fontAlgn="auto" latinLnBrk="0" hangingPunct="0">
                <a:lnSpc>
                  <a:spcPct val="90000"/>
                </a:lnSpc>
                <a:spcBef>
                  <a:spcPts val="0"/>
                </a:spcBef>
                <a:spcAft>
                  <a:spcPts val="0"/>
                </a:spcAft>
                <a:buClrTx/>
                <a:buSzTx/>
                <a:buFontTx/>
                <a:buNone/>
                <a:tabLst/>
                <a:defRPr/>
              </a:pPr>
              <a:r>
                <a:rPr kumimoji="0" lang="ko-KR" altLang="en-US" sz="1400" b="1" i="0" u="none" strike="noStrike" kern="0" cap="none" spc="0" normalizeH="0" baseline="0" noProof="0" dirty="0" err="1">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신탁사</a:t>
              </a:r>
              <a:br>
                <a:rPr kumimoji="0" lang="en-US" altLang="ko-KR" sz="1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br>
              <a:r>
                <a:rPr kumimoji="0" lang="en-US" altLang="ko-KR" sz="1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a:t>
              </a:r>
              <a:r>
                <a:rPr kumimoji="0" lang="ko-KR" altLang="en-US" sz="1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수탁자</a:t>
              </a:r>
              <a:r>
                <a:rPr kumimoji="0" lang="en-US" altLang="ko-KR" sz="1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a:t>
              </a:r>
            </a:p>
          </p:txBody>
        </p:sp>
        <p:sp>
          <p:nvSpPr>
            <p:cNvPr id="6" name="Rectangle 16">
              <a:extLst>
                <a:ext uri="{FF2B5EF4-FFF2-40B4-BE49-F238E27FC236}">
                  <a16:creationId xmlns:a16="http://schemas.microsoft.com/office/drawing/2014/main" id="{7E8E8D76-F383-44DB-88D8-6851944C2FA9}"/>
                </a:ext>
              </a:extLst>
            </p:cNvPr>
            <p:cNvSpPr>
              <a:spLocks noChangeArrowheads="1"/>
            </p:cNvSpPr>
            <p:nvPr/>
          </p:nvSpPr>
          <p:spPr bwMode="auto">
            <a:xfrm>
              <a:off x="848671" y="3104963"/>
              <a:ext cx="1600200" cy="648271"/>
            </a:xfrm>
            <a:prstGeom prst="rect">
              <a:avLst/>
            </a:prstGeom>
            <a:solidFill>
              <a:srgbClr val="1F497D">
                <a:lumMod val="60000"/>
                <a:lumOff val="40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marL="0" marR="0" lvl="0" indent="0" algn="ctr" defTabSz="914400" rtl="0" eaLnBrk="0" fontAlgn="auto" latinLnBrk="0" hangingPunct="0">
                <a:lnSpc>
                  <a:spcPct val="90000"/>
                </a:lnSpc>
                <a:spcBef>
                  <a:spcPts val="0"/>
                </a:spcBef>
                <a:spcAft>
                  <a:spcPts val="0"/>
                </a:spcAft>
                <a:buClrTx/>
                <a:buSzTx/>
                <a:buFontTx/>
                <a:buNone/>
                <a:tabLst/>
                <a:defRPr/>
              </a:pPr>
              <a:r>
                <a:rPr kumimoji="0" lang="ko-KR" altLang="en-US" sz="14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주간사</a:t>
              </a:r>
              <a:endParaRPr kumimoji="0" lang="en-US" altLang="ko-KR" sz="14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endParaRPr>
            </a:p>
            <a:p>
              <a:pPr marL="0" marR="0" lvl="0" indent="0" algn="ctr" defTabSz="914400" rtl="0" eaLnBrk="0" fontAlgn="auto" latinLnBrk="0" hangingPunct="0">
                <a:lnSpc>
                  <a:spcPct val="90000"/>
                </a:lnSpc>
                <a:spcBef>
                  <a:spcPts val="0"/>
                </a:spcBef>
                <a:spcAft>
                  <a:spcPts val="0"/>
                </a:spcAft>
                <a:buClrTx/>
                <a:buSzTx/>
                <a:buFontTx/>
                <a:buNone/>
                <a:tabLst/>
                <a:defRPr/>
              </a:pPr>
              <a:r>
                <a:rPr kumimoji="0" lang="en-US" altLang="ko-KR" sz="11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a:t>
              </a:r>
              <a:r>
                <a:rPr kumimoji="0" lang="ko-KR" altLang="en-US" sz="11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위탁자 겸 </a:t>
              </a:r>
              <a:r>
                <a:rPr kumimoji="0" lang="en-US" altLang="ko-KR" sz="11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1-1</a:t>
              </a:r>
              <a:r>
                <a:rPr kumimoji="0" lang="ko-KR" altLang="en-US" sz="11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종 수익자</a:t>
              </a:r>
              <a:r>
                <a:rPr kumimoji="0" lang="en-US" altLang="ko-KR" sz="11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a:t>
              </a:r>
            </a:p>
          </p:txBody>
        </p:sp>
        <p:sp>
          <p:nvSpPr>
            <p:cNvPr id="7" name="Rectangle 16">
              <a:extLst>
                <a:ext uri="{FF2B5EF4-FFF2-40B4-BE49-F238E27FC236}">
                  <a16:creationId xmlns:a16="http://schemas.microsoft.com/office/drawing/2014/main" id="{6A706A2B-60E4-486F-B964-65207F06BCBE}"/>
                </a:ext>
              </a:extLst>
            </p:cNvPr>
            <p:cNvSpPr>
              <a:spLocks noChangeArrowheads="1"/>
            </p:cNvSpPr>
            <p:nvPr/>
          </p:nvSpPr>
          <p:spPr bwMode="auto">
            <a:xfrm>
              <a:off x="3601287" y="2677071"/>
              <a:ext cx="1568379" cy="571910"/>
            </a:xfrm>
            <a:prstGeom prst="rect">
              <a:avLst/>
            </a:prstGeom>
            <a:solidFill>
              <a:srgbClr val="1F497D">
                <a:lumMod val="60000"/>
                <a:lumOff val="40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o-KR" altLang="en-US" sz="14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발주자</a:t>
              </a:r>
              <a:r>
                <a:rPr kumimoji="0" lang="ko-KR" altLang="en-US" sz="12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 </a:t>
              </a:r>
            </a:p>
          </p:txBody>
        </p:sp>
        <p:sp>
          <p:nvSpPr>
            <p:cNvPr id="8" name="Rectangle 16">
              <a:extLst>
                <a:ext uri="{FF2B5EF4-FFF2-40B4-BE49-F238E27FC236}">
                  <a16:creationId xmlns:a16="http://schemas.microsoft.com/office/drawing/2014/main" id="{43F984B9-E712-4A6A-B43B-A2C10B64CD0B}"/>
                </a:ext>
              </a:extLst>
            </p:cNvPr>
            <p:cNvSpPr>
              <a:spLocks noChangeArrowheads="1"/>
            </p:cNvSpPr>
            <p:nvPr/>
          </p:nvSpPr>
          <p:spPr bwMode="auto">
            <a:xfrm>
              <a:off x="6329709" y="3096186"/>
              <a:ext cx="1627380" cy="648271"/>
            </a:xfrm>
            <a:prstGeom prst="rect">
              <a:avLst/>
            </a:prstGeom>
            <a:solidFill>
              <a:srgbClr val="1F497D">
                <a:lumMod val="60000"/>
                <a:lumOff val="40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marL="0" marR="0" lvl="0" indent="0" algn="ctr" defTabSz="914400" rtl="0" eaLnBrk="0" fontAlgn="auto" latinLnBrk="0" hangingPunct="0">
                <a:lnSpc>
                  <a:spcPct val="90000"/>
                </a:lnSpc>
                <a:spcBef>
                  <a:spcPts val="0"/>
                </a:spcBef>
                <a:spcAft>
                  <a:spcPts val="0"/>
                </a:spcAft>
                <a:buClrTx/>
                <a:buSzTx/>
                <a:buFontTx/>
                <a:buNone/>
                <a:tabLst/>
                <a:defRPr/>
              </a:pPr>
              <a:r>
                <a:rPr kumimoji="0" lang="ko-KR" altLang="en-US" sz="1400" b="1" i="0" u="none" strike="noStrike" kern="0" cap="none" spc="0" normalizeH="0" baseline="0" noProof="0" dirty="0" err="1">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비주간사</a:t>
              </a:r>
              <a:endParaRPr kumimoji="0" lang="en-US" altLang="ko-KR" sz="14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endParaRPr>
            </a:p>
            <a:p>
              <a:pPr marL="0" marR="0" lvl="0" indent="0" algn="ctr" defTabSz="914400" rtl="0" eaLnBrk="0" fontAlgn="auto" latinLnBrk="0" hangingPunct="0">
                <a:lnSpc>
                  <a:spcPct val="90000"/>
                </a:lnSpc>
                <a:spcBef>
                  <a:spcPts val="0"/>
                </a:spcBef>
                <a:spcAft>
                  <a:spcPts val="0"/>
                </a:spcAft>
                <a:buClrTx/>
                <a:buSzTx/>
                <a:buFontTx/>
                <a:buNone/>
                <a:tabLst/>
                <a:defRPr/>
              </a:pPr>
              <a:r>
                <a:rPr kumimoji="0" lang="en-US" altLang="ko-KR" sz="11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a:t>
              </a:r>
              <a:r>
                <a:rPr kumimoji="0" lang="ko-KR" altLang="en-US" sz="11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위탁자 겸 </a:t>
              </a:r>
              <a:r>
                <a:rPr kumimoji="0" lang="en-US" altLang="ko-KR" sz="11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1-2</a:t>
              </a:r>
              <a:r>
                <a:rPr kumimoji="0" lang="ko-KR" altLang="en-US" sz="11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종 수익자</a:t>
              </a:r>
              <a:r>
                <a:rPr kumimoji="0" lang="en-US" altLang="ko-KR" sz="11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a:t>
              </a:r>
            </a:p>
          </p:txBody>
        </p:sp>
        <p:cxnSp>
          <p:nvCxnSpPr>
            <p:cNvPr id="9" name="직선 화살표 연결선 50">
              <a:extLst>
                <a:ext uri="{FF2B5EF4-FFF2-40B4-BE49-F238E27FC236}">
                  <a16:creationId xmlns:a16="http://schemas.microsoft.com/office/drawing/2014/main" id="{02E184B3-F41A-4B6A-AADE-1269C6B357D3}"/>
                </a:ext>
              </a:extLst>
            </p:cNvPr>
            <p:cNvCxnSpPr>
              <a:cxnSpLocks noChangeShapeType="1"/>
              <a:stCxn id="6" idx="2"/>
              <a:endCxn id="5" idx="0"/>
            </p:cNvCxnSpPr>
            <p:nvPr/>
          </p:nvCxnSpPr>
          <p:spPr bwMode="auto">
            <a:xfrm>
              <a:off x="1648771" y="3753234"/>
              <a:ext cx="2734199" cy="735649"/>
            </a:xfrm>
            <a:prstGeom prst="straightConnector1">
              <a:avLst/>
            </a:prstGeom>
            <a:ln>
              <a:headEnd type="oval" w="med" len="med"/>
              <a:tailEnd type="oval" w="med" len="med"/>
            </a:ln>
            <a:extLst>
              <a:ext uri="{909E8E84-426E-40DD-AFC4-6F175D3DCCD1}">
                <a14:hiddenFill xmlns:a14="http://schemas.microsoft.com/office/drawing/2010/main">
                  <a:noFill/>
                </a14:hiddenFill>
              </a:ext>
            </a:extLst>
          </p:spPr>
          <p:style>
            <a:lnRef idx="1">
              <a:schemeClr val="accent6"/>
            </a:lnRef>
            <a:fillRef idx="0">
              <a:schemeClr val="accent6"/>
            </a:fillRef>
            <a:effectRef idx="0">
              <a:schemeClr val="accent6"/>
            </a:effectRef>
            <a:fontRef idx="minor">
              <a:schemeClr val="tx1"/>
            </a:fontRef>
          </p:style>
        </p:cxnSp>
      </p:grpSp>
      <p:sp>
        <p:nvSpPr>
          <p:cNvPr id="10" name="Text Box 13">
            <a:extLst>
              <a:ext uri="{FF2B5EF4-FFF2-40B4-BE49-F238E27FC236}">
                <a16:creationId xmlns:a16="http://schemas.microsoft.com/office/drawing/2014/main" id="{76B037BA-5809-459B-A5C9-F627EC5E8D18}"/>
              </a:ext>
            </a:extLst>
          </p:cNvPr>
          <p:cNvSpPr txBox="1">
            <a:spLocks noChangeArrowheads="1"/>
          </p:cNvSpPr>
          <p:nvPr/>
        </p:nvSpPr>
        <p:spPr bwMode="auto">
          <a:xfrm rot="870591">
            <a:off x="2388042" y="2413268"/>
            <a:ext cx="12800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algn="ctr" defTabSz="914400" rtl="0" eaLnBrk="1" fontAlgn="auto" latinLnBrk="1" hangingPunct="1">
              <a:lnSpc>
                <a:spcPct val="100000"/>
              </a:lnSpc>
              <a:spcBef>
                <a:spcPct val="20000"/>
              </a:spcBef>
              <a:spcAft>
                <a:spcPts val="0"/>
              </a:spcAft>
              <a:buClrTx/>
              <a:buSzTx/>
              <a:buFontTx/>
              <a:buNone/>
              <a:tabLst/>
              <a:defRPr/>
            </a:pPr>
            <a:r>
              <a:rPr kumimoji="0" lang="ko-KR" altLang="en-US" sz="900" b="1" i="0" u="none" strike="noStrike" kern="1200" cap="none" spc="0" normalizeH="0" baseline="0" noProof="0" dirty="0">
                <a:ln>
                  <a:noFill/>
                </a:ln>
                <a:solidFill>
                  <a:srgbClr val="F79646"/>
                </a:solidFill>
                <a:effectLst/>
                <a:uLnTx/>
                <a:uFillTx/>
                <a:latin typeface="맑은 고딕" pitchFamily="50" charset="-127"/>
                <a:ea typeface="맑은 고딕" pitchFamily="50" charset="-127"/>
                <a:cs typeface="+mn-cs"/>
              </a:rPr>
              <a:t>①</a:t>
            </a:r>
            <a:r>
              <a:rPr kumimoji="0" lang="en-US" altLang="ko-KR" sz="900" b="1" i="0" u="none" strike="noStrike" kern="1200" cap="none" spc="0" normalizeH="0" baseline="0" noProof="0" dirty="0">
                <a:ln>
                  <a:noFill/>
                </a:ln>
                <a:solidFill>
                  <a:srgbClr val="F79646"/>
                </a:solidFill>
                <a:effectLst/>
                <a:uLnTx/>
                <a:uFillTx/>
                <a:latin typeface="맑은 고딕" pitchFamily="50" charset="-127"/>
                <a:ea typeface="맑은 고딕" pitchFamily="50" charset="-127"/>
                <a:cs typeface="+mn-cs"/>
              </a:rPr>
              <a:t> </a:t>
            </a:r>
            <a:r>
              <a:rPr kumimoji="0" lang="ko-KR" altLang="en-US" sz="900" b="1" i="0" u="none" strike="noStrike" kern="1200" cap="none" spc="0" normalizeH="0" baseline="0" noProof="0" dirty="0">
                <a:ln>
                  <a:noFill/>
                </a:ln>
                <a:solidFill>
                  <a:srgbClr val="F79646"/>
                </a:solidFill>
                <a:effectLst/>
                <a:uLnTx/>
                <a:uFillTx/>
                <a:latin typeface="맑은 고딕" pitchFamily="50" charset="-127"/>
                <a:ea typeface="맑은 고딕" pitchFamily="50" charset="-127"/>
                <a:cs typeface="+mn-cs"/>
              </a:rPr>
              <a:t>주간사 공사대금채권 신탁 계약</a:t>
            </a:r>
            <a:endParaRPr kumimoji="0" lang="en-US" altLang="ko-KR" sz="900" b="1" i="0" u="none" strike="noStrike" kern="1200" cap="none" spc="0" normalizeH="0" baseline="0" noProof="0" dirty="0">
              <a:ln>
                <a:noFill/>
              </a:ln>
              <a:solidFill>
                <a:srgbClr val="F79646"/>
              </a:solidFill>
              <a:effectLst/>
              <a:uLnTx/>
              <a:uFillTx/>
              <a:latin typeface="맑은 고딕" pitchFamily="50" charset="-127"/>
              <a:ea typeface="맑은 고딕" pitchFamily="50" charset="-127"/>
              <a:cs typeface="+mn-cs"/>
            </a:endParaRPr>
          </a:p>
        </p:txBody>
      </p:sp>
      <p:cxnSp>
        <p:nvCxnSpPr>
          <p:cNvPr id="11" name="직선 화살표 연결선 50">
            <a:extLst>
              <a:ext uri="{FF2B5EF4-FFF2-40B4-BE49-F238E27FC236}">
                <a16:creationId xmlns:a16="http://schemas.microsoft.com/office/drawing/2014/main" id="{26E9CF41-B481-4321-8719-AF75A6CADDE6}"/>
              </a:ext>
            </a:extLst>
          </p:cNvPr>
          <p:cNvCxnSpPr>
            <a:cxnSpLocks noChangeShapeType="1"/>
            <a:stCxn id="5" idx="0"/>
            <a:endCxn id="8" idx="2"/>
          </p:cNvCxnSpPr>
          <p:nvPr/>
        </p:nvCxnSpPr>
        <p:spPr bwMode="auto">
          <a:xfrm flipV="1">
            <a:off x="4500943" y="2059172"/>
            <a:ext cx="2760429" cy="704844"/>
          </a:xfrm>
          <a:prstGeom prst="straightConnector1">
            <a:avLst/>
          </a:prstGeom>
          <a:ln>
            <a:headEnd type="oval" w="med" len="med"/>
            <a:tailEnd type="oval" w="med" len="med"/>
          </a:ln>
          <a:extLst>
            <a:ext uri="{909E8E84-426E-40DD-AFC4-6F175D3DCCD1}">
              <a14:hiddenFill xmlns:a14="http://schemas.microsoft.com/office/drawing/2010/main">
                <a:noFill/>
              </a14:hiddenFill>
            </a:ext>
          </a:extLst>
        </p:spPr>
        <p:style>
          <a:lnRef idx="1">
            <a:schemeClr val="accent6"/>
          </a:lnRef>
          <a:fillRef idx="0">
            <a:schemeClr val="accent6"/>
          </a:fillRef>
          <a:effectRef idx="0">
            <a:schemeClr val="accent6"/>
          </a:effectRef>
          <a:fontRef idx="minor">
            <a:schemeClr val="tx1"/>
          </a:fontRef>
        </p:style>
      </p:cxnSp>
      <p:sp>
        <p:nvSpPr>
          <p:cNvPr id="12" name="Text Box 13">
            <a:extLst>
              <a:ext uri="{FF2B5EF4-FFF2-40B4-BE49-F238E27FC236}">
                <a16:creationId xmlns:a16="http://schemas.microsoft.com/office/drawing/2014/main" id="{15F521A3-51B3-479F-A1E3-82F88EE630B7}"/>
              </a:ext>
            </a:extLst>
          </p:cNvPr>
          <p:cNvSpPr txBox="1">
            <a:spLocks noChangeArrowheads="1"/>
          </p:cNvSpPr>
          <p:nvPr/>
        </p:nvSpPr>
        <p:spPr bwMode="auto">
          <a:xfrm rot="20779285">
            <a:off x="5301858" y="2381950"/>
            <a:ext cx="1580822"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algn="ctr" defTabSz="914400" rtl="0" eaLnBrk="1" fontAlgn="auto" latinLnBrk="1" hangingPunct="1">
              <a:lnSpc>
                <a:spcPct val="100000"/>
              </a:lnSpc>
              <a:spcBef>
                <a:spcPct val="20000"/>
              </a:spcBef>
              <a:spcAft>
                <a:spcPts val="0"/>
              </a:spcAft>
              <a:buClrTx/>
              <a:buSzTx/>
              <a:buFontTx/>
              <a:buNone/>
              <a:tabLst/>
              <a:defRPr/>
            </a:pPr>
            <a:r>
              <a:rPr kumimoji="0" lang="ko-KR" altLang="en-US" sz="900" b="1" i="0" u="none" strike="noStrike" kern="1200" cap="none" spc="0" normalizeH="0" baseline="0" noProof="0" dirty="0">
                <a:ln>
                  <a:noFill/>
                </a:ln>
                <a:solidFill>
                  <a:srgbClr val="F79646"/>
                </a:solidFill>
                <a:effectLst/>
                <a:uLnTx/>
                <a:uFillTx/>
                <a:latin typeface="맑은 고딕" pitchFamily="50" charset="-127"/>
                <a:ea typeface="맑은 고딕" pitchFamily="50" charset="-127"/>
                <a:cs typeface="+mn-cs"/>
              </a:rPr>
              <a:t>①</a:t>
            </a:r>
            <a:r>
              <a:rPr kumimoji="0" lang="en-US" altLang="ko-KR" sz="900" b="1" i="0" u="none" strike="noStrike" kern="1200" cap="none" spc="0" normalizeH="0" baseline="0" noProof="0" dirty="0">
                <a:ln>
                  <a:noFill/>
                </a:ln>
                <a:solidFill>
                  <a:srgbClr val="F79646"/>
                </a:solidFill>
                <a:effectLst/>
                <a:uLnTx/>
                <a:uFillTx/>
                <a:latin typeface="맑은 고딕" pitchFamily="50" charset="-127"/>
                <a:ea typeface="맑은 고딕" pitchFamily="50" charset="-127"/>
                <a:cs typeface="+mn-cs"/>
              </a:rPr>
              <a:t> </a:t>
            </a:r>
            <a:r>
              <a:rPr kumimoji="0" lang="ko-KR" altLang="en-US" sz="900" b="1" i="0" u="none" strike="noStrike" kern="1200" cap="none" spc="0" normalizeH="0" baseline="0" noProof="0" dirty="0">
                <a:ln>
                  <a:noFill/>
                </a:ln>
                <a:solidFill>
                  <a:srgbClr val="F79646"/>
                </a:solidFill>
                <a:effectLst/>
                <a:uLnTx/>
                <a:uFillTx/>
                <a:latin typeface="맑은 고딕" pitchFamily="50" charset="-127"/>
                <a:ea typeface="맑은 고딕" pitchFamily="50" charset="-127"/>
                <a:cs typeface="+mn-cs"/>
              </a:rPr>
              <a:t>비주간사 공사대금</a:t>
            </a:r>
            <a:endParaRPr kumimoji="0" lang="en-US" altLang="ko-KR" sz="900" b="1" i="0" u="none" strike="noStrike" kern="1200" cap="none" spc="0" normalizeH="0" baseline="0" noProof="0" dirty="0">
              <a:ln>
                <a:noFill/>
              </a:ln>
              <a:solidFill>
                <a:srgbClr val="F79646"/>
              </a:solidFill>
              <a:effectLst/>
              <a:uLnTx/>
              <a:uFillTx/>
              <a:latin typeface="맑은 고딕" pitchFamily="50" charset="-127"/>
              <a:ea typeface="맑은 고딕" pitchFamily="50" charset="-127"/>
              <a:cs typeface="+mn-cs"/>
            </a:endParaRPr>
          </a:p>
          <a:p>
            <a:pPr marL="0" marR="0" lvl="0" indent="0" algn="ctr" defTabSz="914400" rtl="0" eaLnBrk="1" fontAlgn="auto" latinLnBrk="1" hangingPunct="1">
              <a:lnSpc>
                <a:spcPct val="100000"/>
              </a:lnSpc>
              <a:spcBef>
                <a:spcPct val="20000"/>
              </a:spcBef>
              <a:spcAft>
                <a:spcPts val="0"/>
              </a:spcAft>
              <a:buClrTx/>
              <a:buSzTx/>
              <a:buFontTx/>
              <a:buNone/>
              <a:tabLst/>
              <a:defRPr/>
            </a:pPr>
            <a:r>
              <a:rPr kumimoji="0" lang="ko-KR" altLang="en-US" sz="900" b="1" i="0" u="none" strike="noStrike" kern="1200" cap="none" spc="0" normalizeH="0" baseline="0" noProof="0" dirty="0">
                <a:ln>
                  <a:noFill/>
                </a:ln>
                <a:solidFill>
                  <a:srgbClr val="F79646"/>
                </a:solidFill>
                <a:effectLst/>
                <a:uLnTx/>
                <a:uFillTx/>
                <a:latin typeface="맑은 고딕" pitchFamily="50" charset="-127"/>
                <a:ea typeface="맑은 고딕" pitchFamily="50" charset="-127"/>
                <a:cs typeface="+mn-cs"/>
              </a:rPr>
              <a:t>채권 신탁 계약</a:t>
            </a:r>
            <a:endParaRPr kumimoji="0" lang="en-US" altLang="ko-KR" sz="900" b="1" i="0" u="none" strike="noStrike" kern="1200" cap="none" spc="0" normalizeH="0" baseline="0" noProof="0" dirty="0">
              <a:ln>
                <a:noFill/>
              </a:ln>
              <a:solidFill>
                <a:srgbClr val="F79646"/>
              </a:solidFill>
              <a:effectLst/>
              <a:uLnTx/>
              <a:uFillTx/>
              <a:latin typeface="맑은 고딕" pitchFamily="50" charset="-127"/>
              <a:ea typeface="맑은 고딕" pitchFamily="50" charset="-127"/>
              <a:cs typeface="+mn-cs"/>
            </a:endParaRPr>
          </a:p>
        </p:txBody>
      </p:sp>
      <p:cxnSp>
        <p:nvCxnSpPr>
          <p:cNvPr id="13" name="직선 화살표 연결선 12">
            <a:extLst>
              <a:ext uri="{FF2B5EF4-FFF2-40B4-BE49-F238E27FC236}">
                <a16:creationId xmlns:a16="http://schemas.microsoft.com/office/drawing/2014/main" id="{5EFC87C9-83AE-4B0C-A58C-88E955CA666C}"/>
              </a:ext>
            </a:extLst>
          </p:cNvPr>
          <p:cNvCxnSpPr>
            <a:cxnSpLocks/>
            <a:stCxn id="7" idx="1"/>
            <a:endCxn id="6" idx="3"/>
          </p:cNvCxnSpPr>
          <p:nvPr/>
        </p:nvCxnSpPr>
        <p:spPr>
          <a:xfrm flipH="1">
            <a:off x="2566844" y="1319290"/>
            <a:ext cx="1152416" cy="441291"/>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4" name="직선 화살표 연결선 13">
            <a:extLst>
              <a:ext uri="{FF2B5EF4-FFF2-40B4-BE49-F238E27FC236}">
                <a16:creationId xmlns:a16="http://schemas.microsoft.com/office/drawing/2014/main" id="{DE0D9C98-3901-444A-8603-7456CCD801C9}"/>
              </a:ext>
            </a:extLst>
          </p:cNvPr>
          <p:cNvCxnSpPr>
            <a:cxnSpLocks/>
            <a:stCxn id="7" idx="3"/>
            <a:endCxn id="8" idx="1"/>
          </p:cNvCxnSpPr>
          <p:nvPr/>
        </p:nvCxnSpPr>
        <p:spPr>
          <a:xfrm>
            <a:off x="5287639" y="1319290"/>
            <a:ext cx="1160043" cy="43298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5" name="텍스트 개체 틀 7">
            <a:extLst>
              <a:ext uri="{FF2B5EF4-FFF2-40B4-BE49-F238E27FC236}">
                <a16:creationId xmlns:a16="http://schemas.microsoft.com/office/drawing/2014/main" id="{0340B295-7104-4EC7-BA6A-6FF03109A1DB}"/>
              </a:ext>
            </a:extLst>
          </p:cNvPr>
          <p:cNvSpPr txBox="1">
            <a:spLocks/>
          </p:cNvSpPr>
          <p:nvPr/>
        </p:nvSpPr>
        <p:spPr>
          <a:xfrm>
            <a:off x="408601" y="694470"/>
            <a:ext cx="5196916" cy="294023"/>
          </a:xfrm>
          <a:prstGeom prst="rect">
            <a:avLst/>
          </a:prstGeom>
          <a:solidFill>
            <a:srgbClr val="FFFFFF">
              <a:lumMod val="85000"/>
            </a:srgbClr>
          </a:solidFill>
        </p:spPr>
        <p:txBody>
          <a:bodyPr wrap="square" lIns="36000" tIns="36000" rIns="36000" bIns="36000" anchor="ctr">
            <a:noAutofit/>
          </a:bodyPr>
          <a:lstStyle>
            <a:defPPr>
              <a:defRPr lang="ko-KR"/>
            </a:defPPr>
            <a:lvl1pPr marL="133350" indent="-133350" latinLnBrk="0">
              <a:spcBef>
                <a:spcPts val="600"/>
              </a:spcBef>
              <a:buSzPct val="70000"/>
              <a:buFont typeface="Wingdings" pitchFamily="2" charset="2"/>
              <a:buChar char="n"/>
              <a:defRPr kumimoji="1" sz="1200">
                <a:latin typeface="맑은 고딕" pitchFamily="50" charset="-127"/>
                <a:ea typeface="맑은 고딕" pitchFamily="50" charset="-127"/>
              </a:defRPr>
            </a:lvl1pPr>
            <a:lvl2pPr marL="376238" lvl="1" indent="-107950" latinLnBrk="0">
              <a:spcBef>
                <a:spcPts val="300"/>
              </a:spcBef>
              <a:buFont typeface="맑은 고딕" pitchFamily="50" charset="-127"/>
              <a:buChar char="–"/>
              <a:defRPr kumimoji="1" sz="1100">
                <a:latin typeface="맑은 고딕" pitchFamily="50" charset="-127"/>
                <a:ea typeface="맑은 고딕" pitchFamily="50" charset="-127"/>
              </a:defRPr>
            </a:lvl2pPr>
            <a:lvl3pPr marL="623888" lvl="2" indent="-85725" latinLnBrk="0">
              <a:spcBef>
                <a:spcPts val="300"/>
              </a:spcBef>
              <a:buFont typeface="Arial" pitchFamily="34" charset="0"/>
              <a:buChar char="•"/>
              <a:defRPr kumimoji="1" sz="1000">
                <a:latin typeface="맑은 고딕" pitchFamily="50" charset="-127"/>
                <a:ea typeface="맑은 고딕" pitchFamily="50" charset="-127"/>
              </a:defRPr>
            </a:lvl3pPr>
            <a:lvl4pPr marL="668338" indent="-133350">
              <a:spcBef>
                <a:spcPts val="300"/>
              </a:spcBef>
              <a:buFont typeface="Times New Roman" pitchFamily="18" charset="0"/>
              <a:buChar char="»"/>
              <a:defRPr kumimoji="1" sz="900">
                <a:latin typeface="맑은 고딕" pitchFamily="50" charset="-127"/>
                <a:ea typeface="맑은 고딕" pitchFamily="50" charset="-127"/>
              </a:defRPr>
            </a:lvl4pPr>
            <a:lvl5pPr marL="2057400" indent="-228600">
              <a:spcBef>
                <a:spcPct val="20000"/>
              </a:spcBef>
              <a:buFont typeface="Arial" pitchFamily="34" charset="0"/>
              <a:buChar char="»"/>
              <a:defRPr kumimoji="1" sz="1400">
                <a:ea typeface="돋움" pitchFamily="50" charset="-127"/>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0" marR="0" lvl="0" indent="85725" algn="l" defTabSz="914400" rtl="0" eaLnBrk="1" fontAlgn="auto" latinLnBrk="0" hangingPunct="1">
              <a:lnSpc>
                <a:spcPct val="120000"/>
              </a:lnSpc>
              <a:spcBef>
                <a:spcPts val="600"/>
              </a:spcBef>
              <a:spcAft>
                <a:spcPts val="0"/>
              </a:spcAft>
              <a:buClrTx/>
              <a:buSzPct val="100000"/>
              <a:buFont typeface="Wingdings" pitchFamily="2" charset="2"/>
              <a:buNone/>
              <a:tabLst/>
              <a:defRPr/>
            </a:pPr>
            <a:r>
              <a:rPr kumimoji="0" lang="ko-KR" altLang="en-US" sz="1400" b="1" i="1" u="none" strike="noStrike" kern="0" cap="none" spc="-100" normalizeH="0" baseline="0" noProof="0" dirty="0">
                <a:ln>
                  <a:noFill/>
                </a:ln>
                <a:solidFill>
                  <a:srgbClr val="000000"/>
                </a:solidFill>
                <a:effectLst/>
                <a:uLnTx/>
                <a:uFillTx/>
                <a:latin typeface="맑은 고딕"/>
                <a:ea typeface="맑은 고딕" pitchFamily="50" charset="-127"/>
                <a:cs typeface="굴림" panose="020B0600000101010101" pitchFamily="50" charset="-127"/>
              </a:rPr>
              <a:t>평상시 </a:t>
            </a:r>
            <a:r>
              <a:rPr kumimoji="0" lang="en-US" altLang="ko-KR" sz="1400" b="1" i="1" u="none" strike="noStrike" kern="0" cap="none" spc="-100" normalizeH="0" baseline="0" noProof="0" dirty="0">
                <a:ln>
                  <a:noFill/>
                </a:ln>
                <a:solidFill>
                  <a:srgbClr val="000000"/>
                </a:solidFill>
                <a:effectLst/>
                <a:uLnTx/>
                <a:uFillTx/>
                <a:latin typeface="맑은 고딕"/>
                <a:ea typeface="맑은 고딕" pitchFamily="50" charset="-127"/>
                <a:cs typeface="굴림" panose="020B0600000101010101" pitchFamily="50" charset="-127"/>
              </a:rPr>
              <a:t>(</a:t>
            </a:r>
            <a:r>
              <a:rPr kumimoji="0" lang="ko-KR" altLang="en-US" sz="1400" b="1" i="1" u="none" strike="noStrike" kern="0" cap="none" spc="-100" normalizeH="0" baseline="0" noProof="0" dirty="0" err="1">
                <a:ln>
                  <a:noFill/>
                </a:ln>
                <a:solidFill>
                  <a:srgbClr val="000000"/>
                </a:solidFill>
                <a:effectLst/>
                <a:uLnTx/>
                <a:uFillTx/>
                <a:latin typeface="맑은 고딕"/>
                <a:ea typeface="맑은 고딕" pitchFamily="50" charset="-127"/>
                <a:cs typeface="굴림" panose="020B0600000101010101" pitchFamily="50" charset="-127"/>
              </a:rPr>
              <a:t>안분금</a:t>
            </a:r>
            <a:r>
              <a:rPr kumimoji="0" lang="ko-KR" altLang="en-US" sz="1400" b="1" i="1" u="none" strike="noStrike" kern="0" cap="none" spc="-100" normalizeH="0" baseline="0" noProof="0" dirty="0">
                <a:ln>
                  <a:noFill/>
                </a:ln>
                <a:solidFill>
                  <a:srgbClr val="000000"/>
                </a:solidFill>
                <a:effectLst/>
                <a:uLnTx/>
                <a:uFillTx/>
                <a:latin typeface="맑은 고딕"/>
                <a:ea typeface="맑은 고딕" pitchFamily="50" charset="-127"/>
                <a:cs typeface="굴림" panose="020B0600000101010101" pitchFamily="50" charset="-127"/>
              </a:rPr>
              <a:t>  미납 전</a:t>
            </a:r>
            <a:r>
              <a:rPr kumimoji="0" lang="en-US" altLang="ko-KR" sz="1400" b="1" i="1" u="none" strike="noStrike" kern="0" cap="none" spc="-100" normalizeH="0" baseline="0" noProof="0" dirty="0">
                <a:ln>
                  <a:noFill/>
                </a:ln>
                <a:solidFill>
                  <a:srgbClr val="000000"/>
                </a:solidFill>
                <a:effectLst/>
                <a:uLnTx/>
                <a:uFillTx/>
                <a:latin typeface="맑은 고딕"/>
                <a:ea typeface="맑은 고딕" pitchFamily="50" charset="-127"/>
                <a:cs typeface="굴림" panose="020B0600000101010101" pitchFamily="50" charset="-127"/>
              </a:rPr>
              <a:t>) ,</a:t>
            </a:r>
            <a:r>
              <a:rPr kumimoji="0" lang="ko-KR" altLang="en-US" sz="1400" b="1" i="1" u="none" strike="noStrike" kern="0" cap="none" spc="-100" normalizeH="0" baseline="0" noProof="0" dirty="0">
                <a:ln>
                  <a:noFill/>
                </a:ln>
                <a:solidFill>
                  <a:srgbClr val="000000"/>
                </a:solidFill>
                <a:effectLst/>
                <a:uLnTx/>
                <a:uFillTx/>
                <a:latin typeface="맑은 고딕"/>
                <a:ea typeface="맑은 고딕" pitchFamily="50" charset="-127"/>
                <a:cs typeface="굴림" panose="020B0600000101010101" pitchFamily="50" charset="-127"/>
              </a:rPr>
              <a:t> </a:t>
            </a:r>
            <a:r>
              <a:rPr kumimoji="0" lang="en-US" altLang="ko-KR" sz="1400" b="1" i="1" u="none" strike="noStrike" kern="0" cap="none" spc="-100" normalizeH="0" baseline="0" noProof="0" dirty="0">
                <a:ln>
                  <a:noFill/>
                </a:ln>
                <a:solidFill>
                  <a:srgbClr val="000000"/>
                </a:solidFill>
                <a:effectLst/>
                <a:uLnTx/>
                <a:uFillTx/>
                <a:latin typeface="맑은 고딕"/>
                <a:ea typeface="맑은 고딕" pitchFamily="50" charset="-127"/>
                <a:cs typeface="굴림" panose="020B0600000101010101" pitchFamily="50" charset="-127"/>
              </a:rPr>
              <a:t>1</a:t>
            </a:r>
            <a:r>
              <a:rPr kumimoji="0" lang="ko-KR" altLang="en-US" sz="1400" b="1" i="1" u="none" strike="noStrike" kern="0" cap="none" spc="-100" normalizeH="0" baseline="0" noProof="0" dirty="0">
                <a:ln>
                  <a:noFill/>
                </a:ln>
                <a:solidFill>
                  <a:srgbClr val="000000"/>
                </a:solidFill>
                <a:effectLst/>
                <a:uLnTx/>
                <a:uFillTx/>
                <a:latin typeface="맑은 고딕"/>
                <a:ea typeface="맑은 고딕" pitchFamily="50" charset="-127"/>
                <a:cs typeface="굴림" panose="020B0600000101010101" pitchFamily="50" charset="-127"/>
              </a:rPr>
              <a:t>종</a:t>
            </a:r>
            <a:r>
              <a:rPr kumimoji="0" lang="en-US" altLang="ko-KR" sz="1400" b="1" i="1" u="none" strike="noStrike" kern="0" cap="none" spc="-100" normalizeH="0" baseline="0" noProof="0" dirty="0">
                <a:ln>
                  <a:noFill/>
                </a:ln>
                <a:solidFill>
                  <a:srgbClr val="000000"/>
                </a:solidFill>
                <a:effectLst/>
                <a:uLnTx/>
                <a:uFillTx/>
                <a:latin typeface="맑은 고딕"/>
                <a:ea typeface="맑은 고딕" pitchFamily="50" charset="-127"/>
                <a:cs typeface="굴림" panose="020B0600000101010101" pitchFamily="50" charset="-127"/>
              </a:rPr>
              <a:t>(1-1,1-2,1-3 </a:t>
            </a:r>
            <a:r>
              <a:rPr kumimoji="0" lang="en-US" altLang="ko-KR" sz="1400" b="1" i="1" u="none" strike="noStrike" kern="0" cap="none" spc="-100" normalizeH="0" baseline="0" noProof="0" dirty="0">
                <a:ln>
                  <a:noFill/>
                </a:ln>
                <a:solidFill>
                  <a:srgbClr val="000000"/>
                </a:solidFill>
                <a:effectLst/>
                <a:uLnTx/>
                <a:uFillTx/>
                <a:latin typeface="맑은 고딕" pitchFamily="50" charset="-127"/>
                <a:ea typeface="맑은 고딕" pitchFamily="50" charset="-127"/>
                <a:cs typeface="굴림" panose="020B0600000101010101" pitchFamily="50" charset="-127"/>
              </a:rPr>
              <a:t>∙ ∙ ∙ ) </a:t>
            </a:r>
            <a:r>
              <a:rPr kumimoji="0" lang="ko-KR" altLang="en-US" sz="1400" b="1" i="1" u="none" strike="noStrike" kern="0" cap="none" spc="-100" normalizeH="0" baseline="0" noProof="0" dirty="0">
                <a:ln>
                  <a:noFill/>
                </a:ln>
                <a:solidFill>
                  <a:srgbClr val="000000"/>
                </a:solidFill>
                <a:effectLst/>
                <a:uLnTx/>
                <a:uFillTx/>
                <a:latin typeface="맑은 고딕"/>
                <a:ea typeface="맑은 고딕" pitchFamily="50" charset="-127"/>
                <a:cs typeface="굴림" panose="020B0600000101010101" pitchFamily="50" charset="-127"/>
              </a:rPr>
              <a:t>수익금  등 지급  </a:t>
            </a:r>
            <a:endParaRPr kumimoji="0" lang="ko-KR" altLang="en-US" sz="1100" b="0" i="0" u="none" strike="noStrike" kern="0" cap="none" spc="-100" normalizeH="0" baseline="0" noProof="0" dirty="0">
              <a:ln>
                <a:noFill/>
              </a:ln>
              <a:solidFill>
                <a:srgbClr val="000000">
                  <a:lumMod val="50000"/>
                  <a:lumOff val="50000"/>
                </a:srgbClr>
              </a:solidFill>
              <a:effectLst/>
              <a:uLnTx/>
              <a:uFillTx/>
              <a:latin typeface="맑은 고딕"/>
              <a:ea typeface="맑은 고딕" pitchFamily="50" charset="-127"/>
              <a:cs typeface="굴림" panose="020B0600000101010101" pitchFamily="50" charset="-127"/>
            </a:endParaRPr>
          </a:p>
        </p:txBody>
      </p:sp>
      <p:sp>
        <p:nvSpPr>
          <p:cNvPr id="16" name="btfpColumnHeaderBoxText345615">
            <a:extLst>
              <a:ext uri="{FF2B5EF4-FFF2-40B4-BE49-F238E27FC236}">
                <a16:creationId xmlns:a16="http://schemas.microsoft.com/office/drawing/2014/main" id="{D68A8AA6-BF9C-42C4-B89C-BE5AFA04F605}"/>
              </a:ext>
            </a:extLst>
          </p:cNvPr>
          <p:cNvSpPr txBox="1"/>
          <p:nvPr/>
        </p:nvSpPr>
        <p:spPr bwMode="gray">
          <a:xfrm>
            <a:off x="207354" y="765578"/>
            <a:ext cx="192573" cy="184666"/>
          </a:xfrm>
          <a:prstGeom prst="rect">
            <a:avLst/>
          </a:prstGeom>
          <a:solidFill>
            <a:srgbClr val="666666"/>
          </a:solidFill>
          <a:ln>
            <a:noFill/>
          </a:ln>
          <a:effectLst/>
        </p:spPr>
        <p:txBody>
          <a:bodyPr wrap="square" lIns="0" tIns="0" rIns="0" bIns="0" anchor="ctr" anchorCtr="1">
            <a:spAutoFit/>
          </a:bodyPr>
          <a:lstStyle>
            <a:defPPr>
              <a:defRPr lang="ko-KR"/>
            </a:defPPr>
            <a:lvl1pPr fontAlgn="base" latinLnBrk="0">
              <a:spcBef>
                <a:spcPct val="0"/>
              </a:spcBef>
              <a:spcAft>
                <a:spcPct val="0"/>
              </a:spcAft>
              <a:defRPr sz="1600" b="1">
                <a:solidFill>
                  <a:srgbClr val="002960"/>
                </a:solidFill>
                <a:latin typeface="맑은 고딕" panose="020B0503020000020004" pitchFamily="50" charset="-127"/>
                <a:ea typeface="맑은 고딕" panose="020B0503020000020004" pitchFamily="50" charset="-127"/>
              </a:defRPr>
            </a:lvl1pPr>
            <a:lvl2pPr marL="742950" indent="-285750" eaLnBrk="0" hangingPunct="0">
              <a:defRPr sz="1200" b="1">
                <a:latin typeface="Arial" charset="0"/>
                <a:ea typeface="-윤고딕130" pitchFamily="18" charset="-127"/>
              </a:defRPr>
            </a:lvl2pPr>
            <a:lvl3pPr marL="1143000" indent="-228600" eaLnBrk="0" hangingPunct="0">
              <a:defRPr sz="1200" b="1">
                <a:latin typeface="Arial" charset="0"/>
                <a:ea typeface="-윤고딕130" pitchFamily="18" charset="-127"/>
              </a:defRPr>
            </a:lvl3pPr>
            <a:lvl4pPr marL="1600200" indent="-228600" eaLnBrk="0" hangingPunct="0">
              <a:defRPr sz="1200" b="1">
                <a:latin typeface="Arial" charset="0"/>
                <a:ea typeface="-윤고딕130" pitchFamily="18" charset="-127"/>
              </a:defRPr>
            </a:lvl4pPr>
            <a:lvl5pPr marL="2057400" indent="-228600" eaLnBrk="0" hangingPunct="0">
              <a:defRPr sz="1200" b="1">
                <a:latin typeface="Arial" charset="0"/>
                <a:ea typeface="-윤고딕130" pitchFamily="18" charset="-127"/>
              </a:defRPr>
            </a:lvl5pPr>
            <a:lvl6pPr marL="2514600" indent="-228600" eaLnBrk="0" fontAlgn="base" hangingPunct="0">
              <a:spcBef>
                <a:spcPct val="0"/>
              </a:spcBef>
              <a:spcAft>
                <a:spcPct val="0"/>
              </a:spcAft>
              <a:buClr>
                <a:schemeClr val="tx2"/>
              </a:buClr>
              <a:buSzPct val="120000"/>
              <a:buFont typeface="Arial" charset="0"/>
              <a:buChar char="–"/>
              <a:defRPr sz="1200" b="1">
                <a:latin typeface="Arial" charset="0"/>
                <a:ea typeface="-윤고딕130" pitchFamily="18" charset="-127"/>
              </a:defRPr>
            </a:lvl6pPr>
            <a:lvl7pPr marL="2971800" indent="-228600" eaLnBrk="0" fontAlgn="base" hangingPunct="0">
              <a:spcBef>
                <a:spcPct val="0"/>
              </a:spcBef>
              <a:spcAft>
                <a:spcPct val="0"/>
              </a:spcAft>
              <a:buClr>
                <a:schemeClr val="tx2"/>
              </a:buClr>
              <a:buSzPct val="120000"/>
              <a:buFont typeface="Arial" charset="0"/>
              <a:buChar char="–"/>
              <a:defRPr sz="1200" b="1">
                <a:latin typeface="Arial" charset="0"/>
                <a:ea typeface="-윤고딕130" pitchFamily="18" charset="-127"/>
              </a:defRPr>
            </a:lvl7pPr>
            <a:lvl8pPr marL="3429000" indent="-228600" eaLnBrk="0" fontAlgn="base" hangingPunct="0">
              <a:spcBef>
                <a:spcPct val="0"/>
              </a:spcBef>
              <a:spcAft>
                <a:spcPct val="0"/>
              </a:spcAft>
              <a:buClr>
                <a:schemeClr val="tx2"/>
              </a:buClr>
              <a:buSzPct val="120000"/>
              <a:buFont typeface="Arial" charset="0"/>
              <a:buChar char="–"/>
              <a:defRPr sz="1200" b="1">
                <a:latin typeface="Arial" charset="0"/>
                <a:ea typeface="-윤고딕130" pitchFamily="18" charset="-127"/>
              </a:defRPr>
            </a:lvl8pPr>
            <a:lvl9pPr marL="3886200" indent="-228600" eaLnBrk="0" fontAlgn="base" hangingPunct="0">
              <a:spcBef>
                <a:spcPct val="0"/>
              </a:spcBef>
              <a:spcAft>
                <a:spcPct val="0"/>
              </a:spcAft>
              <a:buClr>
                <a:schemeClr val="tx2"/>
              </a:buClr>
              <a:buSzPct val="120000"/>
              <a:buFont typeface="Arial" charset="0"/>
              <a:buChar char="–"/>
              <a:defRPr sz="1200" b="1">
                <a:latin typeface="Arial" charset="0"/>
                <a:ea typeface="-윤고딕130" pitchFamily="18" charset="-127"/>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a:ln>
                  <a:noFill/>
                </a:ln>
                <a:solidFill>
                  <a:srgbClr val="FFFFFF"/>
                </a:solidFill>
                <a:effectLst/>
                <a:uLnTx/>
                <a:uFillTx/>
                <a:latin typeface="맑은 고딕" panose="020B0503020000020004" pitchFamily="50" charset="-127"/>
                <a:ea typeface="맑은 고딕" panose="020B0503020000020004" pitchFamily="50" charset="-127"/>
                <a:cs typeface="+mn-cs"/>
              </a:rPr>
              <a:t>1</a:t>
            </a:r>
          </a:p>
        </p:txBody>
      </p:sp>
      <p:sp>
        <p:nvSpPr>
          <p:cNvPr id="17" name="직사각형 16">
            <a:extLst>
              <a:ext uri="{FF2B5EF4-FFF2-40B4-BE49-F238E27FC236}">
                <a16:creationId xmlns:a16="http://schemas.microsoft.com/office/drawing/2014/main" id="{9D818E18-4B72-413C-B8ED-A30A61E06F10}"/>
              </a:ext>
            </a:extLst>
          </p:cNvPr>
          <p:cNvSpPr/>
          <p:nvPr/>
        </p:nvSpPr>
        <p:spPr>
          <a:xfrm>
            <a:off x="576951" y="3712835"/>
            <a:ext cx="8374178" cy="2811709"/>
          </a:xfrm>
          <a:prstGeom prst="rect">
            <a:avLst/>
          </a:prstGeom>
          <a:noFill/>
          <a:ln w="9525" cap="flat" cmpd="sng" algn="ctr">
            <a:solidFill>
              <a:sysClr val="window" lastClr="FFFFFF">
                <a:lumMod val="7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맑은 고딕"/>
              <a:ea typeface="맑은 고딕" panose="020B0503020000020004" pitchFamily="50" charset="-127"/>
              <a:cs typeface="+mn-cs"/>
            </a:endParaRPr>
          </a:p>
        </p:txBody>
      </p:sp>
      <p:grpSp>
        <p:nvGrpSpPr>
          <p:cNvPr id="18" name="그룹 17">
            <a:extLst>
              <a:ext uri="{FF2B5EF4-FFF2-40B4-BE49-F238E27FC236}">
                <a16:creationId xmlns:a16="http://schemas.microsoft.com/office/drawing/2014/main" id="{C6CA9AC0-66A4-48A1-9C6F-5CE82A2E2980}"/>
              </a:ext>
            </a:extLst>
          </p:cNvPr>
          <p:cNvGrpSpPr/>
          <p:nvPr/>
        </p:nvGrpSpPr>
        <p:grpSpPr>
          <a:xfrm>
            <a:off x="966644" y="3928859"/>
            <a:ext cx="7108418" cy="2245983"/>
            <a:chOff x="848671" y="2677071"/>
            <a:chExt cx="7108418" cy="2372109"/>
          </a:xfrm>
        </p:grpSpPr>
        <p:sp>
          <p:nvSpPr>
            <p:cNvPr id="19" name="Rectangle 16">
              <a:extLst>
                <a:ext uri="{FF2B5EF4-FFF2-40B4-BE49-F238E27FC236}">
                  <a16:creationId xmlns:a16="http://schemas.microsoft.com/office/drawing/2014/main" id="{55378C11-A5B8-4D3D-AA9B-FF43991F0218}"/>
                </a:ext>
              </a:extLst>
            </p:cNvPr>
            <p:cNvSpPr>
              <a:spLocks noChangeArrowheads="1"/>
            </p:cNvSpPr>
            <p:nvPr/>
          </p:nvSpPr>
          <p:spPr bwMode="auto">
            <a:xfrm>
              <a:off x="3563013" y="4488883"/>
              <a:ext cx="1639913" cy="560297"/>
            </a:xfrm>
            <a:prstGeom prst="rect">
              <a:avLst/>
            </a:prstGeom>
            <a:solidFill>
              <a:srgbClr val="9BBB59">
                <a:lumMod val="75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marL="0" marR="0" lvl="0" indent="0" algn="ctr" defTabSz="914400" rtl="0" eaLnBrk="0" fontAlgn="auto" latinLnBrk="0" hangingPunct="0">
                <a:lnSpc>
                  <a:spcPct val="90000"/>
                </a:lnSpc>
                <a:spcBef>
                  <a:spcPts val="0"/>
                </a:spcBef>
                <a:spcAft>
                  <a:spcPts val="0"/>
                </a:spcAft>
                <a:buClrTx/>
                <a:buSzTx/>
                <a:buFontTx/>
                <a:buNone/>
                <a:tabLst/>
                <a:defRPr/>
              </a:pPr>
              <a:r>
                <a:rPr kumimoji="0" lang="ko-KR" altLang="en-US" sz="1400" b="1" i="0" u="none" strike="noStrike" kern="0" cap="none" spc="0" normalizeH="0" baseline="0" noProof="0" dirty="0" err="1">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신탁사</a:t>
              </a:r>
              <a:br>
                <a:rPr kumimoji="0" lang="en-US" altLang="ko-KR" sz="1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br>
              <a:r>
                <a:rPr kumimoji="0" lang="en-US" altLang="ko-KR" sz="1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a:t>
              </a:r>
              <a:r>
                <a:rPr kumimoji="0" lang="ko-KR" altLang="en-US" sz="1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수탁자</a:t>
              </a:r>
              <a:r>
                <a:rPr kumimoji="0" lang="en-US" altLang="ko-KR" sz="1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a:t>
              </a:r>
            </a:p>
          </p:txBody>
        </p:sp>
        <p:sp>
          <p:nvSpPr>
            <p:cNvPr id="20" name="Text Box 13">
              <a:extLst>
                <a:ext uri="{FF2B5EF4-FFF2-40B4-BE49-F238E27FC236}">
                  <a16:creationId xmlns:a16="http://schemas.microsoft.com/office/drawing/2014/main" id="{4E3FC976-8095-4E35-8438-95F052E10AEE}"/>
                </a:ext>
              </a:extLst>
            </p:cNvPr>
            <p:cNvSpPr txBox="1">
              <a:spLocks noChangeArrowheads="1"/>
            </p:cNvSpPr>
            <p:nvPr/>
          </p:nvSpPr>
          <p:spPr bwMode="auto">
            <a:xfrm>
              <a:off x="1198918" y="4698574"/>
              <a:ext cx="2366663" cy="260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ko-KR" altLang="en-US" sz="1000" b="1" i="0" u="none" strike="noStrike" kern="0" cap="none" spc="0" normalizeH="0" baseline="0" noProof="0" dirty="0">
                  <a:ln>
                    <a:noFill/>
                  </a:ln>
                  <a:solidFill>
                    <a:prstClr val="black"/>
                  </a:solidFill>
                  <a:effectLst/>
                  <a:uLnTx/>
                  <a:uFillTx/>
                  <a:latin typeface="맑은 고딕" pitchFamily="50" charset="-127"/>
                  <a:ea typeface="맑은 고딕" pitchFamily="50" charset="-127"/>
                  <a:cs typeface="+mn-cs"/>
                </a:rPr>
                <a:t>⑥ </a:t>
              </a:r>
              <a:r>
                <a:rPr kumimoji="0" lang="ko-KR" altLang="en-US" sz="1000" b="1" i="0" u="none" strike="noStrike" kern="0" cap="none" spc="0" normalizeH="0" baseline="0" noProof="0" dirty="0">
                  <a:ln>
                    <a:noFill/>
                  </a:ln>
                  <a:solidFill>
                    <a:srgbClr val="FF0000"/>
                  </a:solidFill>
                  <a:effectLst/>
                  <a:uLnTx/>
                  <a:uFillTx/>
                  <a:latin typeface="맑은 고딕" pitchFamily="50" charset="-127"/>
                  <a:ea typeface="맑은 고딕" pitchFamily="50" charset="-127"/>
                  <a:cs typeface="+mn-cs"/>
                </a:rPr>
                <a:t> </a:t>
              </a:r>
              <a:r>
                <a:rPr kumimoji="0" lang="en-US" altLang="ko-KR" sz="1000" b="1" i="0" u="none" strike="noStrike" kern="0" cap="none" spc="0" normalizeH="0" baseline="0" noProof="0" dirty="0">
                  <a:ln>
                    <a:noFill/>
                  </a:ln>
                  <a:solidFill>
                    <a:srgbClr val="FF0000"/>
                  </a:solidFill>
                  <a:effectLst/>
                  <a:uLnTx/>
                  <a:uFillTx/>
                  <a:latin typeface="맑은 고딕" pitchFamily="50" charset="-127"/>
                  <a:ea typeface="맑은 고딕" pitchFamily="50" charset="-127"/>
                  <a:cs typeface="+mn-cs"/>
                </a:rPr>
                <a:t>2</a:t>
              </a:r>
              <a:r>
                <a:rPr kumimoji="0" lang="ko-KR" altLang="en-US" sz="1000" b="1" i="0" u="none" strike="noStrike" kern="0" cap="none" spc="0" normalizeH="0" baseline="0" noProof="0" dirty="0">
                  <a:ln>
                    <a:noFill/>
                  </a:ln>
                  <a:solidFill>
                    <a:srgbClr val="FF0000"/>
                  </a:solidFill>
                  <a:effectLst/>
                  <a:uLnTx/>
                  <a:uFillTx/>
                  <a:latin typeface="맑은 고딕" pitchFamily="50" charset="-127"/>
                  <a:ea typeface="맑은 고딕" pitchFamily="50" charset="-127"/>
                  <a:cs typeface="+mn-cs"/>
                </a:rPr>
                <a:t>종 수익금 지급</a:t>
              </a:r>
            </a:p>
          </p:txBody>
        </p:sp>
        <p:sp>
          <p:nvSpPr>
            <p:cNvPr id="21" name="Rectangle 16">
              <a:extLst>
                <a:ext uri="{FF2B5EF4-FFF2-40B4-BE49-F238E27FC236}">
                  <a16:creationId xmlns:a16="http://schemas.microsoft.com/office/drawing/2014/main" id="{86DF40F8-A6E6-425B-B103-36AEADA47535}"/>
                </a:ext>
              </a:extLst>
            </p:cNvPr>
            <p:cNvSpPr>
              <a:spLocks noChangeArrowheads="1"/>
            </p:cNvSpPr>
            <p:nvPr/>
          </p:nvSpPr>
          <p:spPr bwMode="auto">
            <a:xfrm>
              <a:off x="848671" y="3104963"/>
              <a:ext cx="1600200" cy="648271"/>
            </a:xfrm>
            <a:prstGeom prst="rect">
              <a:avLst/>
            </a:prstGeom>
            <a:solidFill>
              <a:srgbClr val="1F497D">
                <a:lumMod val="60000"/>
                <a:lumOff val="40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marL="0" marR="0" lvl="0" indent="0" algn="ctr" defTabSz="914400" rtl="0" eaLnBrk="0" fontAlgn="auto" latinLnBrk="0" hangingPunct="0">
                <a:lnSpc>
                  <a:spcPct val="90000"/>
                </a:lnSpc>
                <a:spcBef>
                  <a:spcPts val="0"/>
                </a:spcBef>
                <a:spcAft>
                  <a:spcPts val="0"/>
                </a:spcAft>
                <a:buClrTx/>
                <a:buSzTx/>
                <a:buFontTx/>
                <a:buNone/>
                <a:tabLst/>
                <a:defRPr/>
              </a:pPr>
              <a:r>
                <a:rPr kumimoji="0" lang="ko-KR" altLang="en-US" sz="14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주간사</a:t>
              </a:r>
              <a:endParaRPr kumimoji="0" lang="en-US" altLang="ko-KR" sz="14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endParaRPr>
            </a:p>
            <a:p>
              <a:pPr marL="0" marR="0" lvl="0" indent="0" algn="ctr" defTabSz="914400" rtl="0" eaLnBrk="0" fontAlgn="auto" latinLnBrk="0" hangingPunct="0">
                <a:lnSpc>
                  <a:spcPct val="90000"/>
                </a:lnSpc>
                <a:spcBef>
                  <a:spcPts val="0"/>
                </a:spcBef>
                <a:spcAft>
                  <a:spcPts val="0"/>
                </a:spcAft>
                <a:buClrTx/>
                <a:buSzTx/>
                <a:buFontTx/>
                <a:buNone/>
                <a:tabLst/>
                <a:defRPr/>
              </a:pPr>
              <a:r>
                <a:rPr kumimoji="0" lang="en-US" altLang="ko-KR" sz="11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a:t>
              </a:r>
              <a:r>
                <a:rPr kumimoji="0" lang="ko-KR" altLang="en-US" sz="11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위탁자 겸  </a:t>
              </a:r>
              <a:r>
                <a:rPr kumimoji="0" lang="en-US" altLang="ko-KR" sz="11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2</a:t>
              </a:r>
              <a:r>
                <a:rPr kumimoji="0" lang="ko-KR" altLang="en-US" sz="11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종 수익자</a:t>
              </a:r>
              <a:r>
                <a:rPr kumimoji="0" lang="en-US" altLang="ko-KR" sz="11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a:t>
              </a:r>
            </a:p>
          </p:txBody>
        </p:sp>
        <p:sp>
          <p:nvSpPr>
            <p:cNvPr id="22" name="Rectangle 16">
              <a:extLst>
                <a:ext uri="{FF2B5EF4-FFF2-40B4-BE49-F238E27FC236}">
                  <a16:creationId xmlns:a16="http://schemas.microsoft.com/office/drawing/2014/main" id="{D9295EA0-6F65-48CA-BF6E-F1C31BE17BCA}"/>
                </a:ext>
              </a:extLst>
            </p:cNvPr>
            <p:cNvSpPr>
              <a:spLocks noChangeArrowheads="1"/>
            </p:cNvSpPr>
            <p:nvPr/>
          </p:nvSpPr>
          <p:spPr bwMode="auto">
            <a:xfrm>
              <a:off x="3601287" y="2677071"/>
              <a:ext cx="1568379" cy="571910"/>
            </a:xfrm>
            <a:prstGeom prst="rect">
              <a:avLst/>
            </a:prstGeom>
            <a:solidFill>
              <a:srgbClr val="1F497D">
                <a:lumMod val="60000"/>
                <a:lumOff val="40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o-KR" altLang="en-US" sz="14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발주자</a:t>
              </a:r>
              <a:r>
                <a:rPr kumimoji="0" lang="ko-KR" altLang="en-US" sz="12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 </a:t>
              </a:r>
            </a:p>
          </p:txBody>
        </p:sp>
        <p:sp>
          <p:nvSpPr>
            <p:cNvPr id="23" name="Rectangle 16">
              <a:extLst>
                <a:ext uri="{FF2B5EF4-FFF2-40B4-BE49-F238E27FC236}">
                  <a16:creationId xmlns:a16="http://schemas.microsoft.com/office/drawing/2014/main" id="{7F6F9FDD-48E1-4F25-9C50-FC10E638EF15}"/>
                </a:ext>
              </a:extLst>
            </p:cNvPr>
            <p:cNvSpPr>
              <a:spLocks noChangeArrowheads="1"/>
            </p:cNvSpPr>
            <p:nvPr/>
          </p:nvSpPr>
          <p:spPr bwMode="auto">
            <a:xfrm>
              <a:off x="6329709" y="3096186"/>
              <a:ext cx="1627380" cy="648271"/>
            </a:xfrm>
            <a:prstGeom prst="rect">
              <a:avLst/>
            </a:prstGeom>
            <a:solidFill>
              <a:srgbClr val="1F497D">
                <a:lumMod val="60000"/>
                <a:lumOff val="40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marL="0" marR="0" lvl="0" indent="0" algn="ctr" defTabSz="914400" rtl="0" eaLnBrk="0" fontAlgn="auto" latinLnBrk="0" hangingPunct="0">
                <a:lnSpc>
                  <a:spcPct val="90000"/>
                </a:lnSpc>
                <a:spcBef>
                  <a:spcPts val="0"/>
                </a:spcBef>
                <a:spcAft>
                  <a:spcPts val="0"/>
                </a:spcAft>
                <a:buClrTx/>
                <a:buSzTx/>
                <a:buFontTx/>
                <a:buNone/>
                <a:tabLst/>
                <a:defRPr/>
              </a:pPr>
              <a:r>
                <a:rPr kumimoji="0" lang="ko-KR" altLang="en-US" sz="1400" b="1" i="0" u="none" strike="noStrike" kern="0" cap="none" spc="0" normalizeH="0" baseline="0" noProof="0" dirty="0" err="1">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비주간사</a:t>
              </a:r>
              <a:endParaRPr kumimoji="0" lang="en-US" altLang="ko-KR" sz="14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endParaRPr>
            </a:p>
            <a:p>
              <a:pPr marL="0" marR="0" lvl="0" indent="0" algn="ctr" defTabSz="914400" rtl="0" eaLnBrk="0" fontAlgn="auto" latinLnBrk="0" hangingPunct="0">
                <a:lnSpc>
                  <a:spcPct val="90000"/>
                </a:lnSpc>
                <a:spcBef>
                  <a:spcPts val="0"/>
                </a:spcBef>
                <a:spcAft>
                  <a:spcPts val="0"/>
                </a:spcAft>
                <a:buClrTx/>
                <a:buSzTx/>
                <a:buFontTx/>
                <a:buNone/>
                <a:tabLst/>
                <a:defRPr/>
              </a:pPr>
              <a:r>
                <a:rPr kumimoji="0" lang="en-US" altLang="ko-KR" sz="11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a:t>
              </a:r>
              <a:r>
                <a:rPr kumimoji="0" lang="ko-KR" altLang="en-US" sz="11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위탁자 겸 </a:t>
              </a:r>
              <a:r>
                <a:rPr kumimoji="0" lang="en-US" altLang="ko-KR" sz="11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1-2</a:t>
              </a:r>
              <a:r>
                <a:rPr kumimoji="0" lang="ko-KR" altLang="en-US" sz="11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종 수익자</a:t>
              </a:r>
              <a:r>
                <a:rPr kumimoji="0" lang="en-US" altLang="ko-KR" sz="11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a:t>
              </a:r>
            </a:p>
          </p:txBody>
        </p:sp>
        <p:cxnSp>
          <p:nvCxnSpPr>
            <p:cNvPr id="24" name="직선 화살표 연결선 50">
              <a:extLst>
                <a:ext uri="{FF2B5EF4-FFF2-40B4-BE49-F238E27FC236}">
                  <a16:creationId xmlns:a16="http://schemas.microsoft.com/office/drawing/2014/main" id="{2114BDA5-2119-42F9-BC4E-EA1716C271DE}"/>
                </a:ext>
              </a:extLst>
            </p:cNvPr>
            <p:cNvCxnSpPr>
              <a:cxnSpLocks noChangeShapeType="1"/>
              <a:stCxn id="21" idx="2"/>
              <a:endCxn id="19" idx="0"/>
            </p:cNvCxnSpPr>
            <p:nvPr/>
          </p:nvCxnSpPr>
          <p:spPr bwMode="auto">
            <a:xfrm>
              <a:off x="1648771" y="3753234"/>
              <a:ext cx="2734199" cy="735649"/>
            </a:xfrm>
            <a:prstGeom prst="straightConnector1">
              <a:avLst/>
            </a:prstGeom>
            <a:ln>
              <a:headEnd type="oval" w="med" len="med"/>
              <a:tailEnd type="oval" w="med" len="med"/>
            </a:ln>
            <a:extLst>
              <a:ext uri="{909E8E84-426E-40DD-AFC4-6F175D3DCCD1}">
                <a14:hiddenFill xmlns:a14="http://schemas.microsoft.com/office/drawing/2010/main">
                  <a:noFill/>
                </a14:hiddenFill>
              </a:ext>
            </a:extLst>
          </p:spPr>
          <p:style>
            <a:lnRef idx="1">
              <a:schemeClr val="accent6"/>
            </a:lnRef>
            <a:fillRef idx="0">
              <a:schemeClr val="accent6"/>
            </a:fillRef>
            <a:effectRef idx="0">
              <a:schemeClr val="accent6"/>
            </a:effectRef>
            <a:fontRef idx="minor">
              <a:schemeClr val="tx1"/>
            </a:fontRef>
          </p:style>
        </p:cxnSp>
      </p:grpSp>
      <p:sp>
        <p:nvSpPr>
          <p:cNvPr id="25" name="Text Box 13">
            <a:extLst>
              <a:ext uri="{FF2B5EF4-FFF2-40B4-BE49-F238E27FC236}">
                <a16:creationId xmlns:a16="http://schemas.microsoft.com/office/drawing/2014/main" id="{4E89B375-5AA3-480F-BB40-32A87FB18A19}"/>
              </a:ext>
            </a:extLst>
          </p:cNvPr>
          <p:cNvSpPr txBox="1">
            <a:spLocks noChangeArrowheads="1"/>
          </p:cNvSpPr>
          <p:nvPr/>
        </p:nvSpPr>
        <p:spPr bwMode="auto">
          <a:xfrm rot="870591">
            <a:off x="2388042" y="5293588"/>
            <a:ext cx="12800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algn="ctr" defTabSz="914400" rtl="0" eaLnBrk="1" fontAlgn="auto" latinLnBrk="1" hangingPunct="1">
              <a:lnSpc>
                <a:spcPct val="100000"/>
              </a:lnSpc>
              <a:spcBef>
                <a:spcPct val="20000"/>
              </a:spcBef>
              <a:spcAft>
                <a:spcPts val="0"/>
              </a:spcAft>
              <a:buClrTx/>
              <a:buSzTx/>
              <a:buFontTx/>
              <a:buNone/>
              <a:tabLst/>
              <a:defRPr/>
            </a:pPr>
            <a:r>
              <a:rPr kumimoji="0" lang="ko-KR" altLang="en-US" sz="900" b="1" i="0" u="none" strike="noStrike" kern="1200" cap="none" spc="0" normalizeH="0" baseline="0" noProof="0" dirty="0">
                <a:ln>
                  <a:noFill/>
                </a:ln>
                <a:solidFill>
                  <a:srgbClr val="F79646"/>
                </a:solidFill>
                <a:effectLst/>
                <a:uLnTx/>
                <a:uFillTx/>
                <a:latin typeface="맑은 고딕" pitchFamily="50" charset="-127"/>
                <a:ea typeface="맑은 고딕" pitchFamily="50" charset="-127"/>
                <a:cs typeface="+mn-cs"/>
              </a:rPr>
              <a:t>①</a:t>
            </a:r>
            <a:r>
              <a:rPr kumimoji="0" lang="en-US" altLang="ko-KR" sz="900" b="1" i="0" u="none" strike="noStrike" kern="1200" cap="none" spc="0" normalizeH="0" baseline="0" noProof="0" dirty="0">
                <a:ln>
                  <a:noFill/>
                </a:ln>
                <a:solidFill>
                  <a:srgbClr val="F79646"/>
                </a:solidFill>
                <a:effectLst/>
                <a:uLnTx/>
                <a:uFillTx/>
                <a:latin typeface="맑은 고딕" pitchFamily="50" charset="-127"/>
                <a:ea typeface="맑은 고딕" pitchFamily="50" charset="-127"/>
                <a:cs typeface="+mn-cs"/>
              </a:rPr>
              <a:t> </a:t>
            </a:r>
            <a:r>
              <a:rPr kumimoji="0" lang="ko-KR" altLang="en-US" sz="900" b="1" i="0" u="none" strike="noStrike" kern="1200" cap="none" spc="0" normalizeH="0" baseline="0" noProof="0" dirty="0">
                <a:ln>
                  <a:noFill/>
                </a:ln>
                <a:solidFill>
                  <a:srgbClr val="F79646"/>
                </a:solidFill>
                <a:effectLst/>
                <a:uLnTx/>
                <a:uFillTx/>
                <a:latin typeface="맑은 고딕" pitchFamily="50" charset="-127"/>
                <a:ea typeface="맑은 고딕" pitchFamily="50" charset="-127"/>
                <a:cs typeface="+mn-cs"/>
              </a:rPr>
              <a:t>주간사 공사대금채권 신탁 계약</a:t>
            </a:r>
            <a:endParaRPr kumimoji="0" lang="en-US" altLang="ko-KR" sz="900" b="1" i="0" u="none" strike="noStrike" kern="1200" cap="none" spc="0" normalizeH="0" baseline="0" noProof="0" dirty="0">
              <a:ln>
                <a:noFill/>
              </a:ln>
              <a:solidFill>
                <a:srgbClr val="F79646"/>
              </a:solidFill>
              <a:effectLst/>
              <a:uLnTx/>
              <a:uFillTx/>
              <a:latin typeface="맑은 고딕" pitchFamily="50" charset="-127"/>
              <a:ea typeface="맑은 고딕" pitchFamily="50" charset="-127"/>
              <a:cs typeface="+mn-cs"/>
            </a:endParaRPr>
          </a:p>
        </p:txBody>
      </p:sp>
      <p:cxnSp>
        <p:nvCxnSpPr>
          <p:cNvPr id="26" name="직선 화살표 연결선 50">
            <a:extLst>
              <a:ext uri="{FF2B5EF4-FFF2-40B4-BE49-F238E27FC236}">
                <a16:creationId xmlns:a16="http://schemas.microsoft.com/office/drawing/2014/main" id="{9A5EC9B9-9141-48B9-8368-69AAC789E1F9}"/>
              </a:ext>
            </a:extLst>
          </p:cNvPr>
          <p:cNvCxnSpPr>
            <a:cxnSpLocks noChangeShapeType="1"/>
            <a:stCxn id="19" idx="0"/>
            <a:endCxn id="23" idx="2"/>
          </p:cNvCxnSpPr>
          <p:nvPr/>
        </p:nvCxnSpPr>
        <p:spPr bwMode="auto">
          <a:xfrm flipV="1">
            <a:off x="4500943" y="4939492"/>
            <a:ext cx="2760429" cy="704844"/>
          </a:xfrm>
          <a:prstGeom prst="straightConnector1">
            <a:avLst/>
          </a:prstGeom>
          <a:ln>
            <a:headEnd type="oval" w="med" len="med"/>
            <a:tailEnd type="oval" w="med" len="med"/>
          </a:ln>
          <a:extLst>
            <a:ext uri="{909E8E84-426E-40DD-AFC4-6F175D3DCCD1}">
              <a14:hiddenFill xmlns:a14="http://schemas.microsoft.com/office/drawing/2010/main">
                <a:noFill/>
              </a14:hiddenFill>
            </a:ext>
          </a:extLst>
        </p:spPr>
        <p:style>
          <a:lnRef idx="1">
            <a:schemeClr val="accent6"/>
          </a:lnRef>
          <a:fillRef idx="0">
            <a:schemeClr val="accent6"/>
          </a:fillRef>
          <a:effectRef idx="0">
            <a:schemeClr val="accent6"/>
          </a:effectRef>
          <a:fontRef idx="minor">
            <a:schemeClr val="tx1"/>
          </a:fontRef>
        </p:style>
      </p:cxnSp>
      <p:cxnSp>
        <p:nvCxnSpPr>
          <p:cNvPr id="27" name="직선 화살표 연결선 26">
            <a:extLst>
              <a:ext uri="{FF2B5EF4-FFF2-40B4-BE49-F238E27FC236}">
                <a16:creationId xmlns:a16="http://schemas.microsoft.com/office/drawing/2014/main" id="{39A76BE4-1913-4C4E-B787-1E9A9137DDDF}"/>
              </a:ext>
            </a:extLst>
          </p:cNvPr>
          <p:cNvCxnSpPr>
            <a:cxnSpLocks/>
            <a:stCxn id="22" idx="2"/>
          </p:cNvCxnSpPr>
          <p:nvPr/>
        </p:nvCxnSpPr>
        <p:spPr>
          <a:xfrm>
            <a:off x="4503450" y="4470360"/>
            <a:ext cx="7678" cy="1098571"/>
          </a:xfrm>
          <a:prstGeom prst="straightConnector1">
            <a:avLst/>
          </a:prstGeom>
          <a:noFill/>
          <a:ln w="25400" cap="flat" cmpd="sng" algn="ctr">
            <a:solidFill>
              <a:srgbClr val="C0504D"/>
            </a:solidFill>
            <a:prstDash val="sysDash"/>
            <a:tailEnd type="arrow"/>
          </a:ln>
          <a:effectLst>
            <a:outerShdw blurRad="40000" dist="20000" dir="5400000" rotWithShape="0">
              <a:srgbClr val="000000">
                <a:alpha val="38000"/>
              </a:srgbClr>
            </a:outerShdw>
          </a:effectLst>
        </p:spPr>
      </p:cxnSp>
      <p:sp>
        <p:nvSpPr>
          <p:cNvPr id="28" name="Text Box 13">
            <a:extLst>
              <a:ext uri="{FF2B5EF4-FFF2-40B4-BE49-F238E27FC236}">
                <a16:creationId xmlns:a16="http://schemas.microsoft.com/office/drawing/2014/main" id="{84A31FC6-F672-41A5-93B9-3E3BD0676B7D}"/>
              </a:ext>
            </a:extLst>
          </p:cNvPr>
          <p:cNvSpPr txBox="1">
            <a:spLocks noChangeArrowheads="1"/>
          </p:cNvSpPr>
          <p:nvPr/>
        </p:nvSpPr>
        <p:spPr bwMode="auto">
          <a:xfrm>
            <a:off x="6214825" y="4072875"/>
            <a:ext cx="237626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ko-KR" altLang="en-US" sz="1000" b="1" i="0" u="none" strike="noStrike" kern="0" cap="none" spc="0" normalizeH="0" baseline="0" noProof="0" dirty="0">
                <a:ln>
                  <a:noFill/>
                </a:ln>
                <a:solidFill>
                  <a:prstClr val="black"/>
                </a:solidFill>
                <a:effectLst/>
                <a:uLnTx/>
                <a:uFillTx/>
                <a:latin typeface="나눔고딕 ExtraBold" panose="020D0904000000000000" pitchFamily="50" charset="-127"/>
                <a:ea typeface="나눔고딕 ExtraBold" panose="020D0904000000000000" pitchFamily="50" charset="-127"/>
                <a:cs typeface="+mn-cs"/>
              </a:rPr>
              <a:t>②  </a:t>
            </a:r>
            <a:r>
              <a:rPr kumimoji="0" lang="ko-KR" altLang="en-US" sz="1000" b="1" i="0" u="none" strike="noStrike" kern="0" cap="none" spc="0" normalizeH="0" baseline="0" noProof="0" dirty="0" err="1">
                <a:ln>
                  <a:noFill/>
                </a:ln>
                <a:solidFill>
                  <a:srgbClr val="FF0000"/>
                </a:solidFill>
                <a:effectLst/>
                <a:uLnTx/>
                <a:uFillTx/>
                <a:latin typeface="나눔고딕 ExtraBold" panose="020D0904000000000000" pitchFamily="50" charset="-127"/>
                <a:ea typeface="나눔고딕 ExtraBold" panose="020D0904000000000000" pitchFamily="50" charset="-127"/>
                <a:cs typeface="+mn-cs"/>
              </a:rPr>
              <a:t>비주간사의</a:t>
            </a:r>
            <a:r>
              <a:rPr kumimoji="0" lang="ko-KR" altLang="en-US" sz="1000" b="1" i="0" u="none" strike="noStrike" kern="0" cap="none" spc="0" normalizeH="0" baseline="0" noProof="0" dirty="0">
                <a:ln>
                  <a:noFill/>
                </a:ln>
                <a:solidFill>
                  <a:srgbClr val="FF0000"/>
                </a:solidFill>
                <a:effectLst/>
                <a:uLnTx/>
                <a:uFillTx/>
                <a:latin typeface="나눔고딕 ExtraBold" panose="020D0904000000000000" pitchFamily="50" charset="-127"/>
                <a:ea typeface="나눔고딕 ExtraBold" panose="020D0904000000000000" pitchFamily="50" charset="-127"/>
                <a:cs typeface="+mn-cs"/>
              </a:rPr>
              <a:t> 회생 또는 </a:t>
            </a:r>
            <a:r>
              <a:rPr kumimoji="0" lang="ko-KR" altLang="en-US" sz="1000" b="1" i="0" u="none" strike="noStrike" kern="0" cap="none" spc="0" normalizeH="0" baseline="0" noProof="0" dirty="0" err="1">
                <a:ln>
                  <a:noFill/>
                </a:ln>
                <a:solidFill>
                  <a:srgbClr val="FF0000"/>
                </a:solidFill>
                <a:effectLst/>
                <a:uLnTx/>
                <a:uFillTx/>
                <a:latin typeface="나눔고딕 ExtraBold" panose="020D0904000000000000" pitchFamily="50" charset="-127"/>
                <a:ea typeface="나눔고딕 ExtraBold" panose="020D0904000000000000" pitchFamily="50" charset="-127"/>
                <a:cs typeface="+mn-cs"/>
              </a:rPr>
              <a:t>안분금</a:t>
            </a:r>
            <a:r>
              <a:rPr kumimoji="0" lang="ko-KR" altLang="en-US" sz="1000" b="1" i="0" u="none" strike="noStrike" kern="0" cap="none" spc="0" normalizeH="0" baseline="0" noProof="0" dirty="0">
                <a:ln>
                  <a:noFill/>
                </a:ln>
                <a:solidFill>
                  <a:srgbClr val="FF0000"/>
                </a:solidFill>
                <a:effectLst/>
                <a:uLnTx/>
                <a:uFillTx/>
                <a:latin typeface="나눔고딕 ExtraBold" panose="020D0904000000000000" pitchFamily="50" charset="-127"/>
                <a:ea typeface="나눔고딕 ExtraBold" panose="020D0904000000000000" pitchFamily="50" charset="-127"/>
                <a:cs typeface="+mn-cs"/>
              </a:rPr>
              <a:t> 미납</a:t>
            </a:r>
            <a:endParaRPr kumimoji="0" lang="en-US" altLang="ko-KR" sz="1000" b="1" i="0" u="none" strike="noStrike" kern="0" cap="none" spc="0" normalizeH="0" baseline="0" noProof="0" dirty="0">
              <a:ln>
                <a:noFill/>
              </a:ln>
              <a:solidFill>
                <a:srgbClr val="FF0000"/>
              </a:solidFill>
              <a:effectLst/>
              <a:uLnTx/>
              <a:uFillTx/>
              <a:latin typeface="나눔고딕 ExtraBold" panose="020D0904000000000000" pitchFamily="50" charset="-127"/>
              <a:ea typeface="나눔고딕 ExtraBold" panose="020D0904000000000000" pitchFamily="50" charset="-127"/>
              <a:cs typeface="+mn-cs"/>
            </a:endParaRPr>
          </a:p>
        </p:txBody>
      </p:sp>
      <p:sp>
        <p:nvSpPr>
          <p:cNvPr id="29" name="Text Box 13">
            <a:extLst>
              <a:ext uri="{FF2B5EF4-FFF2-40B4-BE49-F238E27FC236}">
                <a16:creationId xmlns:a16="http://schemas.microsoft.com/office/drawing/2014/main" id="{853E1B4E-3315-4990-8D3B-FA3E2D9E4DFC}"/>
              </a:ext>
            </a:extLst>
          </p:cNvPr>
          <p:cNvSpPr txBox="1">
            <a:spLocks noChangeArrowheads="1"/>
          </p:cNvSpPr>
          <p:nvPr/>
        </p:nvSpPr>
        <p:spPr bwMode="auto">
          <a:xfrm rot="20779285">
            <a:off x="5301858" y="5262270"/>
            <a:ext cx="1580822"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algn="ctr" defTabSz="914400" rtl="0" eaLnBrk="1" fontAlgn="auto" latinLnBrk="1" hangingPunct="1">
              <a:lnSpc>
                <a:spcPct val="100000"/>
              </a:lnSpc>
              <a:spcBef>
                <a:spcPct val="20000"/>
              </a:spcBef>
              <a:spcAft>
                <a:spcPts val="0"/>
              </a:spcAft>
              <a:buClrTx/>
              <a:buSzTx/>
              <a:buFontTx/>
              <a:buNone/>
              <a:tabLst/>
              <a:defRPr/>
            </a:pPr>
            <a:r>
              <a:rPr kumimoji="0" lang="ko-KR" altLang="en-US" sz="900" b="1" i="0" u="none" strike="noStrike" kern="1200" cap="none" spc="0" normalizeH="0" baseline="0" noProof="0" dirty="0">
                <a:ln>
                  <a:noFill/>
                </a:ln>
                <a:solidFill>
                  <a:srgbClr val="F79646"/>
                </a:solidFill>
                <a:effectLst/>
                <a:uLnTx/>
                <a:uFillTx/>
                <a:latin typeface="맑은 고딕" pitchFamily="50" charset="-127"/>
                <a:ea typeface="맑은 고딕" pitchFamily="50" charset="-127"/>
                <a:cs typeface="+mn-cs"/>
              </a:rPr>
              <a:t>①</a:t>
            </a:r>
            <a:r>
              <a:rPr kumimoji="0" lang="en-US" altLang="ko-KR" sz="900" b="1" i="0" u="none" strike="noStrike" kern="1200" cap="none" spc="0" normalizeH="0" baseline="0" noProof="0" dirty="0">
                <a:ln>
                  <a:noFill/>
                </a:ln>
                <a:solidFill>
                  <a:srgbClr val="F79646"/>
                </a:solidFill>
                <a:effectLst/>
                <a:uLnTx/>
                <a:uFillTx/>
                <a:latin typeface="맑은 고딕" pitchFamily="50" charset="-127"/>
                <a:ea typeface="맑은 고딕" pitchFamily="50" charset="-127"/>
                <a:cs typeface="+mn-cs"/>
              </a:rPr>
              <a:t> </a:t>
            </a:r>
            <a:r>
              <a:rPr kumimoji="0" lang="ko-KR" altLang="en-US" sz="900" b="1" i="0" u="none" strike="noStrike" kern="1200" cap="none" spc="0" normalizeH="0" baseline="0" noProof="0" dirty="0">
                <a:ln>
                  <a:noFill/>
                </a:ln>
                <a:solidFill>
                  <a:srgbClr val="F79646"/>
                </a:solidFill>
                <a:effectLst/>
                <a:uLnTx/>
                <a:uFillTx/>
                <a:latin typeface="맑은 고딕" pitchFamily="50" charset="-127"/>
                <a:ea typeface="맑은 고딕" pitchFamily="50" charset="-127"/>
                <a:cs typeface="+mn-cs"/>
              </a:rPr>
              <a:t>비주간사 공사대금</a:t>
            </a:r>
            <a:endParaRPr kumimoji="0" lang="en-US" altLang="ko-KR" sz="900" b="1" i="0" u="none" strike="noStrike" kern="1200" cap="none" spc="0" normalizeH="0" baseline="0" noProof="0" dirty="0">
              <a:ln>
                <a:noFill/>
              </a:ln>
              <a:solidFill>
                <a:srgbClr val="F79646"/>
              </a:solidFill>
              <a:effectLst/>
              <a:uLnTx/>
              <a:uFillTx/>
              <a:latin typeface="맑은 고딕" pitchFamily="50" charset="-127"/>
              <a:ea typeface="맑은 고딕" pitchFamily="50" charset="-127"/>
              <a:cs typeface="+mn-cs"/>
            </a:endParaRPr>
          </a:p>
          <a:p>
            <a:pPr marL="0" marR="0" lvl="0" indent="0" algn="ctr" defTabSz="914400" rtl="0" eaLnBrk="1" fontAlgn="auto" latinLnBrk="1" hangingPunct="1">
              <a:lnSpc>
                <a:spcPct val="100000"/>
              </a:lnSpc>
              <a:spcBef>
                <a:spcPct val="20000"/>
              </a:spcBef>
              <a:spcAft>
                <a:spcPts val="0"/>
              </a:spcAft>
              <a:buClrTx/>
              <a:buSzTx/>
              <a:buFontTx/>
              <a:buNone/>
              <a:tabLst/>
              <a:defRPr/>
            </a:pPr>
            <a:r>
              <a:rPr kumimoji="0" lang="ko-KR" altLang="en-US" sz="900" b="1" i="0" u="none" strike="noStrike" kern="1200" cap="none" spc="0" normalizeH="0" baseline="0" noProof="0" dirty="0">
                <a:ln>
                  <a:noFill/>
                </a:ln>
                <a:solidFill>
                  <a:srgbClr val="F79646"/>
                </a:solidFill>
                <a:effectLst/>
                <a:uLnTx/>
                <a:uFillTx/>
                <a:latin typeface="맑은 고딕" pitchFamily="50" charset="-127"/>
                <a:ea typeface="맑은 고딕" pitchFamily="50" charset="-127"/>
                <a:cs typeface="+mn-cs"/>
              </a:rPr>
              <a:t>채권 신탁 계약</a:t>
            </a:r>
            <a:endParaRPr kumimoji="0" lang="en-US" altLang="ko-KR" sz="900" b="1" i="0" u="none" strike="noStrike" kern="1200" cap="none" spc="0" normalizeH="0" baseline="0" noProof="0" dirty="0">
              <a:ln>
                <a:noFill/>
              </a:ln>
              <a:solidFill>
                <a:srgbClr val="F79646"/>
              </a:solidFill>
              <a:effectLst/>
              <a:uLnTx/>
              <a:uFillTx/>
              <a:latin typeface="맑은 고딕" pitchFamily="50" charset="-127"/>
              <a:ea typeface="맑은 고딕" pitchFamily="50" charset="-127"/>
              <a:cs typeface="+mn-cs"/>
            </a:endParaRPr>
          </a:p>
        </p:txBody>
      </p:sp>
      <p:graphicFrame>
        <p:nvGraphicFramePr>
          <p:cNvPr id="30" name="표 29">
            <a:extLst>
              <a:ext uri="{FF2B5EF4-FFF2-40B4-BE49-F238E27FC236}">
                <a16:creationId xmlns:a16="http://schemas.microsoft.com/office/drawing/2014/main" id="{BBF33C29-86CE-4D9C-AD03-270DB1F74BEE}"/>
              </a:ext>
            </a:extLst>
          </p:cNvPr>
          <p:cNvGraphicFramePr>
            <a:graphicFrameLocks noGrp="1"/>
          </p:cNvGraphicFramePr>
          <p:nvPr>
            <p:extLst>
              <p:ext uri="{D42A27DB-BD31-4B8C-83A1-F6EECF244321}">
                <p14:modId xmlns:p14="http://schemas.microsoft.com/office/powerpoint/2010/main" val="641214897"/>
              </p:ext>
            </p:extLst>
          </p:nvPr>
        </p:nvGraphicFramePr>
        <p:xfrm>
          <a:off x="598201" y="6119599"/>
          <a:ext cx="1224136" cy="401548"/>
        </p:xfrm>
        <a:graphic>
          <a:graphicData uri="http://schemas.openxmlformats.org/drawingml/2006/table">
            <a:tbl>
              <a:tblPr firstRow="1" bandRow="1">
                <a:tableStyleId>{5C22544A-7EE6-4342-B048-85BDC9FD1C3A}</a:tableStyleId>
              </a:tblPr>
              <a:tblGrid>
                <a:gridCol w="384347">
                  <a:extLst>
                    <a:ext uri="{9D8B030D-6E8A-4147-A177-3AD203B41FA5}">
                      <a16:colId xmlns:a16="http://schemas.microsoft.com/office/drawing/2014/main" val="20000"/>
                    </a:ext>
                  </a:extLst>
                </a:gridCol>
                <a:gridCol w="839789">
                  <a:extLst>
                    <a:ext uri="{9D8B030D-6E8A-4147-A177-3AD203B41FA5}">
                      <a16:colId xmlns:a16="http://schemas.microsoft.com/office/drawing/2014/main" val="20001"/>
                    </a:ext>
                  </a:extLst>
                </a:gridCol>
              </a:tblGrid>
              <a:tr h="401548">
                <a:tc>
                  <a:txBody>
                    <a:bodyPr/>
                    <a:lstStyle/>
                    <a:p>
                      <a:pPr latinLnBrk="1"/>
                      <a:endParaRPr lang="ko-KR" alt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atinLnBrk="1"/>
                      <a:r>
                        <a:rPr lang="ko-KR" altLang="en-US" sz="800" dirty="0" err="1">
                          <a:solidFill>
                            <a:schemeClr val="tx1"/>
                          </a:solidFill>
                        </a:rPr>
                        <a:t>안분금</a:t>
                      </a:r>
                      <a:r>
                        <a:rPr lang="ko-KR" altLang="en-US" sz="800" dirty="0">
                          <a:solidFill>
                            <a:schemeClr val="tx1"/>
                          </a:solidFill>
                        </a:rPr>
                        <a:t> </a:t>
                      </a:r>
                      <a:r>
                        <a:rPr lang="ko-KR" altLang="en-US" sz="800" dirty="0" err="1">
                          <a:solidFill>
                            <a:schemeClr val="tx1"/>
                          </a:solidFill>
                        </a:rPr>
                        <a:t>미납시</a:t>
                      </a:r>
                      <a:endParaRPr lang="en-US" altLang="ko-KR" sz="800" dirty="0">
                        <a:solidFill>
                          <a:schemeClr val="tx1"/>
                        </a:solidFill>
                      </a:endParaRPr>
                    </a:p>
                    <a:p>
                      <a:pPr latinLnBrk="1"/>
                      <a:r>
                        <a:rPr lang="ko-KR" altLang="en-US" sz="800" dirty="0">
                          <a:solidFill>
                            <a:schemeClr val="tx1"/>
                          </a:solidFill>
                        </a:rPr>
                        <a:t>자금흐름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cxnSp>
        <p:nvCxnSpPr>
          <p:cNvPr id="31" name="직선 화살표 연결선 30">
            <a:extLst>
              <a:ext uri="{FF2B5EF4-FFF2-40B4-BE49-F238E27FC236}">
                <a16:creationId xmlns:a16="http://schemas.microsoft.com/office/drawing/2014/main" id="{0EF113FA-510D-4988-A3A8-28F9E6A972B9}"/>
              </a:ext>
            </a:extLst>
          </p:cNvPr>
          <p:cNvCxnSpPr/>
          <p:nvPr/>
        </p:nvCxnSpPr>
        <p:spPr>
          <a:xfrm>
            <a:off x="650249" y="6305123"/>
            <a:ext cx="307992" cy="0"/>
          </a:xfrm>
          <a:prstGeom prst="straightConnector1">
            <a:avLst/>
          </a:prstGeom>
          <a:ln>
            <a:prstDash val="sysDash"/>
            <a:tailEnd type="arrow"/>
          </a:ln>
        </p:spPr>
        <p:style>
          <a:lnRef idx="2">
            <a:schemeClr val="accent2"/>
          </a:lnRef>
          <a:fillRef idx="0">
            <a:schemeClr val="accent2"/>
          </a:fillRef>
          <a:effectRef idx="1">
            <a:schemeClr val="accent2"/>
          </a:effectRef>
          <a:fontRef idx="minor">
            <a:schemeClr val="tx1"/>
          </a:fontRef>
        </p:style>
      </p:cxnSp>
      <p:cxnSp>
        <p:nvCxnSpPr>
          <p:cNvPr id="32" name="직선 화살표 연결선 31">
            <a:extLst>
              <a:ext uri="{FF2B5EF4-FFF2-40B4-BE49-F238E27FC236}">
                <a16:creationId xmlns:a16="http://schemas.microsoft.com/office/drawing/2014/main" id="{A0BF7CE2-4806-4FE5-8A75-41EF6EAD4CE2}"/>
              </a:ext>
            </a:extLst>
          </p:cNvPr>
          <p:cNvCxnSpPr>
            <a:cxnSpLocks/>
            <a:stCxn id="22" idx="3"/>
            <a:endCxn id="23" idx="1"/>
          </p:cNvCxnSpPr>
          <p:nvPr/>
        </p:nvCxnSpPr>
        <p:spPr>
          <a:xfrm>
            <a:off x="5287639" y="4199610"/>
            <a:ext cx="1160043" cy="43298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33" name="Text Box 13">
            <a:extLst>
              <a:ext uri="{FF2B5EF4-FFF2-40B4-BE49-F238E27FC236}">
                <a16:creationId xmlns:a16="http://schemas.microsoft.com/office/drawing/2014/main" id="{E87034B4-3512-44A9-B207-4BCFD1A7F629}"/>
              </a:ext>
            </a:extLst>
          </p:cNvPr>
          <p:cNvSpPr txBox="1">
            <a:spLocks noChangeArrowheads="1"/>
          </p:cNvSpPr>
          <p:nvPr/>
        </p:nvSpPr>
        <p:spPr bwMode="auto">
          <a:xfrm>
            <a:off x="4270609" y="4648939"/>
            <a:ext cx="18002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ko-KR" altLang="en-US" sz="1000" b="1" i="0" u="none" strike="noStrike" kern="0" cap="none" spc="0" normalizeH="0" baseline="0" noProof="0" dirty="0">
                <a:ln>
                  <a:noFill/>
                </a:ln>
                <a:solidFill>
                  <a:prstClr val="black"/>
                </a:solidFill>
                <a:effectLst/>
                <a:uLnTx/>
                <a:uFillTx/>
                <a:latin typeface="맑은 고딕" pitchFamily="50" charset="-127"/>
                <a:ea typeface="맑은 고딕" pitchFamily="50" charset="-127"/>
                <a:cs typeface="+mn-cs"/>
              </a:rPr>
              <a:t>⑤</a:t>
            </a:r>
            <a:r>
              <a:rPr kumimoji="0" lang="en-US" altLang="ko-KR" sz="1000" b="1" i="0" u="none" strike="noStrike" kern="0" cap="none" spc="0" normalizeH="0" baseline="0" noProof="0" dirty="0">
                <a:ln>
                  <a:noFill/>
                </a:ln>
                <a:solidFill>
                  <a:prstClr val="black"/>
                </a:solidFill>
                <a:effectLst/>
                <a:uLnTx/>
                <a:uFillTx/>
                <a:latin typeface="맑은 고딕" pitchFamily="50" charset="-127"/>
                <a:ea typeface="맑은 고딕" pitchFamily="50" charset="-127"/>
                <a:cs typeface="+mn-cs"/>
              </a:rPr>
              <a:t> </a:t>
            </a:r>
            <a:r>
              <a:rPr kumimoji="0" lang="ko-KR" altLang="en-US" sz="1000" b="1" i="0" u="none" strike="noStrike" kern="0" cap="none" spc="0" normalizeH="0" baseline="0" noProof="0" dirty="0">
                <a:ln>
                  <a:noFill/>
                </a:ln>
                <a:solidFill>
                  <a:prstClr val="black"/>
                </a:solidFill>
                <a:effectLst/>
                <a:uLnTx/>
                <a:uFillTx/>
                <a:latin typeface="맑은 고딕" pitchFamily="50" charset="-127"/>
                <a:ea typeface="맑은 고딕" pitchFamily="50" charset="-127"/>
                <a:cs typeface="+mn-cs"/>
              </a:rPr>
              <a:t>미납 </a:t>
            </a:r>
            <a:r>
              <a:rPr kumimoji="0" lang="ko-KR" altLang="en-US" sz="1000" b="1" i="0" u="none" strike="noStrike" kern="0" cap="none" spc="0" normalizeH="0" baseline="0" noProof="0" dirty="0" err="1">
                <a:ln>
                  <a:noFill/>
                </a:ln>
                <a:solidFill>
                  <a:prstClr val="black"/>
                </a:solidFill>
                <a:effectLst/>
                <a:uLnTx/>
                <a:uFillTx/>
                <a:latin typeface="맑은 고딕" pitchFamily="50" charset="-127"/>
                <a:ea typeface="맑은 고딕" pitchFamily="50" charset="-127"/>
                <a:cs typeface="+mn-cs"/>
              </a:rPr>
              <a:t>안분금</a:t>
            </a:r>
            <a:r>
              <a:rPr kumimoji="0" lang="ko-KR" altLang="en-US" sz="1000" b="1" i="0" u="none" strike="noStrike" kern="0" cap="none" spc="0" normalizeH="0" baseline="0" noProof="0" dirty="0">
                <a:ln>
                  <a:noFill/>
                </a:ln>
                <a:solidFill>
                  <a:prstClr val="black"/>
                </a:solidFill>
                <a:effectLst/>
                <a:uLnTx/>
                <a:uFillTx/>
                <a:latin typeface="맑은 고딕" pitchFamily="50" charset="-127"/>
                <a:ea typeface="맑은 고딕" pitchFamily="50" charset="-127"/>
                <a:cs typeface="+mn-cs"/>
              </a:rPr>
              <a:t> 상응  </a:t>
            </a:r>
            <a:br>
              <a:rPr kumimoji="0" lang="en-US" altLang="ko-KR" sz="1000" b="1" i="0" u="none" strike="noStrike" kern="0" cap="none" spc="0" normalizeH="0" baseline="0" noProof="0" dirty="0">
                <a:ln>
                  <a:noFill/>
                </a:ln>
                <a:solidFill>
                  <a:prstClr val="black"/>
                </a:solidFill>
                <a:effectLst/>
                <a:uLnTx/>
                <a:uFillTx/>
                <a:latin typeface="맑은 고딕" pitchFamily="50" charset="-127"/>
                <a:ea typeface="맑은 고딕" pitchFamily="50" charset="-127"/>
                <a:cs typeface="+mn-cs"/>
              </a:rPr>
            </a:br>
            <a:r>
              <a:rPr kumimoji="0" lang="en-US" altLang="ko-KR" sz="1000" b="1" i="0" u="none" strike="noStrike" kern="0" cap="none" spc="0" normalizeH="0" baseline="0" noProof="0" dirty="0">
                <a:ln>
                  <a:noFill/>
                </a:ln>
                <a:solidFill>
                  <a:prstClr val="black"/>
                </a:solidFill>
                <a:effectLst/>
                <a:uLnTx/>
                <a:uFillTx/>
                <a:latin typeface="맑은 고딕" pitchFamily="50" charset="-127"/>
                <a:ea typeface="맑은 고딕" pitchFamily="50" charset="-127"/>
                <a:cs typeface="+mn-cs"/>
              </a:rPr>
              <a:t>        2</a:t>
            </a:r>
            <a:r>
              <a:rPr kumimoji="0" lang="ko-KR" altLang="en-US" sz="1000" b="1" i="0" u="none" strike="noStrike" kern="0" cap="none" spc="0" normalizeH="0" baseline="0" noProof="0" dirty="0">
                <a:ln>
                  <a:noFill/>
                </a:ln>
                <a:solidFill>
                  <a:prstClr val="black"/>
                </a:solidFill>
                <a:effectLst/>
                <a:uLnTx/>
                <a:uFillTx/>
                <a:latin typeface="맑은 고딕" pitchFamily="50" charset="-127"/>
                <a:ea typeface="맑은 고딕" pitchFamily="50" charset="-127"/>
                <a:cs typeface="+mn-cs"/>
              </a:rPr>
              <a:t>종 수익금 </a:t>
            </a:r>
            <a:r>
              <a:rPr kumimoji="0" lang="en-US" altLang="ko-KR" sz="1000" b="1" i="0" u="none" strike="noStrike" kern="0" cap="none" spc="0" normalizeH="0" baseline="0" noProof="0" dirty="0">
                <a:ln>
                  <a:noFill/>
                </a:ln>
                <a:solidFill>
                  <a:prstClr val="black"/>
                </a:solidFill>
                <a:effectLst/>
                <a:uLnTx/>
                <a:uFillTx/>
                <a:latin typeface="맑은 고딕" pitchFamily="50" charset="-127"/>
                <a:ea typeface="맑은 고딕" pitchFamily="50" charset="-127"/>
                <a:cs typeface="+mn-cs"/>
              </a:rPr>
              <a:t>(</a:t>
            </a:r>
            <a:r>
              <a:rPr kumimoji="0" lang="ko-KR" altLang="en-US" sz="1000" b="1" i="0" u="none" strike="noStrike" kern="0" cap="none" spc="0" normalizeH="0" baseline="0" noProof="0" dirty="0" err="1">
                <a:ln>
                  <a:noFill/>
                </a:ln>
                <a:solidFill>
                  <a:srgbClr val="C00000"/>
                </a:solidFill>
                <a:effectLst/>
                <a:uLnTx/>
                <a:uFillTx/>
                <a:latin typeface="맑은 고딕" pitchFamily="50" charset="-127"/>
                <a:ea typeface="맑은 고딕" pitchFamily="50" charset="-127"/>
                <a:cs typeface="+mn-cs"/>
              </a:rPr>
              <a:t>비주간사</a:t>
            </a:r>
            <a:r>
              <a:rPr kumimoji="0" lang="ko-KR" altLang="en-US" sz="1000" b="1" i="0" u="none" strike="noStrike" kern="0" cap="none" spc="0" normalizeH="0" baseline="0" noProof="0" dirty="0">
                <a:ln>
                  <a:noFill/>
                </a:ln>
                <a:solidFill>
                  <a:srgbClr val="C00000"/>
                </a:solidFill>
                <a:effectLst/>
                <a:uLnTx/>
                <a:uFillTx/>
                <a:latin typeface="맑은 고딕" pitchFamily="50" charset="-127"/>
                <a:ea typeface="맑은 고딕" pitchFamily="50" charset="-127"/>
                <a:cs typeface="+mn-cs"/>
              </a:rPr>
              <a:t>  </a:t>
            </a:r>
            <a:br>
              <a:rPr kumimoji="0" lang="en-US" altLang="ko-KR" sz="1000" b="1" i="0" u="none" strike="noStrike" kern="0" cap="none" spc="0" normalizeH="0" baseline="0" noProof="0" dirty="0">
                <a:ln>
                  <a:noFill/>
                </a:ln>
                <a:solidFill>
                  <a:srgbClr val="C00000"/>
                </a:solidFill>
                <a:effectLst/>
                <a:uLnTx/>
                <a:uFillTx/>
                <a:latin typeface="맑은 고딕" pitchFamily="50" charset="-127"/>
                <a:ea typeface="맑은 고딕" pitchFamily="50" charset="-127"/>
                <a:cs typeface="+mn-cs"/>
              </a:rPr>
            </a:br>
            <a:r>
              <a:rPr kumimoji="0" lang="en-US" altLang="ko-KR" sz="1000" b="1" i="0" u="none" strike="noStrike" kern="0" cap="none" spc="0" normalizeH="0" baseline="0" noProof="0" dirty="0">
                <a:ln>
                  <a:noFill/>
                </a:ln>
                <a:solidFill>
                  <a:srgbClr val="C00000"/>
                </a:solidFill>
                <a:effectLst/>
                <a:uLnTx/>
                <a:uFillTx/>
                <a:latin typeface="맑은 고딕" pitchFamily="50" charset="-127"/>
                <a:ea typeface="맑은 고딕" pitchFamily="50" charset="-127"/>
                <a:cs typeface="+mn-cs"/>
              </a:rPr>
              <a:t>     </a:t>
            </a:r>
            <a:r>
              <a:rPr kumimoji="0" lang="ko-KR" altLang="en-US" sz="1000" b="1" i="0" u="none" strike="noStrike" kern="0" cap="none" spc="0" normalizeH="0" baseline="0" noProof="0" dirty="0">
                <a:ln>
                  <a:noFill/>
                </a:ln>
                <a:solidFill>
                  <a:srgbClr val="C00000"/>
                </a:solidFill>
                <a:effectLst/>
                <a:uLnTx/>
                <a:uFillTx/>
                <a:latin typeface="맑은 고딕" pitchFamily="50" charset="-127"/>
                <a:ea typeface="맑은 고딕" pitchFamily="50" charset="-127"/>
                <a:cs typeface="+mn-cs"/>
              </a:rPr>
              <a:t>지분 공사대금</a:t>
            </a:r>
            <a:r>
              <a:rPr kumimoji="0" lang="en-US" altLang="ko-KR" sz="1000" b="1" i="0" u="none" strike="noStrike" kern="0" cap="none" spc="0" normalizeH="0" baseline="0" noProof="0" dirty="0">
                <a:ln>
                  <a:noFill/>
                </a:ln>
                <a:solidFill>
                  <a:srgbClr val="C00000"/>
                </a:solidFill>
                <a:effectLst/>
                <a:uLnTx/>
                <a:uFillTx/>
                <a:latin typeface="맑은 고딕" pitchFamily="50" charset="-127"/>
                <a:ea typeface="맑은 고딕" pitchFamily="50" charset="-127"/>
                <a:cs typeface="+mn-cs"/>
              </a:rPr>
              <a:t>)</a:t>
            </a:r>
            <a:r>
              <a:rPr kumimoji="0" lang="ko-KR" altLang="en-US" sz="1000" b="1" i="0" u="none" strike="noStrike" kern="0" cap="none" spc="0" normalizeH="0" baseline="0" noProof="0" dirty="0">
                <a:ln>
                  <a:noFill/>
                </a:ln>
                <a:solidFill>
                  <a:srgbClr val="C00000"/>
                </a:solidFill>
                <a:effectLst/>
                <a:uLnTx/>
                <a:uFillTx/>
                <a:latin typeface="맑은 고딕" pitchFamily="50" charset="-127"/>
                <a:ea typeface="맑은 고딕" pitchFamily="50" charset="-127"/>
                <a:cs typeface="+mn-cs"/>
              </a:rPr>
              <a:t> 지급</a:t>
            </a:r>
            <a:endParaRPr kumimoji="0" lang="en-US" altLang="ko-KR" sz="1000" b="1" i="0" u="none" strike="noStrike" kern="0" cap="none" spc="0" normalizeH="0" baseline="0" noProof="0" dirty="0">
              <a:ln>
                <a:noFill/>
              </a:ln>
              <a:solidFill>
                <a:srgbClr val="C00000"/>
              </a:solidFill>
              <a:effectLst/>
              <a:uLnTx/>
              <a:uFillTx/>
              <a:latin typeface="맑은 고딕" pitchFamily="50" charset="-127"/>
              <a:ea typeface="맑은 고딕" pitchFamily="50" charset="-127"/>
              <a:cs typeface="+mn-cs"/>
            </a:endParaRPr>
          </a:p>
        </p:txBody>
      </p:sp>
      <p:sp>
        <p:nvSpPr>
          <p:cNvPr id="34" name="텍스트 개체 틀 7">
            <a:extLst>
              <a:ext uri="{FF2B5EF4-FFF2-40B4-BE49-F238E27FC236}">
                <a16:creationId xmlns:a16="http://schemas.microsoft.com/office/drawing/2014/main" id="{98730764-D080-49CA-AF89-F55EF1CBE87F}"/>
              </a:ext>
            </a:extLst>
          </p:cNvPr>
          <p:cNvSpPr txBox="1">
            <a:spLocks/>
          </p:cNvSpPr>
          <p:nvPr/>
        </p:nvSpPr>
        <p:spPr>
          <a:xfrm>
            <a:off x="422261" y="3571097"/>
            <a:ext cx="5183255" cy="294023"/>
          </a:xfrm>
          <a:prstGeom prst="rect">
            <a:avLst/>
          </a:prstGeom>
          <a:solidFill>
            <a:srgbClr val="FFFFFF">
              <a:lumMod val="85000"/>
            </a:srgbClr>
          </a:solidFill>
        </p:spPr>
        <p:txBody>
          <a:bodyPr wrap="square" lIns="36000" tIns="36000" rIns="36000" bIns="36000" anchor="ctr">
            <a:noAutofit/>
          </a:bodyPr>
          <a:lstStyle>
            <a:defPPr>
              <a:defRPr lang="ko-KR"/>
            </a:defPPr>
            <a:lvl1pPr marL="133350" indent="-133350" latinLnBrk="0">
              <a:spcBef>
                <a:spcPts val="600"/>
              </a:spcBef>
              <a:buSzPct val="70000"/>
              <a:buFont typeface="Wingdings" pitchFamily="2" charset="2"/>
              <a:buChar char="n"/>
              <a:defRPr kumimoji="1" sz="1200">
                <a:latin typeface="맑은 고딕" pitchFamily="50" charset="-127"/>
                <a:ea typeface="맑은 고딕" pitchFamily="50" charset="-127"/>
              </a:defRPr>
            </a:lvl1pPr>
            <a:lvl2pPr marL="376238" lvl="1" indent="-107950" latinLnBrk="0">
              <a:spcBef>
                <a:spcPts val="300"/>
              </a:spcBef>
              <a:buFont typeface="맑은 고딕" pitchFamily="50" charset="-127"/>
              <a:buChar char="–"/>
              <a:defRPr kumimoji="1" sz="1100">
                <a:latin typeface="맑은 고딕" pitchFamily="50" charset="-127"/>
                <a:ea typeface="맑은 고딕" pitchFamily="50" charset="-127"/>
              </a:defRPr>
            </a:lvl2pPr>
            <a:lvl3pPr marL="623888" lvl="2" indent="-85725" latinLnBrk="0">
              <a:spcBef>
                <a:spcPts val="300"/>
              </a:spcBef>
              <a:buFont typeface="Arial" pitchFamily="34" charset="0"/>
              <a:buChar char="•"/>
              <a:defRPr kumimoji="1" sz="1000">
                <a:latin typeface="맑은 고딕" pitchFamily="50" charset="-127"/>
                <a:ea typeface="맑은 고딕" pitchFamily="50" charset="-127"/>
              </a:defRPr>
            </a:lvl3pPr>
            <a:lvl4pPr marL="668338" indent="-133350">
              <a:spcBef>
                <a:spcPts val="300"/>
              </a:spcBef>
              <a:buFont typeface="Times New Roman" pitchFamily="18" charset="0"/>
              <a:buChar char="»"/>
              <a:defRPr kumimoji="1" sz="900">
                <a:latin typeface="맑은 고딕" pitchFamily="50" charset="-127"/>
                <a:ea typeface="맑은 고딕" pitchFamily="50" charset="-127"/>
              </a:defRPr>
            </a:lvl4pPr>
            <a:lvl5pPr marL="2057400" indent="-228600">
              <a:spcBef>
                <a:spcPct val="20000"/>
              </a:spcBef>
              <a:buFont typeface="Arial" pitchFamily="34" charset="0"/>
              <a:buChar char="»"/>
              <a:defRPr kumimoji="1" sz="1400">
                <a:ea typeface="돋움" pitchFamily="50" charset="-127"/>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0" marR="0" lvl="0" indent="85725" algn="l" defTabSz="914400" rtl="0" eaLnBrk="1" fontAlgn="auto" latinLnBrk="0" hangingPunct="1">
              <a:lnSpc>
                <a:spcPct val="120000"/>
              </a:lnSpc>
              <a:spcBef>
                <a:spcPts val="600"/>
              </a:spcBef>
              <a:spcAft>
                <a:spcPts val="0"/>
              </a:spcAft>
              <a:buClrTx/>
              <a:buSzPct val="100000"/>
              <a:buFont typeface="Wingdings" pitchFamily="2" charset="2"/>
              <a:buNone/>
              <a:tabLst/>
              <a:defRPr/>
            </a:pPr>
            <a:r>
              <a:rPr kumimoji="0" lang="ko-KR" altLang="en-US" sz="1400" b="1" i="1" u="none" strike="noStrike" kern="0" cap="none" spc="-100" normalizeH="0" baseline="0" noProof="0" dirty="0" err="1">
                <a:ln>
                  <a:noFill/>
                </a:ln>
                <a:solidFill>
                  <a:srgbClr val="000000"/>
                </a:solidFill>
                <a:effectLst/>
                <a:uLnTx/>
                <a:uFillTx/>
                <a:latin typeface="맑은 고딕"/>
                <a:ea typeface="맑은 고딕" pitchFamily="50" charset="-127"/>
                <a:cs typeface="굴림" panose="020B0600000101010101" pitchFamily="50" charset="-127"/>
              </a:rPr>
              <a:t>비주간사의</a:t>
            </a:r>
            <a:r>
              <a:rPr kumimoji="0" lang="ko-KR" altLang="en-US" sz="1400" b="1" i="1" u="none" strike="noStrike" kern="0" cap="none" spc="-100" normalizeH="0" baseline="0" noProof="0" dirty="0">
                <a:ln>
                  <a:noFill/>
                </a:ln>
                <a:solidFill>
                  <a:srgbClr val="000000"/>
                </a:solidFill>
                <a:effectLst/>
                <a:uLnTx/>
                <a:uFillTx/>
                <a:latin typeface="맑은 고딕"/>
                <a:ea typeface="맑은 고딕" pitchFamily="50" charset="-127"/>
                <a:cs typeface="굴림" panose="020B0600000101010101" pitchFamily="50" charset="-127"/>
              </a:rPr>
              <a:t> </a:t>
            </a:r>
            <a:r>
              <a:rPr kumimoji="0" lang="ko-KR" altLang="en-US" sz="1400" b="1" i="1" u="none" strike="noStrike" kern="0" cap="none" spc="-100" normalizeH="0" baseline="0" noProof="0" dirty="0" err="1">
                <a:ln>
                  <a:noFill/>
                </a:ln>
                <a:solidFill>
                  <a:srgbClr val="000000"/>
                </a:solidFill>
                <a:effectLst/>
                <a:uLnTx/>
                <a:uFillTx/>
                <a:latin typeface="맑은 고딕"/>
                <a:ea typeface="맑은 고딕" pitchFamily="50" charset="-127"/>
                <a:cs typeface="굴림" panose="020B0600000101010101" pitchFamily="50" charset="-127"/>
              </a:rPr>
              <a:t>안분금</a:t>
            </a:r>
            <a:r>
              <a:rPr kumimoji="0" lang="ko-KR" altLang="en-US" sz="1400" b="1" i="1" u="none" strike="noStrike" kern="0" cap="none" spc="-100" normalizeH="0" baseline="0" noProof="0" dirty="0">
                <a:ln>
                  <a:noFill/>
                </a:ln>
                <a:solidFill>
                  <a:srgbClr val="000000"/>
                </a:solidFill>
                <a:effectLst/>
                <a:uLnTx/>
                <a:uFillTx/>
                <a:latin typeface="맑은 고딕"/>
                <a:ea typeface="맑은 고딕" pitchFamily="50" charset="-127"/>
                <a:cs typeface="굴림" panose="020B0600000101010101" pitchFamily="50" charset="-127"/>
              </a:rPr>
              <a:t> </a:t>
            </a:r>
            <a:r>
              <a:rPr kumimoji="0" lang="ko-KR" altLang="en-US" sz="1400" b="1" i="1" u="none" strike="noStrike" kern="0" cap="none" spc="-100" normalizeH="0" baseline="0" noProof="0" dirty="0" err="1">
                <a:ln>
                  <a:noFill/>
                </a:ln>
                <a:solidFill>
                  <a:srgbClr val="000000"/>
                </a:solidFill>
                <a:effectLst/>
                <a:uLnTx/>
                <a:uFillTx/>
                <a:latin typeface="맑은 고딕"/>
                <a:ea typeface="맑은 고딕" pitchFamily="50" charset="-127"/>
                <a:cs typeface="굴림" panose="020B0600000101010101" pitchFamily="50" charset="-127"/>
              </a:rPr>
              <a:t>미납시</a:t>
            </a:r>
            <a:r>
              <a:rPr kumimoji="0" lang="en-US" altLang="ko-KR" sz="1400" b="1" i="1" u="none" strike="noStrike" kern="0" cap="none" spc="-100" normalizeH="0" baseline="0" noProof="0" dirty="0">
                <a:ln>
                  <a:noFill/>
                </a:ln>
                <a:solidFill>
                  <a:srgbClr val="000000"/>
                </a:solidFill>
                <a:effectLst/>
                <a:uLnTx/>
                <a:uFillTx/>
                <a:latin typeface="맑은 고딕"/>
                <a:ea typeface="맑은 고딕" pitchFamily="50" charset="-127"/>
                <a:cs typeface="굴림" panose="020B0600000101010101" pitchFamily="50" charset="-127"/>
              </a:rPr>
              <a:t>, 2</a:t>
            </a:r>
            <a:r>
              <a:rPr kumimoji="0" lang="ko-KR" altLang="en-US" sz="1400" b="1" i="1" u="none" strike="noStrike" kern="0" cap="none" spc="-100" normalizeH="0" baseline="0" noProof="0" dirty="0">
                <a:ln>
                  <a:noFill/>
                </a:ln>
                <a:solidFill>
                  <a:srgbClr val="000000"/>
                </a:solidFill>
                <a:effectLst/>
                <a:uLnTx/>
                <a:uFillTx/>
                <a:latin typeface="맑은 고딕"/>
                <a:ea typeface="맑은 고딕" pitchFamily="50" charset="-127"/>
                <a:cs typeface="굴림" panose="020B0600000101010101" pitchFamily="50" charset="-127"/>
              </a:rPr>
              <a:t>종 수익금 지급</a:t>
            </a:r>
            <a:endParaRPr kumimoji="0" lang="ko-KR" altLang="en-US" sz="1100" b="0" i="0" u="none" strike="noStrike" kern="0" cap="none" spc="-100" normalizeH="0" baseline="0" noProof="0" dirty="0">
              <a:ln>
                <a:noFill/>
              </a:ln>
              <a:solidFill>
                <a:srgbClr val="000000">
                  <a:lumMod val="50000"/>
                  <a:lumOff val="50000"/>
                </a:srgbClr>
              </a:solidFill>
              <a:effectLst/>
              <a:uLnTx/>
              <a:uFillTx/>
              <a:latin typeface="맑은 고딕"/>
              <a:ea typeface="맑은 고딕" pitchFamily="50" charset="-127"/>
              <a:cs typeface="굴림" panose="020B0600000101010101" pitchFamily="50" charset="-127"/>
            </a:endParaRPr>
          </a:p>
        </p:txBody>
      </p:sp>
      <p:sp>
        <p:nvSpPr>
          <p:cNvPr id="35" name="btfpColumnHeaderBoxText345615">
            <a:extLst>
              <a:ext uri="{FF2B5EF4-FFF2-40B4-BE49-F238E27FC236}">
                <a16:creationId xmlns:a16="http://schemas.microsoft.com/office/drawing/2014/main" id="{CAF74FB4-AD87-428C-BC8F-1CD1C1682315}"/>
              </a:ext>
            </a:extLst>
          </p:cNvPr>
          <p:cNvSpPr txBox="1"/>
          <p:nvPr/>
        </p:nvSpPr>
        <p:spPr bwMode="gray">
          <a:xfrm>
            <a:off x="221014" y="3642205"/>
            <a:ext cx="192573" cy="184666"/>
          </a:xfrm>
          <a:prstGeom prst="rect">
            <a:avLst/>
          </a:prstGeom>
          <a:solidFill>
            <a:srgbClr val="666666"/>
          </a:solidFill>
          <a:ln>
            <a:noFill/>
          </a:ln>
          <a:effectLst/>
        </p:spPr>
        <p:txBody>
          <a:bodyPr wrap="square" lIns="0" tIns="0" rIns="0" bIns="0" anchor="ctr" anchorCtr="1">
            <a:spAutoFit/>
          </a:bodyPr>
          <a:lstStyle>
            <a:defPPr>
              <a:defRPr lang="ko-KR"/>
            </a:defPPr>
            <a:lvl1pPr fontAlgn="base" latinLnBrk="0">
              <a:spcBef>
                <a:spcPct val="0"/>
              </a:spcBef>
              <a:spcAft>
                <a:spcPct val="0"/>
              </a:spcAft>
              <a:defRPr sz="1600" b="1">
                <a:solidFill>
                  <a:srgbClr val="002960"/>
                </a:solidFill>
                <a:latin typeface="맑은 고딕" panose="020B0503020000020004" pitchFamily="50" charset="-127"/>
                <a:ea typeface="맑은 고딕" panose="020B0503020000020004" pitchFamily="50" charset="-127"/>
              </a:defRPr>
            </a:lvl1pPr>
            <a:lvl2pPr marL="742950" indent="-285750" eaLnBrk="0" hangingPunct="0">
              <a:defRPr sz="1200" b="1">
                <a:latin typeface="Arial" charset="0"/>
                <a:ea typeface="-윤고딕130" pitchFamily="18" charset="-127"/>
              </a:defRPr>
            </a:lvl2pPr>
            <a:lvl3pPr marL="1143000" indent="-228600" eaLnBrk="0" hangingPunct="0">
              <a:defRPr sz="1200" b="1">
                <a:latin typeface="Arial" charset="0"/>
                <a:ea typeface="-윤고딕130" pitchFamily="18" charset="-127"/>
              </a:defRPr>
            </a:lvl3pPr>
            <a:lvl4pPr marL="1600200" indent="-228600" eaLnBrk="0" hangingPunct="0">
              <a:defRPr sz="1200" b="1">
                <a:latin typeface="Arial" charset="0"/>
                <a:ea typeface="-윤고딕130" pitchFamily="18" charset="-127"/>
              </a:defRPr>
            </a:lvl4pPr>
            <a:lvl5pPr marL="2057400" indent="-228600" eaLnBrk="0" hangingPunct="0">
              <a:defRPr sz="1200" b="1">
                <a:latin typeface="Arial" charset="0"/>
                <a:ea typeface="-윤고딕130" pitchFamily="18" charset="-127"/>
              </a:defRPr>
            </a:lvl5pPr>
            <a:lvl6pPr marL="2514600" indent="-228600" eaLnBrk="0" fontAlgn="base" hangingPunct="0">
              <a:spcBef>
                <a:spcPct val="0"/>
              </a:spcBef>
              <a:spcAft>
                <a:spcPct val="0"/>
              </a:spcAft>
              <a:buClr>
                <a:schemeClr val="tx2"/>
              </a:buClr>
              <a:buSzPct val="120000"/>
              <a:buFont typeface="Arial" charset="0"/>
              <a:buChar char="–"/>
              <a:defRPr sz="1200" b="1">
                <a:latin typeface="Arial" charset="0"/>
                <a:ea typeface="-윤고딕130" pitchFamily="18" charset="-127"/>
              </a:defRPr>
            </a:lvl6pPr>
            <a:lvl7pPr marL="2971800" indent="-228600" eaLnBrk="0" fontAlgn="base" hangingPunct="0">
              <a:spcBef>
                <a:spcPct val="0"/>
              </a:spcBef>
              <a:spcAft>
                <a:spcPct val="0"/>
              </a:spcAft>
              <a:buClr>
                <a:schemeClr val="tx2"/>
              </a:buClr>
              <a:buSzPct val="120000"/>
              <a:buFont typeface="Arial" charset="0"/>
              <a:buChar char="–"/>
              <a:defRPr sz="1200" b="1">
                <a:latin typeface="Arial" charset="0"/>
                <a:ea typeface="-윤고딕130" pitchFamily="18" charset="-127"/>
              </a:defRPr>
            </a:lvl7pPr>
            <a:lvl8pPr marL="3429000" indent="-228600" eaLnBrk="0" fontAlgn="base" hangingPunct="0">
              <a:spcBef>
                <a:spcPct val="0"/>
              </a:spcBef>
              <a:spcAft>
                <a:spcPct val="0"/>
              </a:spcAft>
              <a:buClr>
                <a:schemeClr val="tx2"/>
              </a:buClr>
              <a:buSzPct val="120000"/>
              <a:buFont typeface="Arial" charset="0"/>
              <a:buChar char="–"/>
              <a:defRPr sz="1200" b="1">
                <a:latin typeface="Arial" charset="0"/>
                <a:ea typeface="-윤고딕130" pitchFamily="18" charset="-127"/>
              </a:defRPr>
            </a:lvl8pPr>
            <a:lvl9pPr marL="3886200" indent="-228600" eaLnBrk="0" fontAlgn="base" hangingPunct="0">
              <a:spcBef>
                <a:spcPct val="0"/>
              </a:spcBef>
              <a:spcAft>
                <a:spcPct val="0"/>
              </a:spcAft>
              <a:buClr>
                <a:schemeClr val="tx2"/>
              </a:buClr>
              <a:buSzPct val="120000"/>
              <a:buFont typeface="Arial" charset="0"/>
              <a:buChar char="–"/>
              <a:defRPr sz="1200" b="1">
                <a:latin typeface="Arial" charset="0"/>
                <a:ea typeface="-윤고딕130" pitchFamily="18" charset="-127"/>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a:ln>
                  <a:noFill/>
                </a:ln>
                <a:solidFill>
                  <a:srgbClr val="FFFFFF"/>
                </a:solidFill>
                <a:effectLst/>
                <a:uLnTx/>
                <a:uFillTx/>
                <a:latin typeface="맑은 고딕" panose="020B0503020000020004" pitchFamily="50" charset="-127"/>
                <a:ea typeface="맑은 고딕" panose="020B0503020000020004" pitchFamily="50" charset="-127"/>
                <a:cs typeface="+mn-cs"/>
              </a:rPr>
              <a:t>2</a:t>
            </a:r>
          </a:p>
        </p:txBody>
      </p:sp>
      <p:sp>
        <p:nvSpPr>
          <p:cNvPr id="36" name="직사각형 35">
            <a:extLst>
              <a:ext uri="{FF2B5EF4-FFF2-40B4-BE49-F238E27FC236}">
                <a16:creationId xmlns:a16="http://schemas.microsoft.com/office/drawing/2014/main" id="{55787D78-491D-4699-8FC2-FC30131923D0}"/>
              </a:ext>
            </a:extLst>
          </p:cNvPr>
          <p:cNvSpPr/>
          <p:nvPr/>
        </p:nvSpPr>
        <p:spPr>
          <a:xfrm rot="1282572">
            <a:off x="5649081" y="4246133"/>
            <a:ext cx="364202" cy="307777"/>
          </a:xfrm>
          <a:prstGeom prst="rect">
            <a:avLst/>
          </a:prstGeom>
        </p:spPr>
        <p:txBody>
          <a:bodyPr wrap="none">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4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맑은 고딕" panose="020B0503020000020004" pitchFamily="50" charset="-127"/>
                <a:ea typeface="맑은 고딕" panose="020B0503020000020004" pitchFamily="50" charset="-127"/>
                <a:cs typeface="+mn-cs"/>
              </a:rPr>
              <a:t>Ⅹ</a:t>
            </a:r>
            <a:endParaRPr kumimoji="0" lang="ko-KR" altLang="en-US" sz="1800" b="0" i="0" u="none" strike="noStrike" kern="1200" cap="none" spc="0" normalizeH="0" baseline="0" noProof="0" dirty="0">
              <a:ln>
                <a:noFill/>
              </a:ln>
              <a:solidFill>
                <a:srgbClr val="FF0000"/>
              </a:solidFill>
              <a:effectLst/>
              <a:uLnTx/>
              <a:uFillTx/>
              <a:latin typeface="맑은 고딕"/>
              <a:ea typeface="맑은 고딕" panose="020B0503020000020004" pitchFamily="50" charset="-127"/>
              <a:cs typeface="+mn-cs"/>
            </a:endParaRPr>
          </a:p>
        </p:txBody>
      </p:sp>
      <p:sp>
        <p:nvSpPr>
          <p:cNvPr id="37" name="직사각형 36">
            <a:extLst>
              <a:ext uri="{FF2B5EF4-FFF2-40B4-BE49-F238E27FC236}">
                <a16:creationId xmlns:a16="http://schemas.microsoft.com/office/drawing/2014/main" id="{5AF202F1-4D87-4F6E-BB7B-313A38508F36}"/>
              </a:ext>
            </a:extLst>
          </p:cNvPr>
          <p:cNvSpPr/>
          <p:nvPr/>
        </p:nvSpPr>
        <p:spPr>
          <a:xfrm rot="1343915">
            <a:off x="5274338" y="3949174"/>
            <a:ext cx="1160895" cy="400110"/>
          </a:xfrm>
          <a:prstGeom prst="rect">
            <a:avLst/>
          </a:prstGeom>
        </p:spPr>
        <p:txBody>
          <a:bodyPr wrap="none">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000" b="1" i="0" u="none" strike="noStrike" kern="0" cap="none" spc="0" normalizeH="0" baseline="0" noProof="0" dirty="0">
                <a:ln>
                  <a:noFill/>
                </a:ln>
                <a:solidFill>
                  <a:prstClr val="black"/>
                </a:solidFill>
                <a:effectLst/>
                <a:uLnTx/>
                <a:uFillTx/>
                <a:latin typeface="맑은 고딕" pitchFamily="50" charset="-127"/>
                <a:ea typeface="맑은 고딕" panose="020B0503020000020004" pitchFamily="50" charset="-127"/>
                <a:cs typeface="+mn-cs"/>
              </a:rPr>
              <a:t>④</a:t>
            </a:r>
            <a:r>
              <a:rPr kumimoji="0" lang="en-US" altLang="ko-KR" sz="1000" b="1" i="0" u="none" strike="noStrike" kern="0" cap="none" spc="0" normalizeH="0" baseline="0" noProof="0" dirty="0">
                <a:ln>
                  <a:noFill/>
                </a:ln>
                <a:solidFill>
                  <a:srgbClr val="FF0000"/>
                </a:solidFill>
                <a:effectLst/>
                <a:uLnTx/>
                <a:uFillTx/>
                <a:latin typeface="맑은 고딕" pitchFamily="50" charset="-127"/>
                <a:ea typeface="맑은 고딕" panose="020B0503020000020004" pitchFamily="50" charset="-127"/>
                <a:cs typeface="+mn-cs"/>
              </a:rPr>
              <a:t> 1-2</a:t>
            </a:r>
            <a:r>
              <a:rPr kumimoji="0" lang="ko-KR" altLang="en-US" sz="1000" b="1" i="0" u="none" strike="noStrike" kern="0" cap="none" spc="0" normalizeH="0" baseline="0" noProof="0" dirty="0">
                <a:ln>
                  <a:noFill/>
                </a:ln>
                <a:solidFill>
                  <a:srgbClr val="FF0000"/>
                </a:solidFill>
                <a:effectLst/>
                <a:uLnTx/>
                <a:uFillTx/>
                <a:latin typeface="맑은 고딕" pitchFamily="50" charset="-127"/>
                <a:ea typeface="맑은 고딕" panose="020B0503020000020004" pitchFamily="50" charset="-127"/>
                <a:cs typeface="+mn-cs"/>
              </a:rPr>
              <a:t>종 수익금 </a:t>
            </a:r>
            <a:endParaRPr kumimoji="0" lang="en-US" altLang="ko-KR" sz="1000" b="1" i="0" u="none" strike="noStrike" kern="0" cap="none" spc="0" normalizeH="0" baseline="0" noProof="0" dirty="0">
              <a:ln>
                <a:noFill/>
              </a:ln>
              <a:solidFill>
                <a:srgbClr val="FF0000"/>
              </a:solidFill>
              <a:effectLst/>
              <a:uLnTx/>
              <a:uFillTx/>
              <a:latin typeface="맑은 고딕" pitchFamily="50" charset="-127"/>
              <a:ea typeface="맑은 고딕" panose="020B0503020000020004" pitchFamily="50" charset="-127"/>
              <a:cs typeface="+mn-cs"/>
            </a:endParaRP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ko-KR" altLang="en-US" sz="1000" b="1" i="0" u="none" strike="noStrike" kern="0" cap="none" spc="0" normalizeH="0" baseline="0" noProof="0" dirty="0">
                <a:ln>
                  <a:noFill/>
                </a:ln>
                <a:solidFill>
                  <a:srgbClr val="FF0000"/>
                </a:solidFill>
                <a:effectLst/>
                <a:uLnTx/>
                <a:uFillTx/>
                <a:latin typeface="맑은 고딕" pitchFamily="50" charset="-127"/>
                <a:ea typeface="맑은 고딕" panose="020B0503020000020004" pitchFamily="50" charset="-127"/>
                <a:cs typeface="+mn-cs"/>
              </a:rPr>
              <a:t>     지급 중단</a:t>
            </a:r>
            <a:endParaRPr kumimoji="0" lang="ko-KR" altLang="en-US" sz="18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endParaRPr>
          </a:p>
        </p:txBody>
      </p:sp>
      <p:graphicFrame>
        <p:nvGraphicFramePr>
          <p:cNvPr id="38" name="표 37">
            <a:extLst>
              <a:ext uri="{FF2B5EF4-FFF2-40B4-BE49-F238E27FC236}">
                <a16:creationId xmlns:a16="http://schemas.microsoft.com/office/drawing/2014/main" id="{8D864335-9680-4425-8664-AAE5E109A9A5}"/>
              </a:ext>
            </a:extLst>
          </p:cNvPr>
          <p:cNvGraphicFramePr>
            <a:graphicFrameLocks noGrp="1"/>
          </p:cNvGraphicFramePr>
          <p:nvPr>
            <p:extLst>
              <p:ext uri="{D42A27DB-BD31-4B8C-83A1-F6EECF244321}">
                <p14:modId xmlns:p14="http://schemas.microsoft.com/office/powerpoint/2010/main" val="886416447"/>
              </p:ext>
            </p:extLst>
          </p:nvPr>
        </p:nvGraphicFramePr>
        <p:xfrm>
          <a:off x="585757" y="3023868"/>
          <a:ext cx="1224136" cy="401548"/>
        </p:xfrm>
        <a:graphic>
          <a:graphicData uri="http://schemas.openxmlformats.org/drawingml/2006/table">
            <a:tbl>
              <a:tblPr firstRow="1" bandRow="1">
                <a:tableStyleId>{5C22544A-7EE6-4342-B048-85BDC9FD1C3A}</a:tableStyleId>
              </a:tblPr>
              <a:tblGrid>
                <a:gridCol w="384347">
                  <a:extLst>
                    <a:ext uri="{9D8B030D-6E8A-4147-A177-3AD203B41FA5}">
                      <a16:colId xmlns:a16="http://schemas.microsoft.com/office/drawing/2014/main" val="20000"/>
                    </a:ext>
                  </a:extLst>
                </a:gridCol>
                <a:gridCol w="839789">
                  <a:extLst>
                    <a:ext uri="{9D8B030D-6E8A-4147-A177-3AD203B41FA5}">
                      <a16:colId xmlns:a16="http://schemas.microsoft.com/office/drawing/2014/main" val="20001"/>
                    </a:ext>
                  </a:extLst>
                </a:gridCol>
              </a:tblGrid>
              <a:tr h="401548">
                <a:tc>
                  <a:txBody>
                    <a:bodyPr/>
                    <a:lstStyle/>
                    <a:p>
                      <a:pPr latinLnBrk="1"/>
                      <a:endParaRPr lang="ko-KR" alt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atinLnBrk="1"/>
                      <a:r>
                        <a:rPr lang="ko-KR" altLang="en-US" sz="800" dirty="0">
                          <a:solidFill>
                            <a:schemeClr val="tx1"/>
                          </a:solidFill>
                        </a:rPr>
                        <a:t>평상시</a:t>
                      </a:r>
                      <a:endParaRPr lang="en-US" altLang="ko-KR" sz="800" dirty="0">
                        <a:solidFill>
                          <a:schemeClr val="tx1"/>
                        </a:solidFill>
                      </a:endParaRPr>
                    </a:p>
                    <a:p>
                      <a:pPr latinLnBrk="1"/>
                      <a:r>
                        <a:rPr lang="ko-KR" altLang="en-US" sz="800" dirty="0">
                          <a:solidFill>
                            <a:schemeClr val="tx1"/>
                          </a:solidFill>
                        </a:rPr>
                        <a:t>자금흐름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cxnSp>
        <p:nvCxnSpPr>
          <p:cNvPr id="39" name="직선 화살표 연결선 38">
            <a:extLst>
              <a:ext uri="{FF2B5EF4-FFF2-40B4-BE49-F238E27FC236}">
                <a16:creationId xmlns:a16="http://schemas.microsoft.com/office/drawing/2014/main" id="{393BBCB0-09F2-4FCF-BD00-41D70FA594B6}"/>
              </a:ext>
            </a:extLst>
          </p:cNvPr>
          <p:cNvCxnSpPr/>
          <p:nvPr/>
        </p:nvCxnSpPr>
        <p:spPr>
          <a:xfrm>
            <a:off x="637805" y="3209392"/>
            <a:ext cx="307992" cy="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graphicFrame>
        <p:nvGraphicFramePr>
          <p:cNvPr id="40" name="표 39">
            <a:extLst>
              <a:ext uri="{FF2B5EF4-FFF2-40B4-BE49-F238E27FC236}">
                <a16:creationId xmlns:a16="http://schemas.microsoft.com/office/drawing/2014/main" id="{997AE36B-6EAF-4A3F-871A-99757A4A613A}"/>
              </a:ext>
            </a:extLst>
          </p:cNvPr>
          <p:cNvGraphicFramePr>
            <a:graphicFrameLocks noGrp="1"/>
          </p:cNvGraphicFramePr>
          <p:nvPr>
            <p:extLst>
              <p:ext uri="{D42A27DB-BD31-4B8C-83A1-F6EECF244321}">
                <p14:modId xmlns:p14="http://schemas.microsoft.com/office/powerpoint/2010/main" val="2492916416"/>
              </p:ext>
            </p:extLst>
          </p:nvPr>
        </p:nvGraphicFramePr>
        <p:xfrm>
          <a:off x="6551981" y="2571363"/>
          <a:ext cx="2399148" cy="853440"/>
        </p:xfrm>
        <a:graphic>
          <a:graphicData uri="http://schemas.openxmlformats.org/drawingml/2006/table">
            <a:tbl>
              <a:tblPr firstRow="1" bandRow="1">
                <a:tableStyleId>{5940675A-B579-460E-94D1-54222C63F5DA}</a:tableStyleId>
              </a:tblPr>
              <a:tblGrid>
                <a:gridCol w="720732">
                  <a:extLst>
                    <a:ext uri="{9D8B030D-6E8A-4147-A177-3AD203B41FA5}">
                      <a16:colId xmlns:a16="http://schemas.microsoft.com/office/drawing/2014/main" val="851497961"/>
                    </a:ext>
                  </a:extLst>
                </a:gridCol>
                <a:gridCol w="806847">
                  <a:extLst>
                    <a:ext uri="{9D8B030D-6E8A-4147-A177-3AD203B41FA5}">
                      <a16:colId xmlns:a16="http://schemas.microsoft.com/office/drawing/2014/main" val="69415046"/>
                    </a:ext>
                  </a:extLst>
                </a:gridCol>
                <a:gridCol w="871569">
                  <a:extLst>
                    <a:ext uri="{9D8B030D-6E8A-4147-A177-3AD203B41FA5}">
                      <a16:colId xmlns:a16="http://schemas.microsoft.com/office/drawing/2014/main" val="1795075635"/>
                    </a:ext>
                  </a:extLst>
                </a:gridCol>
              </a:tblGrid>
              <a:tr h="0">
                <a:tc>
                  <a:txBody>
                    <a:bodyPr/>
                    <a:lstStyle/>
                    <a:p>
                      <a:pPr algn="ctr" latinLnBrk="1"/>
                      <a:r>
                        <a:rPr lang="ko-KR" altLang="en-US" sz="800" dirty="0"/>
                        <a:t>구 분</a:t>
                      </a:r>
                    </a:p>
                  </a:txBody>
                  <a:tcPr/>
                </a:tc>
                <a:tc>
                  <a:txBody>
                    <a:bodyPr/>
                    <a:lstStyle/>
                    <a:p>
                      <a:pPr algn="ctr" latinLnBrk="1"/>
                      <a:r>
                        <a:rPr lang="ko-KR" altLang="en-US" sz="800" dirty="0"/>
                        <a:t>위탁자</a:t>
                      </a:r>
                    </a:p>
                  </a:txBody>
                  <a:tcPr/>
                </a:tc>
                <a:tc>
                  <a:txBody>
                    <a:bodyPr/>
                    <a:lstStyle/>
                    <a:p>
                      <a:pPr algn="ctr" latinLnBrk="1"/>
                      <a:r>
                        <a:rPr lang="en-US" altLang="ko-KR" sz="800" dirty="0"/>
                        <a:t>1</a:t>
                      </a:r>
                      <a:r>
                        <a:rPr lang="ko-KR" altLang="en-US" sz="800" dirty="0"/>
                        <a:t>종 수익자 등</a:t>
                      </a:r>
                    </a:p>
                  </a:txBody>
                  <a:tcPr/>
                </a:tc>
                <a:extLst>
                  <a:ext uri="{0D108BD9-81ED-4DB2-BD59-A6C34878D82A}">
                    <a16:rowId xmlns:a16="http://schemas.microsoft.com/office/drawing/2014/main" val="1989974504"/>
                  </a:ext>
                </a:extLst>
              </a:tr>
              <a:tr h="0">
                <a:tc>
                  <a:txBody>
                    <a:bodyPr/>
                    <a:lstStyle/>
                    <a:p>
                      <a:pPr algn="ctr" latinLnBrk="1"/>
                      <a:r>
                        <a:rPr lang="ko-KR" altLang="en-US" sz="800" dirty="0"/>
                        <a:t>주간사</a:t>
                      </a:r>
                    </a:p>
                  </a:txBody>
                  <a:tcPr>
                    <a:solidFill>
                      <a:schemeClr val="accent6">
                        <a:lumMod val="20000"/>
                        <a:lumOff val="80000"/>
                      </a:schemeClr>
                    </a:solidFill>
                  </a:tcPr>
                </a:tc>
                <a:tc>
                  <a:txBody>
                    <a:bodyPr/>
                    <a:lstStyle/>
                    <a:p>
                      <a:pPr algn="ctr" latinLnBrk="1"/>
                      <a:r>
                        <a:rPr lang="ko-KR" altLang="en-US" sz="800" dirty="0"/>
                        <a:t>위탁자 </a:t>
                      </a:r>
                      <a:r>
                        <a:rPr lang="en-US" altLang="ko-KR" sz="800" dirty="0"/>
                        <a:t>1-1</a:t>
                      </a:r>
                      <a:endParaRPr lang="ko-KR" altLang="en-US" sz="800" dirty="0"/>
                    </a:p>
                  </a:txBody>
                  <a:tcPr>
                    <a:solidFill>
                      <a:schemeClr val="accent6">
                        <a:lumMod val="20000"/>
                        <a:lumOff val="80000"/>
                      </a:schemeClr>
                    </a:solidFill>
                  </a:tcPr>
                </a:tc>
                <a:tc>
                  <a:txBody>
                    <a:bodyPr/>
                    <a:lstStyle/>
                    <a:p>
                      <a:pPr algn="ctr" latinLnBrk="1"/>
                      <a:r>
                        <a:rPr lang="en-US" altLang="ko-KR" sz="800" dirty="0"/>
                        <a:t>1-1</a:t>
                      </a:r>
                      <a:r>
                        <a:rPr lang="ko-KR" altLang="en-US" sz="800" dirty="0"/>
                        <a:t>종 수익자</a:t>
                      </a:r>
                    </a:p>
                  </a:txBody>
                  <a:tcPr>
                    <a:solidFill>
                      <a:schemeClr val="accent6">
                        <a:lumMod val="20000"/>
                        <a:lumOff val="80000"/>
                      </a:schemeClr>
                    </a:solidFill>
                  </a:tcPr>
                </a:tc>
                <a:extLst>
                  <a:ext uri="{0D108BD9-81ED-4DB2-BD59-A6C34878D82A}">
                    <a16:rowId xmlns:a16="http://schemas.microsoft.com/office/drawing/2014/main" val="292592492"/>
                  </a:ext>
                </a:extLst>
              </a:tr>
              <a:tr h="0">
                <a:tc>
                  <a:txBody>
                    <a:bodyPr/>
                    <a:lstStyle/>
                    <a:p>
                      <a:pPr algn="ctr" latinLnBrk="1"/>
                      <a:r>
                        <a:rPr lang="ko-KR" altLang="en-US" sz="800" dirty="0" err="1"/>
                        <a:t>비주간사</a:t>
                      </a:r>
                      <a:r>
                        <a:rPr lang="ko-KR" altLang="en-US" sz="800" dirty="0"/>
                        <a:t> </a:t>
                      </a:r>
                      <a:r>
                        <a:rPr lang="en-US" altLang="ko-KR" sz="800" dirty="0"/>
                        <a:t>1</a:t>
                      </a:r>
                      <a:endParaRPr lang="ko-KR" altLang="en-US" sz="800" dirty="0"/>
                    </a:p>
                  </a:txBody>
                  <a:tcPr>
                    <a:solidFill>
                      <a:schemeClr val="accent6">
                        <a:lumMod val="20000"/>
                        <a:lumOff val="80000"/>
                      </a:schemeClr>
                    </a:solidFill>
                  </a:tcPr>
                </a:tc>
                <a:tc>
                  <a:txBody>
                    <a:bodyPr/>
                    <a:lstStyle/>
                    <a:p>
                      <a:pPr algn="ctr" latinLnBrk="1"/>
                      <a:r>
                        <a:rPr lang="ko-KR" altLang="en-US" sz="800" dirty="0"/>
                        <a:t>위탁자 </a:t>
                      </a:r>
                      <a:r>
                        <a:rPr lang="en-US" altLang="ko-KR" sz="800" dirty="0"/>
                        <a:t>1-2</a:t>
                      </a:r>
                      <a:endParaRPr lang="ko-KR" altLang="en-US" sz="800" dirty="0"/>
                    </a:p>
                  </a:txBody>
                  <a:tcPr>
                    <a:solidFill>
                      <a:schemeClr val="accent6">
                        <a:lumMod val="20000"/>
                        <a:lumOff val="80000"/>
                      </a:schemeClr>
                    </a:solidFill>
                  </a:tcPr>
                </a:tc>
                <a:tc>
                  <a:txBody>
                    <a:bodyPr/>
                    <a:lstStyle/>
                    <a:p>
                      <a:pPr algn="ctr" latinLnBrk="1"/>
                      <a:r>
                        <a:rPr lang="en-US" altLang="ko-KR" sz="800" dirty="0"/>
                        <a:t>1-2</a:t>
                      </a:r>
                      <a:r>
                        <a:rPr lang="ko-KR" altLang="en-US" sz="800" dirty="0"/>
                        <a:t>종 수익자</a:t>
                      </a:r>
                    </a:p>
                  </a:txBody>
                  <a:tcPr>
                    <a:solidFill>
                      <a:schemeClr val="accent6">
                        <a:lumMod val="20000"/>
                        <a:lumOff val="80000"/>
                      </a:schemeClr>
                    </a:solidFill>
                  </a:tcPr>
                </a:tc>
                <a:extLst>
                  <a:ext uri="{0D108BD9-81ED-4DB2-BD59-A6C34878D82A}">
                    <a16:rowId xmlns:a16="http://schemas.microsoft.com/office/drawing/2014/main" val="4884718"/>
                  </a:ext>
                </a:extLst>
              </a:tr>
              <a:tr h="0">
                <a:tc>
                  <a:txBody>
                    <a:bodyPr/>
                    <a:lstStyle/>
                    <a:p>
                      <a:pPr algn="ctr" latinLnBrk="1"/>
                      <a:r>
                        <a:rPr lang="ko-KR" altLang="en-US" sz="800" dirty="0" err="1"/>
                        <a:t>비주간사</a:t>
                      </a:r>
                      <a:r>
                        <a:rPr lang="ko-KR" altLang="en-US" sz="800" dirty="0"/>
                        <a:t> </a:t>
                      </a:r>
                      <a:r>
                        <a:rPr lang="en-US" altLang="ko-KR" sz="800" dirty="0"/>
                        <a:t>2</a:t>
                      </a:r>
                      <a:endParaRPr lang="ko-KR" altLang="en-US" sz="800" dirty="0"/>
                    </a:p>
                  </a:txBody>
                  <a:tcPr>
                    <a:solidFill>
                      <a:schemeClr val="accent6">
                        <a:lumMod val="20000"/>
                        <a:lumOff val="80000"/>
                      </a:schemeClr>
                    </a:solidFill>
                  </a:tcPr>
                </a:tc>
                <a:tc>
                  <a:txBody>
                    <a:bodyPr/>
                    <a:lstStyle/>
                    <a:p>
                      <a:pPr algn="ctr" latinLnBrk="1"/>
                      <a:r>
                        <a:rPr lang="ko-KR" altLang="en-US" sz="800" dirty="0"/>
                        <a:t>위탁자 </a:t>
                      </a:r>
                      <a:r>
                        <a:rPr lang="en-US" altLang="ko-KR" sz="800" dirty="0"/>
                        <a:t>1-3</a:t>
                      </a:r>
                      <a:endParaRPr lang="ko-KR" altLang="en-US" sz="800" dirty="0"/>
                    </a:p>
                  </a:txBody>
                  <a:tcPr>
                    <a:solidFill>
                      <a:schemeClr val="accent6">
                        <a:lumMod val="20000"/>
                        <a:lumOff val="80000"/>
                      </a:schemeClr>
                    </a:solidFill>
                  </a:tcPr>
                </a:tc>
                <a:tc>
                  <a:txBody>
                    <a:bodyPr/>
                    <a:lstStyle/>
                    <a:p>
                      <a:pPr algn="ctr" latinLnBrk="1"/>
                      <a:r>
                        <a:rPr lang="en-US" altLang="ko-KR" sz="800" dirty="0"/>
                        <a:t>1-3</a:t>
                      </a:r>
                      <a:r>
                        <a:rPr lang="ko-KR" altLang="en-US" sz="800" dirty="0"/>
                        <a:t>종 수익자</a:t>
                      </a:r>
                    </a:p>
                  </a:txBody>
                  <a:tcPr>
                    <a:solidFill>
                      <a:schemeClr val="accent6">
                        <a:lumMod val="20000"/>
                        <a:lumOff val="80000"/>
                      </a:schemeClr>
                    </a:solidFill>
                  </a:tcPr>
                </a:tc>
                <a:extLst>
                  <a:ext uri="{0D108BD9-81ED-4DB2-BD59-A6C34878D82A}">
                    <a16:rowId xmlns:a16="http://schemas.microsoft.com/office/drawing/2014/main" val="2471687330"/>
                  </a:ext>
                </a:extLst>
              </a:tr>
            </a:tbl>
          </a:graphicData>
        </a:graphic>
      </p:graphicFrame>
      <p:graphicFrame>
        <p:nvGraphicFramePr>
          <p:cNvPr id="41" name="표 40">
            <a:extLst>
              <a:ext uri="{FF2B5EF4-FFF2-40B4-BE49-F238E27FC236}">
                <a16:creationId xmlns:a16="http://schemas.microsoft.com/office/drawing/2014/main" id="{028B10F5-EAFD-4178-875F-D008E55841C6}"/>
              </a:ext>
            </a:extLst>
          </p:cNvPr>
          <p:cNvGraphicFramePr>
            <a:graphicFrameLocks noGrp="1"/>
          </p:cNvGraphicFramePr>
          <p:nvPr>
            <p:extLst>
              <p:ext uri="{D42A27DB-BD31-4B8C-83A1-F6EECF244321}">
                <p14:modId xmlns:p14="http://schemas.microsoft.com/office/powerpoint/2010/main" val="645181067"/>
              </p:ext>
            </p:extLst>
          </p:nvPr>
        </p:nvGraphicFramePr>
        <p:xfrm>
          <a:off x="6565340" y="6098624"/>
          <a:ext cx="2399148" cy="426720"/>
        </p:xfrm>
        <a:graphic>
          <a:graphicData uri="http://schemas.openxmlformats.org/drawingml/2006/table">
            <a:tbl>
              <a:tblPr firstRow="1" bandRow="1">
                <a:tableStyleId>{5940675A-B579-460E-94D1-54222C63F5DA}</a:tableStyleId>
              </a:tblPr>
              <a:tblGrid>
                <a:gridCol w="720732">
                  <a:extLst>
                    <a:ext uri="{9D8B030D-6E8A-4147-A177-3AD203B41FA5}">
                      <a16:colId xmlns:a16="http://schemas.microsoft.com/office/drawing/2014/main" val="851497961"/>
                    </a:ext>
                  </a:extLst>
                </a:gridCol>
                <a:gridCol w="806847">
                  <a:extLst>
                    <a:ext uri="{9D8B030D-6E8A-4147-A177-3AD203B41FA5}">
                      <a16:colId xmlns:a16="http://schemas.microsoft.com/office/drawing/2014/main" val="69415046"/>
                    </a:ext>
                  </a:extLst>
                </a:gridCol>
                <a:gridCol w="871569">
                  <a:extLst>
                    <a:ext uri="{9D8B030D-6E8A-4147-A177-3AD203B41FA5}">
                      <a16:colId xmlns:a16="http://schemas.microsoft.com/office/drawing/2014/main" val="1795075635"/>
                    </a:ext>
                  </a:extLst>
                </a:gridCol>
              </a:tblGrid>
              <a:tr h="0">
                <a:tc>
                  <a:txBody>
                    <a:bodyPr/>
                    <a:lstStyle/>
                    <a:p>
                      <a:pPr algn="ctr" latinLnBrk="1"/>
                      <a:r>
                        <a:rPr lang="ko-KR" altLang="en-US" sz="800" dirty="0"/>
                        <a:t>구 분</a:t>
                      </a:r>
                    </a:p>
                  </a:txBody>
                  <a:tcPr/>
                </a:tc>
                <a:tc>
                  <a:txBody>
                    <a:bodyPr/>
                    <a:lstStyle/>
                    <a:p>
                      <a:pPr algn="ctr" latinLnBrk="1"/>
                      <a:r>
                        <a:rPr lang="ko-KR" altLang="en-US" sz="800" dirty="0"/>
                        <a:t>위탁자</a:t>
                      </a:r>
                    </a:p>
                  </a:txBody>
                  <a:tcPr/>
                </a:tc>
                <a:tc>
                  <a:txBody>
                    <a:bodyPr/>
                    <a:lstStyle/>
                    <a:p>
                      <a:pPr algn="ctr" latinLnBrk="1"/>
                      <a:r>
                        <a:rPr lang="en-US" altLang="ko-KR" sz="800" dirty="0"/>
                        <a:t>2</a:t>
                      </a:r>
                      <a:r>
                        <a:rPr lang="ko-KR" altLang="en-US" sz="800" dirty="0"/>
                        <a:t>종 수익자</a:t>
                      </a:r>
                    </a:p>
                  </a:txBody>
                  <a:tcPr/>
                </a:tc>
                <a:extLst>
                  <a:ext uri="{0D108BD9-81ED-4DB2-BD59-A6C34878D82A}">
                    <a16:rowId xmlns:a16="http://schemas.microsoft.com/office/drawing/2014/main" val="1989974504"/>
                  </a:ext>
                </a:extLst>
              </a:tr>
              <a:tr h="0">
                <a:tc>
                  <a:txBody>
                    <a:bodyPr/>
                    <a:lstStyle/>
                    <a:p>
                      <a:pPr algn="ctr" latinLnBrk="1"/>
                      <a:r>
                        <a:rPr lang="ko-KR" altLang="en-US" sz="800" b="1" dirty="0">
                          <a:solidFill>
                            <a:srgbClr val="C00000"/>
                          </a:solidFill>
                        </a:rPr>
                        <a:t>주간사</a:t>
                      </a:r>
                    </a:p>
                  </a:txBody>
                  <a:tcPr>
                    <a:solidFill>
                      <a:schemeClr val="accent6">
                        <a:lumMod val="20000"/>
                        <a:lumOff val="80000"/>
                      </a:schemeClr>
                    </a:solidFill>
                  </a:tcPr>
                </a:tc>
                <a:tc>
                  <a:txBody>
                    <a:bodyPr/>
                    <a:lstStyle/>
                    <a:p>
                      <a:pPr algn="ctr" latinLnBrk="1"/>
                      <a:r>
                        <a:rPr lang="ko-KR" altLang="en-US" sz="800" dirty="0"/>
                        <a:t>위탁자 </a:t>
                      </a:r>
                      <a:r>
                        <a:rPr lang="en-US" altLang="ko-KR" sz="800" dirty="0"/>
                        <a:t>1-1</a:t>
                      </a:r>
                      <a:endParaRPr lang="ko-KR" altLang="en-US" sz="800" dirty="0"/>
                    </a:p>
                  </a:txBody>
                  <a:tcPr>
                    <a:solidFill>
                      <a:schemeClr val="accent6">
                        <a:lumMod val="20000"/>
                        <a:lumOff val="80000"/>
                      </a:schemeClr>
                    </a:solidFill>
                  </a:tcPr>
                </a:tc>
                <a:tc>
                  <a:txBody>
                    <a:bodyPr/>
                    <a:lstStyle/>
                    <a:p>
                      <a:pPr algn="ctr" latinLnBrk="1"/>
                      <a:r>
                        <a:rPr lang="en-US" altLang="ko-KR" sz="800" b="1" dirty="0">
                          <a:solidFill>
                            <a:srgbClr val="C00000"/>
                          </a:solidFill>
                        </a:rPr>
                        <a:t>2</a:t>
                      </a:r>
                      <a:r>
                        <a:rPr lang="ko-KR" altLang="en-US" sz="800" b="1" dirty="0">
                          <a:solidFill>
                            <a:srgbClr val="C00000"/>
                          </a:solidFill>
                        </a:rPr>
                        <a:t>종 수익자</a:t>
                      </a:r>
                    </a:p>
                  </a:txBody>
                  <a:tcPr>
                    <a:solidFill>
                      <a:schemeClr val="accent6">
                        <a:lumMod val="20000"/>
                        <a:lumOff val="80000"/>
                      </a:schemeClr>
                    </a:solidFill>
                  </a:tcPr>
                </a:tc>
                <a:extLst>
                  <a:ext uri="{0D108BD9-81ED-4DB2-BD59-A6C34878D82A}">
                    <a16:rowId xmlns:a16="http://schemas.microsoft.com/office/drawing/2014/main" val="292592492"/>
                  </a:ext>
                </a:extLst>
              </a:tr>
            </a:tbl>
          </a:graphicData>
        </a:graphic>
      </p:graphicFrame>
      <p:sp>
        <p:nvSpPr>
          <p:cNvPr id="42" name="직사각형 41">
            <a:extLst>
              <a:ext uri="{FF2B5EF4-FFF2-40B4-BE49-F238E27FC236}">
                <a16:creationId xmlns:a16="http://schemas.microsoft.com/office/drawing/2014/main" id="{5080974A-DE24-4A9F-A8ED-5FD8E3316DDB}"/>
              </a:ext>
            </a:extLst>
          </p:cNvPr>
          <p:cNvSpPr/>
          <p:nvPr/>
        </p:nvSpPr>
        <p:spPr>
          <a:xfrm rot="1296100">
            <a:off x="5233383" y="1243727"/>
            <a:ext cx="1295547" cy="230832"/>
          </a:xfrm>
          <a:prstGeom prst="rect">
            <a:avLst/>
          </a:prstGeom>
        </p:spPr>
        <p:txBody>
          <a:bodyPr wrap="none">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prstClr val="black"/>
                </a:solidFill>
                <a:effectLst/>
                <a:uLnTx/>
                <a:uFillTx/>
                <a:latin typeface="맑은 고딕" pitchFamily="50" charset="-127"/>
                <a:ea typeface="맑은 고딕" panose="020B0503020000020004" pitchFamily="50" charset="-127"/>
                <a:cs typeface="+mn-cs"/>
              </a:rPr>
              <a:t>②</a:t>
            </a:r>
            <a:r>
              <a:rPr kumimoji="0" lang="en-US" altLang="ko-KR" sz="900" b="1" i="0" u="none" strike="noStrike" kern="0" cap="none" spc="0" normalizeH="0" baseline="0" noProof="0" dirty="0">
                <a:ln>
                  <a:noFill/>
                </a:ln>
                <a:solidFill>
                  <a:srgbClr val="FF0000"/>
                </a:solidFill>
                <a:effectLst/>
                <a:uLnTx/>
                <a:uFillTx/>
                <a:latin typeface="맑은 고딕" pitchFamily="50" charset="-127"/>
                <a:ea typeface="맑은 고딕" panose="020B0503020000020004" pitchFamily="50" charset="-127"/>
                <a:cs typeface="+mn-cs"/>
              </a:rPr>
              <a:t> 1-2</a:t>
            </a:r>
            <a:r>
              <a:rPr kumimoji="0" lang="ko-KR" altLang="en-US" sz="900" b="1" i="0" u="none" strike="noStrike" kern="0" cap="none" spc="0" normalizeH="0" baseline="0" noProof="0" dirty="0">
                <a:ln>
                  <a:noFill/>
                </a:ln>
                <a:solidFill>
                  <a:srgbClr val="FF0000"/>
                </a:solidFill>
                <a:effectLst/>
                <a:uLnTx/>
                <a:uFillTx/>
                <a:latin typeface="맑은 고딕" pitchFamily="50" charset="-127"/>
                <a:ea typeface="맑은 고딕" panose="020B0503020000020004" pitchFamily="50" charset="-127"/>
                <a:cs typeface="+mn-cs"/>
              </a:rPr>
              <a:t>종 수익금 지급</a:t>
            </a:r>
            <a:endParaRPr kumimoji="0" lang="ko-KR" altLang="en-US" sz="16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endParaRPr>
          </a:p>
        </p:txBody>
      </p:sp>
      <p:sp>
        <p:nvSpPr>
          <p:cNvPr id="43" name="직사각형 42">
            <a:extLst>
              <a:ext uri="{FF2B5EF4-FFF2-40B4-BE49-F238E27FC236}">
                <a16:creationId xmlns:a16="http://schemas.microsoft.com/office/drawing/2014/main" id="{07242E0C-8547-4301-B071-13776C1D5794}"/>
              </a:ext>
            </a:extLst>
          </p:cNvPr>
          <p:cNvSpPr/>
          <p:nvPr/>
        </p:nvSpPr>
        <p:spPr>
          <a:xfrm rot="20367557">
            <a:off x="2471061" y="1252520"/>
            <a:ext cx="1295547" cy="230832"/>
          </a:xfrm>
          <a:prstGeom prst="rect">
            <a:avLst/>
          </a:prstGeom>
        </p:spPr>
        <p:txBody>
          <a:bodyPr wrap="none">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prstClr val="black"/>
                </a:solidFill>
                <a:effectLst/>
                <a:uLnTx/>
                <a:uFillTx/>
                <a:latin typeface="맑은 고딕" pitchFamily="50" charset="-127"/>
                <a:ea typeface="맑은 고딕" panose="020B0503020000020004" pitchFamily="50" charset="-127"/>
                <a:cs typeface="+mn-cs"/>
              </a:rPr>
              <a:t>②</a:t>
            </a:r>
            <a:r>
              <a:rPr kumimoji="0" lang="en-US" altLang="ko-KR" sz="900" b="1" i="0" u="none" strike="noStrike" kern="0" cap="none" spc="0" normalizeH="0" baseline="0" noProof="0" dirty="0">
                <a:ln>
                  <a:noFill/>
                </a:ln>
                <a:solidFill>
                  <a:srgbClr val="FF0000"/>
                </a:solidFill>
                <a:effectLst/>
                <a:uLnTx/>
                <a:uFillTx/>
                <a:latin typeface="맑은 고딕" pitchFamily="50" charset="-127"/>
                <a:ea typeface="맑은 고딕" panose="020B0503020000020004" pitchFamily="50" charset="-127"/>
                <a:cs typeface="+mn-cs"/>
              </a:rPr>
              <a:t> 1-1</a:t>
            </a:r>
            <a:r>
              <a:rPr kumimoji="0" lang="ko-KR" altLang="en-US" sz="900" b="1" i="0" u="none" strike="noStrike" kern="0" cap="none" spc="0" normalizeH="0" baseline="0" noProof="0" dirty="0">
                <a:ln>
                  <a:noFill/>
                </a:ln>
                <a:solidFill>
                  <a:srgbClr val="FF0000"/>
                </a:solidFill>
                <a:effectLst/>
                <a:uLnTx/>
                <a:uFillTx/>
                <a:latin typeface="맑은 고딕" pitchFamily="50" charset="-127"/>
                <a:ea typeface="맑은 고딕" panose="020B0503020000020004" pitchFamily="50" charset="-127"/>
                <a:cs typeface="+mn-cs"/>
              </a:rPr>
              <a:t>종 수익금 지급</a:t>
            </a:r>
            <a:endParaRPr kumimoji="0" lang="ko-KR" altLang="en-US" sz="16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endParaRPr>
          </a:p>
        </p:txBody>
      </p:sp>
      <p:cxnSp>
        <p:nvCxnSpPr>
          <p:cNvPr id="44" name="직선 화살표 연결선 43">
            <a:extLst>
              <a:ext uri="{FF2B5EF4-FFF2-40B4-BE49-F238E27FC236}">
                <a16:creationId xmlns:a16="http://schemas.microsoft.com/office/drawing/2014/main" id="{1109D384-7F85-4471-A0A6-5F845015F12D}"/>
              </a:ext>
            </a:extLst>
          </p:cNvPr>
          <p:cNvCxnSpPr>
            <a:cxnSpLocks/>
          </p:cNvCxnSpPr>
          <p:nvPr/>
        </p:nvCxnSpPr>
        <p:spPr>
          <a:xfrm>
            <a:off x="4316115" y="4490669"/>
            <a:ext cx="7678" cy="1098571"/>
          </a:xfrm>
          <a:prstGeom prst="straightConnector1">
            <a:avLst/>
          </a:prstGeom>
          <a:ln w="9525" cap="flat" cmpd="sng" algn="ctr">
            <a:solidFill>
              <a:schemeClr val="bg1">
                <a:lumMod val="65000"/>
              </a:schemeClr>
            </a:solidFill>
            <a:prstDash val="dash"/>
            <a:round/>
            <a:headEnd type="triangle" w="med" len="med"/>
            <a:tailEnd type="none" w="med" len="med"/>
          </a:ln>
        </p:spPr>
        <p:style>
          <a:lnRef idx="0">
            <a:scrgbClr r="0" g="0" b="0"/>
          </a:lnRef>
          <a:fillRef idx="0">
            <a:scrgbClr r="0" g="0" b="0"/>
          </a:fillRef>
          <a:effectRef idx="0">
            <a:scrgbClr r="0" g="0" b="0"/>
          </a:effectRef>
          <a:fontRef idx="minor">
            <a:schemeClr val="tx1"/>
          </a:fontRef>
        </p:style>
      </p:cxnSp>
      <p:sp>
        <p:nvSpPr>
          <p:cNvPr id="45" name="Text Box 13">
            <a:extLst>
              <a:ext uri="{FF2B5EF4-FFF2-40B4-BE49-F238E27FC236}">
                <a16:creationId xmlns:a16="http://schemas.microsoft.com/office/drawing/2014/main" id="{A9289735-480D-4AE2-B19C-4D158B722DF5}"/>
              </a:ext>
            </a:extLst>
          </p:cNvPr>
          <p:cNvSpPr txBox="1">
            <a:spLocks noChangeArrowheads="1"/>
          </p:cNvSpPr>
          <p:nvPr/>
        </p:nvSpPr>
        <p:spPr bwMode="auto">
          <a:xfrm>
            <a:off x="2632566" y="4711704"/>
            <a:ext cx="18002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ko-KR" altLang="en-US" sz="1000" b="1" i="0" u="none" strike="noStrike" kern="0" cap="none" spc="0" normalizeH="0" baseline="0" noProof="0" dirty="0">
                <a:ln>
                  <a:noFill/>
                </a:ln>
                <a:solidFill>
                  <a:prstClr val="white">
                    <a:lumMod val="65000"/>
                  </a:prstClr>
                </a:solidFill>
                <a:effectLst/>
                <a:uLnTx/>
                <a:uFillTx/>
                <a:latin typeface="맑은 고딕" pitchFamily="50" charset="-127"/>
                <a:ea typeface="맑은 고딕" pitchFamily="50" charset="-127"/>
                <a:cs typeface="+mn-cs"/>
              </a:rPr>
              <a:t>③</a:t>
            </a:r>
            <a:r>
              <a:rPr kumimoji="0" lang="en-US" altLang="ko-KR" sz="1000" b="1" i="0" u="none" strike="noStrike" kern="0" cap="none" spc="0" normalizeH="0" baseline="0" noProof="0" dirty="0">
                <a:ln>
                  <a:noFill/>
                </a:ln>
                <a:solidFill>
                  <a:prstClr val="white">
                    <a:lumMod val="65000"/>
                  </a:prstClr>
                </a:solidFill>
                <a:effectLst/>
                <a:uLnTx/>
                <a:uFillTx/>
                <a:latin typeface="맑은 고딕" pitchFamily="50" charset="-127"/>
                <a:ea typeface="맑은 고딕" pitchFamily="50" charset="-127"/>
                <a:cs typeface="+mn-cs"/>
              </a:rPr>
              <a:t> </a:t>
            </a:r>
            <a:r>
              <a:rPr kumimoji="0" lang="ko-KR" altLang="en-US" sz="1000" b="1" i="0" u="none" strike="noStrike" kern="0" cap="none" spc="0" normalizeH="0" baseline="0" noProof="0" dirty="0">
                <a:ln>
                  <a:noFill/>
                </a:ln>
                <a:solidFill>
                  <a:prstClr val="white">
                    <a:lumMod val="65000"/>
                  </a:prstClr>
                </a:solidFill>
                <a:effectLst/>
                <a:uLnTx/>
                <a:uFillTx/>
                <a:latin typeface="맑은 고딕" pitchFamily="50" charset="-127"/>
                <a:ea typeface="맑은 고딕" pitchFamily="50" charset="-127"/>
                <a:cs typeface="+mn-cs"/>
              </a:rPr>
              <a:t>미납 </a:t>
            </a:r>
            <a:r>
              <a:rPr kumimoji="0" lang="ko-KR" altLang="en-US" sz="1000" b="1" i="0" u="none" strike="noStrike" kern="0" cap="none" spc="0" normalizeH="0" baseline="0" noProof="0" dirty="0" err="1">
                <a:ln>
                  <a:noFill/>
                </a:ln>
                <a:solidFill>
                  <a:prstClr val="white">
                    <a:lumMod val="65000"/>
                  </a:prstClr>
                </a:solidFill>
                <a:effectLst/>
                <a:uLnTx/>
                <a:uFillTx/>
                <a:latin typeface="맑은 고딕" pitchFamily="50" charset="-127"/>
                <a:ea typeface="맑은 고딕" pitchFamily="50" charset="-127"/>
                <a:cs typeface="+mn-cs"/>
              </a:rPr>
              <a:t>안분금</a:t>
            </a:r>
            <a:r>
              <a:rPr kumimoji="0" lang="ko-KR" altLang="en-US" sz="1000" b="1" i="0" u="none" strike="noStrike" kern="0" cap="none" spc="0" normalizeH="0" baseline="0" noProof="0" dirty="0">
                <a:ln>
                  <a:noFill/>
                </a:ln>
                <a:solidFill>
                  <a:prstClr val="white">
                    <a:lumMod val="65000"/>
                  </a:prstClr>
                </a:solidFill>
                <a:effectLst/>
                <a:uLnTx/>
                <a:uFillTx/>
                <a:latin typeface="맑은 고딕" pitchFamily="50" charset="-127"/>
                <a:ea typeface="맑은 고딕" pitchFamily="50" charset="-127"/>
                <a:cs typeface="+mn-cs"/>
              </a:rPr>
              <a:t> 상응  </a:t>
            </a:r>
            <a:br>
              <a:rPr kumimoji="0" lang="en-US" altLang="ko-KR" sz="1000" b="1" i="0" u="none" strike="noStrike" kern="0" cap="none" spc="0" normalizeH="0" baseline="0" noProof="0" dirty="0">
                <a:ln>
                  <a:noFill/>
                </a:ln>
                <a:solidFill>
                  <a:prstClr val="white">
                    <a:lumMod val="65000"/>
                  </a:prstClr>
                </a:solidFill>
                <a:effectLst/>
                <a:uLnTx/>
                <a:uFillTx/>
                <a:latin typeface="맑은 고딕" pitchFamily="50" charset="-127"/>
                <a:ea typeface="맑은 고딕" pitchFamily="50" charset="-127"/>
                <a:cs typeface="+mn-cs"/>
              </a:rPr>
            </a:br>
            <a:r>
              <a:rPr kumimoji="0" lang="en-US" altLang="ko-KR" sz="1000" b="1" i="0" u="none" strike="noStrike" kern="0" cap="none" spc="0" normalizeH="0" baseline="0" noProof="0" dirty="0">
                <a:ln>
                  <a:noFill/>
                </a:ln>
                <a:solidFill>
                  <a:prstClr val="white">
                    <a:lumMod val="65000"/>
                  </a:prstClr>
                </a:solidFill>
                <a:effectLst/>
                <a:uLnTx/>
                <a:uFillTx/>
                <a:latin typeface="맑은 고딕" pitchFamily="50" charset="-127"/>
                <a:ea typeface="맑은 고딕" pitchFamily="50" charset="-127"/>
                <a:cs typeface="+mn-cs"/>
              </a:rPr>
              <a:t>        2</a:t>
            </a:r>
            <a:r>
              <a:rPr kumimoji="0" lang="ko-KR" altLang="en-US" sz="1000" b="1" i="0" u="none" strike="noStrike" kern="0" cap="none" spc="0" normalizeH="0" baseline="0" noProof="0" dirty="0">
                <a:ln>
                  <a:noFill/>
                </a:ln>
                <a:solidFill>
                  <a:prstClr val="white">
                    <a:lumMod val="65000"/>
                  </a:prstClr>
                </a:solidFill>
                <a:effectLst/>
                <a:uLnTx/>
                <a:uFillTx/>
                <a:latin typeface="맑은 고딕" pitchFamily="50" charset="-127"/>
                <a:ea typeface="맑은 고딕" pitchFamily="50" charset="-127"/>
                <a:cs typeface="+mn-cs"/>
              </a:rPr>
              <a:t>종 수익금 </a:t>
            </a:r>
            <a:r>
              <a:rPr kumimoji="0" lang="ko-KR" altLang="en-US" sz="1000" b="1" i="0" u="none" strike="noStrike" kern="0" cap="none" spc="0" normalizeH="0" baseline="0" noProof="0" dirty="0" err="1">
                <a:ln>
                  <a:noFill/>
                </a:ln>
                <a:solidFill>
                  <a:prstClr val="white">
                    <a:lumMod val="65000"/>
                  </a:prstClr>
                </a:solidFill>
                <a:effectLst/>
                <a:uLnTx/>
                <a:uFillTx/>
                <a:latin typeface="맑은 고딕" pitchFamily="50" charset="-127"/>
                <a:ea typeface="맑은 고딕" pitchFamily="50" charset="-127"/>
                <a:cs typeface="+mn-cs"/>
              </a:rPr>
              <a:t>지급요청</a:t>
            </a:r>
            <a:endParaRPr kumimoji="0" lang="en-US" altLang="ko-KR" sz="1000" b="1" i="0" u="none" strike="noStrike" kern="0" cap="none" spc="0" normalizeH="0" baseline="0" noProof="0" dirty="0">
              <a:ln>
                <a:noFill/>
              </a:ln>
              <a:solidFill>
                <a:prstClr val="white">
                  <a:lumMod val="65000"/>
                </a:prstClr>
              </a:solidFill>
              <a:effectLst/>
              <a:uLnTx/>
              <a:uFillTx/>
              <a:latin typeface="맑은 고딕" pitchFamily="50" charset="-127"/>
              <a:ea typeface="맑은 고딕" pitchFamily="50" charset="-127"/>
              <a:cs typeface="+mn-cs"/>
            </a:endParaRPr>
          </a:p>
        </p:txBody>
      </p:sp>
      <p:sp>
        <p:nvSpPr>
          <p:cNvPr id="46" name="자유형 9">
            <a:extLst>
              <a:ext uri="{FF2B5EF4-FFF2-40B4-BE49-F238E27FC236}">
                <a16:creationId xmlns:a16="http://schemas.microsoft.com/office/drawing/2014/main" id="{8EC1ABC5-FC10-4587-B40C-1653FEED5F58}"/>
              </a:ext>
            </a:extLst>
          </p:cNvPr>
          <p:cNvSpPr/>
          <p:nvPr/>
        </p:nvSpPr>
        <p:spPr bwMode="auto">
          <a:xfrm>
            <a:off x="1611086" y="4932919"/>
            <a:ext cx="2068285" cy="914967"/>
          </a:xfrm>
          <a:custGeom>
            <a:avLst/>
            <a:gdLst>
              <a:gd name="connsiteX0" fmla="*/ 0 w 2068285"/>
              <a:gd name="connsiteY0" fmla="*/ 0 h 947057"/>
              <a:gd name="connsiteX1" fmla="*/ 0 w 2068285"/>
              <a:gd name="connsiteY1" fmla="*/ 947057 h 947057"/>
              <a:gd name="connsiteX2" fmla="*/ 2068285 w 2068285"/>
              <a:gd name="connsiteY2" fmla="*/ 947057 h 947057"/>
            </a:gdLst>
            <a:ahLst/>
            <a:cxnLst>
              <a:cxn ang="0">
                <a:pos x="connsiteX0" y="connsiteY0"/>
              </a:cxn>
              <a:cxn ang="0">
                <a:pos x="connsiteX1" y="connsiteY1"/>
              </a:cxn>
              <a:cxn ang="0">
                <a:pos x="connsiteX2" y="connsiteY2"/>
              </a:cxn>
            </a:cxnLst>
            <a:rect l="l" t="t" r="r" b="b"/>
            <a:pathLst>
              <a:path w="2068285" h="947057">
                <a:moveTo>
                  <a:pt x="0" y="0"/>
                </a:moveTo>
                <a:lnTo>
                  <a:pt x="0" y="947057"/>
                </a:lnTo>
                <a:lnTo>
                  <a:pt x="2068285" y="947057"/>
                </a:lnTo>
              </a:path>
            </a:pathLst>
          </a:custGeom>
          <a:ln w="28575">
            <a:prstDash val="sysDash"/>
            <a:headEnd type="arrow"/>
            <a:tailEnd/>
          </a:ln>
        </p:spPr>
        <p:style>
          <a:lnRef idx="2">
            <a:schemeClr val="accent2"/>
          </a:lnRef>
          <a:fillRef idx="0">
            <a:schemeClr val="accent2"/>
          </a:fillRef>
          <a:effectRef idx="1">
            <a:schemeClr val="accent2"/>
          </a:effectRef>
          <a:fontRef idx="minor">
            <a:schemeClr val="tx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맑은 고딕"/>
              <a:ea typeface="맑은 고딕" panose="020B0503020000020004" pitchFamily="50" charset="-127"/>
              <a:cs typeface="+mn-cs"/>
            </a:endParaRPr>
          </a:p>
        </p:txBody>
      </p:sp>
      <p:sp>
        <p:nvSpPr>
          <p:cNvPr id="47" name="제목 3">
            <a:extLst>
              <a:ext uri="{FF2B5EF4-FFF2-40B4-BE49-F238E27FC236}">
                <a16:creationId xmlns:a16="http://schemas.microsoft.com/office/drawing/2014/main" id="{E8F789D1-F474-4677-AB9A-FD54A0A611DA}"/>
              </a:ext>
            </a:extLst>
          </p:cNvPr>
          <p:cNvSpPr txBox="1">
            <a:spLocks/>
          </p:cNvSpPr>
          <p:nvPr/>
        </p:nvSpPr>
        <p:spPr>
          <a:xfrm>
            <a:off x="252000" y="66546"/>
            <a:ext cx="8496464" cy="300009"/>
          </a:xfrm>
          <a:prstGeom prst="rect">
            <a:avLst/>
          </a:prstGeom>
        </p:spPr>
        <p:txBody>
          <a:bodyPr/>
          <a:lstStyle>
            <a:lvl1pPr algn="ctr" defTabSz="844083" rtl="0" eaLnBrk="1" latinLnBrk="1" hangingPunct="1">
              <a:spcBef>
                <a:spcPct val="0"/>
              </a:spcBef>
              <a:buNone/>
              <a:defRPr kumimoji="1" lang="ko-KR" altLang="en-US" sz="1477" b="1" kern="1200" baseline="0">
                <a:solidFill>
                  <a:schemeClr val="tx1"/>
                </a:solidFill>
                <a:latin typeface="Arial" pitchFamily="34" charset="0"/>
                <a:ea typeface="HY헤드라인M" pitchFamily="18" charset="-127"/>
                <a:cs typeface="Arial" pitchFamily="34" charset="0"/>
              </a:defRPr>
            </a:lvl1pPr>
          </a:lstStyle>
          <a:p>
            <a:pPr marL="0" marR="0" lvl="0" indent="0" algn="l" defTabSz="844083" rtl="0" eaLnBrk="1" fontAlgn="auto" latinLnBrk="1" hangingPunct="1">
              <a:lnSpc>
                <a:spcPct val="100000"/>
              </a:lnSpc>
              <a:spcBef>
                <a:spcPct val="0"/>
              </a:spcBef>
              <a:spcAft>
                <a:spcPts val="0"/>
              </a:spcAft>
              <a:buClrTx/>
              <a:buSzTx/>
              <a:buFontTx/>
              <a:buNone/>
              <a:tabLst/>
              <a:defRPr/>
            </a:pPr>
            <a:r>
              <a:rPr lang="en-US" altLang="ko-KR" sz="1600" dirty="0">
                <a:solidFill>
                  <a:srgbClr val="FFFFFF"/>
                </a:solidFill>
              </a:rPr>
              <a:t>5</a:t>
            </a:r>
            <a:r>
              <a:rPr kumimoji="1" lang="en-US" altLang="ko-KR" sz="1600" b="1" i="0" u="none" strike="noStrike" kern="1200" cap="none" spc="0" normalizeH="0" baseline="0" noProof="0" dirty="0">
                <a:ln>
                  <a:noFill/>
                </a:ln>
                <a:solidFill>
                  <a:srgbClr val="FFFFFF"/>
                </a:solidFill>
                <a:effectLst/>
                <a:uLnTx/>
                <a:uFillTx/>
                <a:latin typeface="Arial" pitchFamily="34" charset="0"/>
                <a:ea typeface="HY헤드라인M" pitchFamily="18" charset="-127"/>
                <a:cs typeface="Arial" pitchFamily="34" charset="0"/>
              </a:rPr>
              <a:t>. </a:t>
            </a:r>
            <a:r>
              <a:rPr kumimoji="1" lang="ko-KR" altLang="en-US" sz="1600" b="1" i="0" u="none" strike="noStrike" kern="1200" cap="none" spc="0" normalizeH="0" baseline="0" noProof="0" dirty="0">
                <a:ln>
                  <a:noFill/>
                </a:ln>
                <a:solidFill>
                  <a:srgbClr val="FFFFFF"/>
                </a:solidFill>
                <a:effectLst/>
                <a:uLnTx/>
                <a:uFillTx/>
                <a:latin typeface="Arial" pitchFamily="34" charset="0"/>
                <a:ea typeface="HY헤드라인M" pitchFamily="18" charset="-127"/>
                <a:cs typeface="Arial" pitchFamily="34" charset="0"/>
              </a:rPr>
              <a:t>공동도급채권신탁의 세부 구조</a:t>
            </a:r>
          </a:p>
        </p:txBody>
      </p:sp>
      <p:sp>
        <p:nvSpPr>
          <p:cNvPr id="48" name="오각형 33">
            <a:extLst>
              <a:ext uri="{FF2B5EF4-FFF2-40B4-BE49-F238E27FC236}">
                <a16:creationId xmlns:a16="http://schemas.microsoft.com/office/drawing/2014/main" id="{5FEDA2B6-0C11-4F8E-9AFE-2D2F1AFD3B74}"/>
              </a:ext>
            </a:extLst>
          </p:cNvPr>
          <p:cNvSpPr/>
          <p:nvPr/>
        </p:nvSpPr>
        <p:spPr>
          <a:xfrm>
            <a:off x="6588224" y="86841"/>
            <a:ext cx="740133" cy="296338"/>
          </a:xfrm>
          <a:prstGeom prst="homePlate">
            <a:avLst>
              <a:gd name="adj" fmla="val 27608"/>
            </a:avLst>
          </a:prstGeom>
          <a:noFill/>
          <a:ln w="9525"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Define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Measure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49" name="갈매기형 수장 39">
            <a:extLst>
              <a:ext uri="{FF2B5EF4-FFF2-40B4-BE49-F238E27FC236}">
                <a16:creationId xmlns:a16="http://schemas.microsoft.com/office/drawing/2014/main" id="{C22A199B-6EBA-4AAB-A278-540DE73A440A}"/>
              </a:ext>
            </a:extLst>
          </p:cNvPr>
          <p:cNvSpPr/>
          <p:nvPr/>
        </p:nvSpPr>
        <p:spPr>
          <a:xfrm>
            <a:off x="7308305" y="86841"/>
            <a:ext cx="752203" cy="296338"/>
          </a:xfrm>
          <a:prstGeom prst="chevron">
            <a:avLst>
              <a:gd name="adj" fmla="val 27608"/>
            </a:avLst>
          </a:prstGeom>
          <a:noFill/>
          <a:ln w="9525" cap="flat" cmpd="sng" algn="ctr">
            <a:solidFill>
              <a:schemeClr val="bg1"/>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Analyze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50" name="갈매기형 수장 43">
            <a:extLst>
              <a:ext uri="{FF2B5EF4-FFF2-40B4-BE49-F238E27FC236}">
                <a16:creationId xmlns:a16="http://schemas.microsoft.com/office/drawing/2014/main" id="{6DB85525-585B-4658-BE87-118112FCAF40}"/>
              </a:ext>
            </a:extLst>
          </p:cNvPr>
          <p:cNvSpPr/>
          <p:nvPr/>
        </p:nvSpPr>
        <p:spPr>
          <a:xfrm>
            <a:off x="8047434" y="86841"/>
            <a:ext cx="752203" cy="296338"/>
          </a:xfrm>
          <a:prstGeom prst="chevron">
            <a:avLst>
              <a:gd name="adj" fmla="val 27608"/>
            </a:avLst>
          </a:prstGeom>
          <a:noFill/>
          <a:ln w="19050" cap="flat" cmpd="sng" algn="ctr">
            <a:solidFill>
              <a:schemeClr val="accent6"/>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rPr>
              <a:t>Improve</a:t>
            </a:r>
            <a:endParaRPr kumimoji="0" lang="ko-KR" altLang="en-US"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endParaRPr>
          </a:p>
        </p:txBody>
      </p:sp>
    </p:spTree>
    <p:extLst>
      <p:ext uri="{BB962C8B-B14F-4D97-AF65-F5344CB8AC3E}">
        <p14:creationId xmlns:p14="http://schemas.microsoft.com/office/powerpoint/2010/main" val="21287273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a:extLst>
              <a:ext uri="{FF2B5EF4-FFF2-40B4-BE49-F238E27FC236}">
                <a16:creationId xmlns:a16="http://schemas.microsoft.com/office/drawing/2014/main" id="{DA020EED-33E6-4A9A-8C0D-5DE54B4B2BDC}"/>
              </a:ext>
            </a:extLst>
          </p:cNvPr>
          <p:cNvSpPr/>
          <p:nvPr/>
        </p:nvSpPr>
        <p:spPr>
          <a:xfrm>
            <a:off x="590310" y="1220517"/>
            <a:ext cx="8374178" cy="3352301"/>
          </a:xfrm>
          <a:prstGeom prst="rect">
            <a:avLst/>
          </a:prstGeom>
          <a:noFill/>
          <a:ln w="9525" cap="flat" cmpd="sng" algn="ctr">
            <a:solidFill>
              <a:sysClr val="window" lastClr="FFFFFF">
                <a:lumMod val="7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맑은 고딕"/>
              <a:ea typeface="맑은 고딕" panose="020B0503020000020004" pitchFamily="50" charset="-127"/>
              <a:cs typeface="+mn-cs"/>
            </a:endParaRPr>
          </a:p>
        </p:txBody>
      </p:sp>
      <p:sp>
        <p:nvSpPr>
          <p:cNvPr id="4" name="텍스트 개체 틀 7">
            <a:extLst>
              <a:ext uri="{FF2B5EF4-FFF2-40B4-BE49-F238E27FC236}">
                <a16:creationId xmlns:a16="http://schemas.microsoft.com/office/drawing/2014/main" id="{E3F89BDC-740C-4854-921E-F4B54FEDEABF}"/>
              </a:ext>
            </a:extLst>
          </p:cNvPr>
          <p:cNvSpPr txBox="1">
            <a:spLocks/>
          </p:cNvSpPr>
          <p:nvPr/>
        </p:nvSpPr>
        <p:spPr>
          <a:xfrm>
            <a:off x="421960" y="1082472"/>
            <a:ext cx="5158103" cy="294023"/>
          </a:xfrm>
          <a:prstGeom prst="rect">
            <a:avLst/>
          </a:prstGeom>
          <a:solidFill>
            <a:srgbClr val="FFFFFF">
              <a:lumMod val="85000"/>
            </a:srgbClr>
          </a:solidFill>
        </p:spPr>
        <p:txBody>
          <a:bodyPr wrap="square" lIns="36000" tIns="36000" rIns="36000" bIns="36000" anchor="ctr">
            <a:noAutofit/>
          </a:bodyPr>
          <a:lstStyle>
            <a:defPPr>
              <a:defRPr lang="ko-KR"/>
            </a:defPPr>
            <a:lvl1pPr marL="133350" indent="-133350" latinLnBrk="0">
              <a:spcBef>
                <a:spcPts val="600"/>
              </a:spcBef>
              <a:buSzPct val="70000"/>
              <a:buFont typeface="Wingdings" pitchFamily="2" charset="2"/>
              <a:buChar char="n"/>
              <a:defRPr kumimoji="1" sz="1200">
                <a:latin typeface="맑은 고딕" pitchFamily="50" charset="-127"/>
                <a:ea typeface="맑은 고딕" pitchFamily="50" charset="-127"/>
              </a:defRPr>
            </a:lvl1pPr>
            <a:lvl2pPr marL="376238" lvl="1" indent="-107950" latinLnBrk="0">
              <a:spcBef>
                <a:spcPts val="300"/>
              </a:spcBef>
              <a:buFont typeface="맑은 고딕" pitchFamily="50" charset="-127"/>
              <a:buChar char="–"/>
              <a:defRPr kumimoji="1" sz="1100">
                <a:latin typeface="맑은 고딕" pitchFamily="50" charset="-127"/>
                <a:ea typeface="맑은 고딕" pitchFamily="50" charset="-127"/>
              </a:defRPr>
            </a:lvl2pPr>
            <a:lvl3pPr marL="623888" lvl="2" indent="-85725" latinLnBrk="0">
              <a:spcBef>
                <a:spcPts val="300"/>
              </a:spcBef>
              <a:buFont typeface="Arial" pitchFamily="34" charset="0"/>
              <a:buChar char="•"/>
              <a:defRPr kumimoji="1" sz="1000">
                <a:latin typeface="맑은 고딕" pitchFamily="50" charset="-127"/>
                <a:ea typeface="맑은 고딕" pitchFamily="50" charset="-127"/>
              </a:defRPr>
            </a:lvl3pPr>
            <a:lvl4pPr marL="668338" indent="-133350">
              <a:spcBef>
                <a:spcPts val="300"/>
              </a:spcBef>
              <a:buFont typeface="Times New Roman" pitchFamily="18" charset="0"/>
              <a:buChar char="»"/>
              <a:defRPr kumimoji="1" sz="900">
                <a:latin typeface="맑은 고딕" pitchFamily="50" charset="-127"/>
                <a:ea typeface="맑은 고딕" pitchFamily="50" charset="-127"/>
              </a:defRPr>
            </a:lvl4pPr>
            <a:lvl5pPr marL="2057400" indent="-228600">
              <a:spcBef>
                <a:spcPct val="20000"/>
              </a:spcBef>
              <a:buFont typeface="Arial" pitchFamily="34" charset="0"/>
              <a:buChar char="»"/>
              <a:defRPr kumimoji="1" sz="1400">
                <a:ea typeface="돋움" pitchFamily="50" charset="-127"/>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0" marR="0" lvl="0" indent="85725" algn="l" defTabSz="914400" rtl="0" eaLnBrk="1" fontAlgn="auto" latinLnBrk="0" hangingPunct="1">
              <a:lnSpc>
                <a:spcPct val="120000"/>
              </a:lnSpc>
              <a:spcBef>
                <a:spcPts val="600"/>
              </a:spcBef>
              <a:spcAft>
                <a:spcPts val="0"/>
              </a:spcAft>
              <a:buClrTx/>
              <a:buSzPct val="100000"/>
              <a:buFont typeface="Wingdings" pitchFamily="2" charset="2"/>
              <a:buNone/>
              <a:tabLst/>
              <a:defRPr/>
            </a:pPr>
            <a:r>
              <a:rPr kumimoji="0" lang="ko-KR" altLang="en-US" sz="1400" b="1" i="1" u="none" strike="noStrike" kern="0" cap="none" spc="-100" normalizeH="0" baseline="0" noProof="0" dirty="0">
                <a:ln>
                  <a:noFill/>
                </a:ln>
                <a:solidFill>
                  <a:srgbClr val="000000"/>
                </a:solidFill>
                <a:effectLst/>
                <a:uLnTx/>
                <a:uFillTx/>
                <a:latin typeface="맑은 고딕"/>
                <a:ea typeface="맑은 고딕" pitchFamily="50" charset="-127"/>
                <a:cs typeface="굴림" panose="020B0600000101010101" pitchFamily="50" charset="-127"/>
              </a:rPr>
              <a:t>주간사의 </a:t>
            </a:r>
            <a:r>
              <a:rPr kumimoji="0" lang="ko-KR" altLang="en-US" sz="1400" b="1" i="1" u="none" strike="noStrike" kern="0" cap="none" spc="-100" normalizeH="0" baseline="0" noProof="0" dirty="0" err="1">
                <a:ln>
                  <a:noFill/>
                </a:ln>
                <a:solidFill>
                  <a:srgbClr val="000000"/>
                </a:solidFill>
                <a:effectLst/>
                <a:uLnTx/>
                <a:uFillTx/>
                <a:latin typeface="맑은 고딕"/>
                <a:ea typeface="맑은 고딕" pitchFamily="50" charset="-127"/>
                <a:cs typeface="굴림" panose="020B0600000101010101" pitchFamily="50" charset="-127"/>
              </a:rPr>
              <a:t>안분금</a:t>
            </a:r>
            <a:r>
              <a:rPr kumimoji="0" lang="ko-KR" altLang="en-US" sz="1400" b="1" i="1" u="none" strike="noStrike" kern="0" cap="none" spc="-100" normalizeH="0" baseline="0" noProof="0" dirty="0">
                <a:ln>
                  <a:noFill/>
                </a:ln>
                <a:solidFill>
                  <a:srgbClr val="000000"/>
                </a:solidFill>
                <a:effectLst/>
                <a:uLnTx/>
                <a:uFillTx/>
                <a:latin typeface="맑은 고딕"/>
                <a:ea typeface="맑은 고딕" pitchFamily="50" charset="-127"/>
                <a:cs typeface="굴림" panose="020B0600000101010101" pitchFamily="50" charset="-127"/>
              </a:rPr>
              <a:t> </a:t>
            </a:r>
            <a:r>
              <a:rPr kumimoji="0" lang="ko-KR" altLang="en-US" sz="1400" b="1" i="1" u="none" strike="noStrike" kern="0" cap="none" spc="-100" normalizeH="0" baseline="0" noProof="0" dirty="0" err="1">
                <a:ln>
                  <a:noFill/>
                </a:ln>
                <a:solidFill>
                  <a:srgbClr val="000000"/>
                </a:solidFill>
                <a:effectLst/>
                <a:uLnTx/>
                <a:uFillTx/>
                <a:latin typeface="맑은 고딕"/>
                <a:ea typeface="맑은 고딕" pitchFamily="50" charset="-127"/>
                <a:cs typeface="굴림" panose="020B0600000101010101" pitchFamily="50" charset="-127"/>
              </a:rPr>
              <a:t>미납시</a:t>
            </a:r>
            <a:r>
              <a:rPr kumimoji="0" lang="en-US" altLang="ko-KR" sz="1400" b="1" i="1" u="none" strike="noStrike" kern="0" cap="none" spc="-100" normalizeH="0" baseline="0" noProof="0" dirty="0">
                <a:ln>
                  <a:noFill/>
                </a:ln>
                <a:solidFill>
                  <a:srgbClr val="000000"/>
                </a:solidFill>
                <a:effectLst/>
                <a:uLnTx/>
                <a:uFillTx/>
                <a:latin typeface="맑은 고딕"/>
                <a:ea typeface="맑은 고딕" pitchFamily="50" charset="-127"/>
                <a:cs typeface="굴림" panose="020B0600000101010101" pitchFamily="50" charset="-127"/>
              </a:rPr>
              <a:t>, 3</a:t>
            </a:r>
            <a:r>
              <a:rPr kumimoji="0" lang="ko-KR" altLang="en-US" sz="1400" b="1" i="1" u="none" strike="noStrike" kern="0" cap="none" spc="-100" normalizeH="0" baseline="0" noProof="0" dirty="0">
                <a:ln>
                  <a:noFill/>
                </a:ln>
                <a:solidFill>
                  <a:srgbClr val="000000"/>
                </a:solidFill>
                <a:effectLst/>
                <a:uLnTx/>
                <a:uFillTx/>
                <a:latin typeface="맑은 고딕"/>
                <a:ea typeface="맑은 고딕" pitchFamily="50" charset="-127"/>
                <a:cs typeface="굴림" panose="020B0600000101010101" pitchFamily="50" charset="-127"/>
              </a:rPr>
              <a:t>종</a:t>
            </a:r>
            <a:r>
              <a:rPr kumimoji="0" lang="en-US" altLang="ko-KR" sz="1400" b="1" i="1" u="none" strike="noStrike" kern="0" cap="none" spc="-100" normalizeH="0" baseline="0" noProof="0" dirty="0">
                <a:ln>
                  <a:noFill/>
                </a:ln>
                <a:solidFill>
                  <a:srgbClr val="000000"/>
                </a:solidFill>
                <a:effectLst/>
                <a:uLnTx/>
                <a:uFillTx/>
                <a:latin typeface="맑은 고딕"/>
                <a:ea typeface="맑은 고딕" pitchFamily="50" charset="-127"/>
                <a:cs typeface="굴림" panose="020B0600000101010101" pitchFamily="50" charset="-127"/>
              </a:rPr>
              <a:t> (3-1,3-2,3-3 </a:t>
            </a:r>
            <a:r>
              <a:rPr kumimoji="0" lang="en-US" altLang="ko-KR" sz="1400" b="1" i="1" u="none" strike="noStrike" kern="0" cap="none" spc="-100" normalizeH="0" baseline="0" noProof="0" dirty="0">
                <a:ln>
                  <a:noFill/>
                </a:ln>
                <a:solidFill>
                  <a:srgbClr val="000000"/>
                </a:solidFill>
                <a:effectLst/>
                <a:uLnTx/>
                <a:uFillTx/>
                <a:latin typeface="맑은 고딕" pitchFamily="50" charset="-127"/>
                <a:ea typeface="맑은 고딕" pitchFamily="50" charset="-127"/>
                <a:cs typeface="굴림" panose="020B0600000101010101" pitchFamily="50" charset="-127"/>
              </a:rPr>
              <a:t>∙ ∙ ∙ )</a:t>
            </a:r>
            <a:r>
              <a:rPr kumimoji="0" lang="ko-KR" altLang="en-US" sz="1400" b="1" i="1" u="none" strike="noStrike" kern="0" cap="none" spc="-100" normalizeH="0" baseline="0" noProof="0" dirty="0">
                <a:ln>
                  <a:noFill/>
                </a:ln>
                <a:solidFill>
                  <a:srgbClr val="000000"/>
                </a:solidFill>
                <a:effectLst/>
                <a:uLnTx/>
                <a:uFillTx/>
                <a:latin typeface="맑은 고딕"/>
                <a:ea typeface="맑은 고딕" pitchFamily="50" charset="-127"/>
                <a:cs typeface="굴림" panose="020B0600000101010101" pitchFamily="50" charset="-127"/>
              </a:rPr>
              <a:t> 수익금  등 지급</a:t>
            </a:r>
            <a:endParaRPr kumimoji="0" lang="ko-KR" altLang="en-US" sz="1100" b="0" i="0" u="none" strike="noStrike" kern="0" cap="none" spc="-100" normalizeH="0" baseline="0" noProof="0" dirty="0">
              <a:ln>
                <a:noFill/>
              </a:ln>
              <a:solidFill>
                <a:srgbClr val="000000">
                  <a:lumMod val="50000"/>
                  <a:lumOff val="50000"/>
                </a:srgbClr>
              </a:solidFill>
              <a:effectLst/>
              <a:uLnTx/>
              <a:uFillTx/>
              <a:latin typeface="맑은 고딕"/>
              <a:ea typeface="맑은 고딕" pitchFamily="50" charset="-127"/>
              <a:cs typeface="굴림" panose="020B0600000101010101" pitchFamily="50" charset="-127"/>
            </a:endParaRPr>
          </a:p>
        </p:txBody>
      </p:sp>
      <p:sp>
        <p:nvSpPr>
          <p:cNvPr id="5" name="btfpColumnHeaderBoxText345615">
            <a:extLst>
              <a:ext uri="{FF2B5EF4-FFF2-40B4-BE49-F238E27FC236}">
                <a16:creationId xmlns:a16="http://schemas.microsoft.com/office/drawing/2014/main" id="{A6CAD0F5-9E1E-4C77-BAE3-7570247D7CF2}"/>
              </a:ext>
            </a:extLst>
          </p:cNvPr>
          <p:cNvSpPr txBox="1"/>
          <p:nvPr/>
        </p:nvSpPr>
        <p:spPr bwMode="gray">
          <a:xfrm>
            <a:off x="220713" y="1153580"/>
            <a:ext cx="192573" cy="184666"/>
          </a:xfrm>
          <a:prstGeom prst="rect">
            <a:avLst/>
          </a:prstGeom>
          <a:solidFill>
            <a:srgbClr val="666666"/>
          </a:solidFill>
          <a:ln>
            <a:noFill/>
          </a:ln>
          <a:effectLst/>
        </p:spPr>
        <p:txBody>
          <a:bodyPr wrap="square" lIns="0" tIns="0" rIns="0" bIns="0" anchor="ctr" anchorCtr="1">
            <a:spAutoFit/>
          </a:bodyPr>
          <a:lstStyle>
            <a:defPPr>
              <a:defRPr lang="ko-KR"/>
            </a:defPPr>
            <a:lvl1pPr fontAlgn="base" latinLnBrk="0">
              <a:spcBef>
                <a:spcPct val="0"/>
              </a:spcBef>
              <a:spcAft>
                <a:spcPct val="0"/>
              </a:spcAft>
              <a:defRPr sz="1600" b="1">
                <a:solidFill>
                  <a:srgbClr val="002960"/>
                </a:solidFill>
                <a:latin typeface="맑은 고딕" panose="020B0503020000020004" pitchFamily="50" charset="-127"/>
                <a:ea typeface="맑은 고딕" panose="020B0503020000020004" pitchFamily="50" charset="-127"/>
              </a:defRPr>
            </a:lvl1pPr>
            <a:lvl2pPr marL="742950" indent="-285750" eaLnBrk="0" hangingPunct="0">
              <a:defRPr sz="1200" b="1">
                <a:latin typeface="Arial" charset="0"/>
                <a:ea typeface="-윤고딕130" pitchFamily="18" charset="-127"/>
              </a:defRPr>
            </a:lvl2pPr>
            <a:lvl3pPr marL="1143000" indent="-228600" eaLnBrk="0" hangingPunct="0">
              <a:defRPr sz="1200" b="1">
                <a:latin typeface="Arial" charset="0"/>
                <a:ea typeface="-윤고딕130" pitchFamily="18" charset="-127"/>
              </a:defRPr>
            </a:lvl3pPr>
            <a:lvl4pPr marL="1600200" indent="-228600" eaLnBrk="0" hangingPunct="0">
              <a:defRPr sz="1200" b="1">
                <a:latin typeface="Arial" charset="0"/>
                <a:ea typeface="-윤고딕130" pitchFamily="18" charset="-127"/>
              </a:defRPr>
            </a:lvl4pPr>
            <a:lvl5pPr marL="2057400" indent="-228600" eaLnBrk="0" hangingPunct="0">
              <a:defRPr sz="1200" b="1">
                <a:latin typeface="Arial" charset="0"/>
                <a:ea typeface="-윤고딕130" pitchFamily="18" charset="-127"/>
              </a:defRPr>
            </a:lvl5pPr>
            <a:lvl6pPr marL="2514600" indent="-228600" eaLnBrk="0" fontAlgn="base" hangingPunct="0">
              <a:spcBef>
                <a:spcPct val="0"/>
              </a:spcBef>
              <a:spcAft>
                <a:spcPct val="0"/>
              </a:spcAft>
              <a:buClr>
                <a:schemeClr val="tx2"/>
              </a:buClr>
              <a:buSzPct val="120000"/>
              <a:buFont typeface="Arial" charset="0"/>
              <a:buChar char="–"/>
              <a:defRPr sz="1200" b="1">
                <a:latin typeface="Arial" charset="0"/>
                <a:ea typeface="-윤고딕130" pitchFamily="18" charset="-127"/>
              </a:defRPr>
            </a:lvl6pPr>
            <a:lvl7pPr marL="2971800" indent="-228600" eaLnBrk="0" fontAlgn="base" hangingPunct="0">
              <a:spcBef>
                <a:spcPct val="0"/>
              </a:spcBef>
              <a:spcAft>
                <a:spcPct val="0"/>
              </a:spcAft>
              <a:buClr>
                <a:schemeClr val="tx2"/>
              </a:buClr>
              <a:buSzPct val="120000"/>
              <a:buFont typeface="Arial" charset="0"/>
              <a:buChar char="–"/>
              <a:defRPr sz="1200" b="1">
                <a:latin typeface="Arial" charset="0"/>
                <a:ea typeface="-윤고딕130" pitchFamily="18" charset="-127"/>
              </a:defRPr>
            </a:lvl7pPr>
            <a:lvl8pPr marL="3429000" indent="-228600" eaLnBrk="0" fontAlgn="base" hangingPunct="0">
              <a:spcBef>
                <a:spcPct val="0"/>
              </a:spcBef>
              <a:spcAft>
                <a:spcPct val="0"/>
              </a:spcAft>
              <a:buClr>
                <a:schemeClr val="tx2"/>
              </a:buClr>
              <a:buSzPct val="120000"/>
              <a:buFont typeface="Arial" charset="0"/>
              <a:buChar char="–"/>
              <a:defRPr sz="1200" b="1">
                <a:latin typeface="Arial" charset="0"/>
                <a:ea typeface="-윤고딕130" pitchFamily="18" charset="-127"/>
              </a:defRPr>
            </a:lvl8pPr>
            <a:lvl9pPr marL="3886200" indent="-228600" eaLnBrk="0" fontAlgn="base" hangingPunct="0">
              <a:spcBef>
                <a:spcPct val="0"/>
              </a:spcBef>
              <a:spcAft>
                <a:spcPct val="0"/>
              </a:spcAft>
              <a:buClr>
                <a:schemeClr val="tx2"/>
              </a:buClr>
              <a:buSzPct val="120000"/>
              <a:buFont typeface="Arial" charset="0"/>
              <a:buChar char="–"/>
              <a:defRPr sz="1200" b="1">
                <a:latin typeface="Arial" charset="0"/>
                <a:ea typeface="-윤고딕130" pitchFamily="18" charset="-127"/>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a:ln>
                  <a:noFill/>
                </a:ln>
                <a:solidFill>
                  <a:srgbClr val="FFFFFF"/>
                </a:solidFill>
                <a:effectLst/>
                <a:uLnTx/>
                <a:uFillTx/>
                <a:latin typeface="맑은 고딕" panose="020B0503020000020004" pitchFamily="50" charset="-127"/>
                <a:ea typeface="맑은 고딕" panose="020B0503020000020004" pitchFamily="50" charset="-127"/>
                <a:cs typeface="+mn-cs"/>
              </a:rPr>
              <a:t>3</a:t>
            </a:r>
          </a:p>
        </p:txBody>
      </p:sp>
      <p:graphicFrame>
        <p:nvGraphicFramePr>
          <p:cNvPr id="6" name="표 5">
            <a:extLst>
              <a:ext uri="{FF2B5EF4-FFF2-40B4-BE49-F238E27FC236}">
                <a16:creationId xmlns:a16="http://schemas.microsoft.com/office/drawing/2014/main" id="{976658D7-E715-4B14-908F-B693720DEF4F}"/>
              </a:ext>
            </a:extLst>
          </p:cNvPr>
          <p:cNvGraphicFramePr>
            <a:graphicFrameLocks noGrp="1"/>
          </p:cNvGraphicFramePr>
          <p:nvPr>
            <p:extLst>
              <p:ext uri="{D42A27DB-BD31-4B8C-83A1-F6EECF244321}">
                <p14:modId xmlns:p14="http://schemas.microsoft.com/office/powerpoint/2010/main" val="4291605635"/>
              </p:ext>
            </p:extLst>
          </p:nvPr>
        </p:nvGraphicFramePr>
        <p:xfrm>
          <a:off x="6565340" y="3932738"/>
          <a:ext cx="2399148" cy="640080"/>
        </p:xfrm>
        <a:graphic>
          <a:graphicData uri="http://schemas.openxmlformats.org/drawingml/2006/table">
            <a:tbl>
              <a:tblPr firstRow="1" bandRow="1">
                <a:tableStyleId>{5940675A-B579-460E-94D1-54222C63F5DA}</a:tableStyleId>
              </a:tblPr>
              <a:tblGrid>
                <a:gridCol w="720732">
                  <a:extLst>
                    <a:ext uri="{9D8B030D-6E8A-4147-A177-3AD203B41FA5}">
                      <a16:colId xmlns:a16="http://schemas.microsoft.com/office/drawing/2014/main" val="851497961"/>
                    </a:ext>
                  </a:extLst>
                </a:gridCol>
                <a:gridCol w="806847">
                  <a:extLst>
                    <a:ext uri="{9D8B030D-6E8A-4147-A177-3AD203B41FA5}">
                      <a16:colId xmlns:a16="http://schemas.microsoft.com/office/drawing/2014/main" val="69415046"/>
                    </a:ext>
                  </a:extLst>
                </a:gridCol>
                <a:gridCol w="871569">
                  <a:extLst>
                    <a:ext uri="{9D8B030D-6E8A-4147-A177-3AD203B41FA5}">
                      <a16:colId xmlns:a16="http://schemas.microsoft.com/office/drawing/2014/main" val="1795075635"/>
                    </a:ext>
                  </a:extLst>
                </a:gridCol>
              </a:tblGrid>
              <a:tr h="0">
                <a:tc>
                  <a:txBody>
                    <a:bodyPr/>
                    <a:lstStyle/>
                    <a:p>
                      <a:pPr algn="ctr" latinLnBrk="1"/>
                      <a:r>
                        <a:rPr lang="ko-KR" altLang="en-US" sz="800" dirty="0"/>
                        <a:t>구 분</a:t>
                      </a:r>
                    </a:p>
                  </a:txBody>
                  <a:tcPr/>
                </a:tc>
                <a:tc>
                  <a:txBody>
                    <a:bodyPr/>
                    <a:lstStyle/>
                    <a:p>
                      <a:pPr algn="ctr" latinLnBrk="1"/>
                      <a:r>
                        <a:rPr lang="ko-KR" altLang="en-US" sz="800" dirty="0"/>
                        <a:t>위탁자</a:t>
                      </a:r>
                    </a:p>
                  </a:txBody>
                  <a:tcPr/>
                </a:tc>
                <a:tc>
                  <a:txBody>
                    <a:bodyPr/>
                    <a:lstStyle/>
                    <a:p>
                      <a:pPr algn="ctr" latinLnBrk="1"/>
                      <a:r>
                        <a:rPr lang="en-US" altLang="ko-KR" sz="800" dirty="0"/>
                        <a:t>3</a:t>
                      </a:r>
                      <a:r>
                        <a:rPr lang="ko-KR" altLang="en-US" sz="800" dirty="0"/>
                        <a:t>종 수익자 등</a:t>
                      </a:r>
                    </a:p>
                  </a:txBody>
                  <a:tcPr/>
                </a:tc>
                <a:extLst>
                  <a:ext uri="{0D108BD9-81ED-4DB2-BD59-A6C34878D82A}">
                    <a16:rowId xmlns:a16="http://schemas.microsoft.com/office/drawing/2014/main" val="1989974504"/>
                  </a:ext>
                </a:extLst>
              </a:tr>
              <a:tr h="0">
                <a:tc>
                  <a:txBody>
                    <a:bodyPr/>
                    <a:lstStyle/>
                    <a:p>
                      <a:pPr algn="ctr" latinLnBrk="1"/>
                      <a:r>
                        <a:rPr lang="ko-KR" altLang="en-US" sz="800" b="1" dirty="0" err="1">
                          <a:solidFill>
                            <a:srgbClr val="C00000"/>
                          </a:solidFill>
                        </a:rPr>
                        <a:t>비주간사</a:t>
                      </a:r>
                      <a:r>
                        <a:rPr lang="ko-KR" altLang="en-US" sz="800" b="1" dirty="0">
                          <a:solidFill>
                            <a:srgbClr val="C00000"/>
                          </a:solidFill>
                        </a:rPr>
                        <a:t> </a:t>
                      </a:r>
                      <a:r>
                        <a:rPr lang="en-US" altLang="ko-KR" sz="800" b="1" dirty="0">
                          <a:solidFill>
                            <a:srgbClr val="C00000"/>
                          </a:solidFill>
                        </a:rPr>
                        <a:t>1</a:t>
                      </a:r>
                      <a:endParaRPr lang="ko-KR" altLang="en-US" sz="800" b="1" dirty="0">
                        <a:solidFill>
                          <a:srgbClr val="C00000"/>
                        </a:solidFill>
                      </a:endParaRPr>
                    </a:p>
                  </a:txBody>
                  <a:tcPr>
                    <a:solidFill>
                      <a:schemeClr val="accent6">
                        <a:lumMod val="20000"/>
                        <a:lumOff val="80000"/>
                      </a:schemeClr>
                    </a:solidFill>
                  </a:tcPr>
                </a:tc>
                <a:tc>
                  <a:txBody>
                    <a:bodyPr/>
                    <a:lstStyle/>
                    <a:p>
                      <a:pPr algn="ctr" latinLnBrk="1"/>
                      <a:r>
                        <a:rPr lang="ko-KR" altLang="en-US" sz="800" dirty="0"/>
                        <a:t>위탁자 </a:t>
                      </a:r>
                      <a:r>
                        <a:rPr lang="en-US" altLang="ko-KR" sz="800" dirty="0"/>
                        <a:t>1-2</a:t>
                      </a:r>
                      <a:endParaRPr lang="ko-KR" altLang="en-US" sz="800" dirty="0"/>
                    </a:p>
                  </a:txBody>
                  <a:tcPr>
                    <a:solidFill>
                      <a:schemeClr val="accent6">
                        <a:lumMod val="20000"/>
                        <a:lumOff val="80000"/>
                      </a:schemeClr>
                    </a:solidFill>
                  </a:tcPr>
                </a:tc>
                <a:tc>
                  <a:txBody>
                    <a:bodyPr/>
                    <a:lstStyle/>
                    <a:p>
                      <a:pPr algn="ctr" latinLnBrk="1"/>
                      <a:r>
                        <a:rPr lang="en-US" altLang="ko-KR" sz="800" b="1" dirty="0">
                          <a:solidFill>
                            <a:srgbClr val="C00000"/>
                          </a:solidFill>
                        </a:rPr>
                        <a:t>3-1</a:t>
                      </a:r>
                      <a:r>
                        <a:rPr lang="ko-KR" altLang="en-US" sz="800" b="1" dirty="0">
                          <a:solidFill>
                            <a:srgbClr val="C00000"/>
                          </a:solidFill>
                        </a:rPr>
                        <a:t>종 수익자</a:t>
                      </a:r>
                    </a:p>
                  </a:txBody>
                  <a:tcPr>
                    <a:solidFill>
                      <a:schemeClr val="accent6">
                        <a:lumMod val="20000"/>
                        <a:lumOff val="80000"/>
                      </a:schemeClr>
                    </a:solidFill>
                  </a:tcPr>
                </a:tc>
                <a:extLst>
                  <a:ext uri="{0D108BD9-81ED-4DB2-BD59-A6C34878D82A}">
                    <a16:rowId xmlns:a16="http://schemas.microsoft.com/office/drawing/2014/main" val="4884718"/>
                  </a:ext>
                </a:extLst>
              </a:tr>
              <a:tr h="0">
                <a:tc>
                  <a:txBody>
                    <a:bodyPr/>
                    <a:lstStyle/>
                    <a:p>
                      <a:pPr algn="ctr" latinLnBrk="1"/>
                      <a:r>
                        <a:rPr lang="ko-KR" altLang="en-US" sz="800" b="1" dirty="0" err="1">
                          <a:solidFill>
                            <a:srgbClr val="C00000"/>
                          </a:solidFill>
                        </a:rPr>
                        <a:t>비주간사</a:t>
                      </a:r>
                      <a:r>
                        <a:rPr lang="ko-KR" altLang="en-US" sz="800" b="1" dirty="0">
                          <a:solidFill>
                            <a:srgbClr val="C00000"/>
                          </a:solidFill>
                        </a:rPr>
                        <a:t> </a:t>
                      </a:r>
                      <a:r>
                        <a:rPr lang="en-US" altLang="ko-KR" sz="800" b="1" dirty="0">
                          <a:solidFill>
                            <a:srgbClr val="C00000"/>
                          </a:solidFill>
                        </a:rPr>
                        <a:t>2</a:t>
                      </a:r>
                      <a:endParaRPr lang="ko-KR" altLang="en-US" sz="800" b="1" dirty="0">
                        <a:solidFill>
                          <a:srgbClr val="C00000"/>
                        </a:solidFill>
                      </a:endParaRPr>
                    </a:p>
                  </a:txBody>
                  <a:tcPr>
                    <a:solidFill>
                      <a:schemeClr val="accent6">
                        <a:lumMod val="20000"/>
                        <a:lumOff val="80000"/>
                      </a:schemeClr>
                    </a:solidFill>
                  </a:tcPr>
                </a:tc>
                <a:tc>
                  <a:txBody>
                    <a:bodyPr/>
                    <a:lstStyle/>
                    <a:p>
                      <a:pPr algn="ctr" latinLnBrk="1"/>
                      <a:r>
                        <a:rPr lang="ko-KR" altLang="en-US" sz="800" dirty="0"/>
                        <a:t>위탁자 </a:t>
                      </a:r>
                      <a:r>
                        <a:rPr lang="en-US" altLang="ko-KR" sz="800" dirty="0"/>
                        <a:t>1-3</a:t>
                      </a:r>
                      <a:endParaRPr lang="ko-KR" altLang="en-US" sz="800" dirty="0"/>
                    </a:p>
                  </a:txBody>
                  <a:tcPr>
                    <a:solidFill>
                      <a:schemeClr val="accent6">
                        <a:lumMod val="20000"/>
                        <a:lumOff val="80000"/>
                      </a:schemeClr>
                    </a:solidFill>
                  </a:tcPr>
                </a:tc>
                <a:tc>
                  <a:txBody>
                    <a:bodyPr/>
                    <a:lstStyle/>
                    <a:p>
                      <a:pPr algn="ctr" latinLnBrk="1"/>
                      <a:r>
                        <a:rPr lang="en-US" altLang="ko-KR" sz="800" b="1" dirty="0">
                          <a:solidFill>
                            <a:srgbClr val="C00000"/>
                          </a:solidFill>
                        </a:rPr>
                        <a:t>3-2</a:t>
                      </a:r>
                      <a:r>
                        <a:rPr lang="ko-KR" altLang="en-US" sz="800" b="1" dirty="0">
                          <a:solidFill>
                            <a:srgbClr val="C00000"/>
                          </a:solidFill>
                        </a:rPr>
                        <a:t>종 수익자</a:t>
                      </a:r>
                    </a:p>
                  </a:txBody>
                  <a:tcPr>
                    <a:solidFill>
                      <a:schemeClr val="accent6">
                        <a:lumMod val="20000"/>
                        <a:lumOff val="80000"/>
                      </a:schemeClr>
                    </a:solidFill>
                  </a:tcPr>
                </a:tc>
                <a:extLst>
                  <a:ext uri="{0D108BD9-81ED-4DB2-BD59-A6C34878D82A}">
                    <a16:rowId xmlns:a16="http://schemas.microsoft.com/office/drawing/2014/main" val="2471687330"/>
                  </a:ext>
                </a:extLst>
              </a:tr>
            </a:tbl>
          </a:graphicData>
        </a:graphic>
      </p:graphicFrame>
      <p:grpSp>
        <p:nvGrpSpPr>
          <p:cNvPr id="7" name="그룹 6">
            <a:extLst>
              <a:ext uri="{FF2B5EF4-FFF2-40B4-BE49-F238E27FC236}">
                <a16:creationId xmlns:a16="http://schemas.microsoft.com/office/drawing/2014/main" id="{37E73367-6586-4727-9159-41D2423266BA}"/>
              </a:ext>
            </a:extLst>
          </p:cNvPr>
          <p:cNvGrpSpPr/>
          <p:nvPr/>
        </p:nvGrpSpPr>
        <p:grpSpPr>
          <a:xfrm>
            <a:off x="1053401" y="1508549"/>
            <a:ext cx="7108418" cy="2285605"/>
            <a:chOff x="848671" y="2677071"/>
            <a:chExt cx="7108418" cy="2413956"/>
          </a:xfrm>
        </p:grpSpPr>
        <p:sp>
          <p:nvSpPr>
            <p:cNvPr id="8" name="Rectangle 16">
              <a:extLst>
                <a:ext uri="{FF2B5EF4-FFF2-40B4-BE49-F238E27FC236}">
                  <a16:creationId xmlns:a16="http://schemas.microsoft.com/office/drawing/2014/main" id="{493777DD-823F-4EE9-AAF2-EDB7B241A9F5}"/>
                </a:ext>
              </a:extLst>
            </p:cNvPr>
            <p:cNvSpPr>
              <a:spLocks noChangeArrowheads="1"/>
            </p:cNvSpPr>
            <p:nvPr/>
          </p:nvSpPr>
          <p:spPr bwMode="auto">
            <a:xfrm>
              <a:off x="3563013" y="4488883"/>
              <a:ext cx="1639913" cy="560297"/>
            </a:xfrm>
            <a:prstGeom prst="rect">
              <a:avLst/>
            </a:prstGeom>
            <a:solidFill>
              <a:srgbClr val="9BBB59">
                <a:lumMod val="75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marL="0" marR="0" lvl="0" indent="0" algn="ctr" defTabSz="914400" rtl="0" eaLnBrk="0" fontAlgn="auto" latinLnBrk="0" hangingPunct="0">
                <a:lnSpc>
                  <a:spcPct val="90000"/>
                </a:lnSpc>
                <a:spcBef>
                  <a:spcPts val="0"/>
                </a:spcBef>
                <a:spcAft>
                  <a:spcPts val="0"/>
                </a:spcAft>
                <a:buClrTx/>
                <a:buSzTx/>
                <a:buFontTx/>
                <a:buNone/>
                <a:tabLst/>
                <a:defRPr/>
              </a:pPr>
              <a:r>
                <a:rPr kumimoji="0" lang="ko-KR" altLang="en-US" sz="1400" b="1" i="0" u="none" strike="noStrike" kern="0" cap="none" spc="0" normalizeH="0" baseline="0" noProof="0" dirty="0" err="1">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신탁사</a:t>
              </a:r>
              <a:br>
                <a:rPr kumimoji="0" lang="en-US" altLang="ko-KR" sz="1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br>
              <a:r>
                <a:rPr kumimoji="0" lang="en-US" altLang="ko-KR" sz="1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a:t>
              </a:r>
              <a:r>
                <a:rPr kumimoji="0" lang="ko-KR" altLang="en-US" sz="1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수탁자</a:t>
              </a:r>
              <a:r>
                <a:rPr kumimoji="0" lang="en-US" altLang="ko-KR" sz="1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a:t>
              </a:r>
            </a:p>
          </p:txBody>
        </p:sp>
        <p:sp>
          <p:nvSpPr>
            <p:cNvPr id="9" name="Rectangle 16">
              <a:extLst>
                <a:ext uri="{FF2B5EF4-FFF2-40B4-BE49-F238E27FC236}">
                  <a16:creationId xmlns:a16="http://schemas.microsoft.com/office/drawing/2014/main" id="{04E0A5BD-54ED-4DF0-8367-C19455B71E75}"/>
                </a:ext>
              </a:extLst>
            </p:cNvPr>
            <p:cNvSpPr>
              <a:spLocks noChangeArrowheads="1"/>
            </p:cNvSpPr>
            <p:nvPr/>
          </p:nvSpPr>
          <p:spPr bwMode="auto">
            <a:xfrm>
              <a:off x="848671" y="3104963"/>
              <a:ext cx="1600200" cy="648271"/>
            </a:xfrm>
            <a:prstGeom prst="rect">
              <a:avLst/>
            </a:prstGeom>
            <a:solidFill>
              <a:srgbClr val="1F497D">
                <a:lumMod val="60000"/>
                <a:lumOff val="40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marL="0" marR="0" lvl="0" indent="0" algn="ctr" defTabSz="914400" rtl="0" eaLnBrk="0" fontAlgn="auto" latinLnBrk="0" hangingPunct="0">
                <a:lnSpc>
                  <a:spcPct val="90000"/>
                </a:lnSpc>
                <a:spcBef>
                  <a:spcPts val="0"/>
                </a:spcBef>
                <a:spcAft>
                  <a:spcPts val="0"/>
                </a:spcAft>
                <a:buClrTx/>
                <a:buSzTx/>
                <a:buFontTx/>
                <a:buNone/>
                <a:tabLst/>
                <a:defRPr/>
              </a:pPr>
              <a:r>
                <a:rPr kumimoji="0" lang="ko-KR" altLang="en-US" sz="14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주간사</a:t>
              </a:r>
              <a:endParaRPr kumimoji="0" lang="en-US" altLang="ko-KR" sz="14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endParaRPr>
            </a:p>
            <a:p>
              <a:pPr marL="0" marR="0" lvl="0" indent="0" algn="ctr" defTabSz="914400" rtl="0" eaLnBrk="0" fontAlgn="auto" latinLnBrk="0" hangingPunct="0">
                <a:lnSpc>
                  <a:spcPct val="90000"/>
                </a:lnSpc>
                <a:spcBef>
                  <a:spcPts val="0"/>
                </a:spcBef>
                <a:spcAft>
                  <a:spcPts val="0"/>
                </a:spcAft>
                <a:buClrTx/>
                <a:buSzTx/>
                <a:buFontTx/>
                <a:buNone/>
                <a:tabLst/>
                <a:defRPr/>
              </a:pPr>
              <a:r>
                <a:rPr kumimoji="0" lang="en-US" altLang="ko-KR" sz="11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a:t>
              </a:r>
              <a:r>
                <a:rPr kumimoji="0" lang="ko-KR" altLang="en-US" sz="11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위탁자 겸 </a:t>
              </a:r>
              <a:r>
                <a:rPr kumimoji="0" lang="en-US" altLang="ko-KR" sz="11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1-1</a:t>
              </a:r>
              <a:r>
                <a:rPr kumimoji="0" lang="ko-KR" altLang="en-US" sz="11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종 수익자</a:t>
              </a:r>
              <a:r>
                <a:rPr kumimoji="0" lang="en-US" altLang="ko-KR" sz="11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a:t>
              </a:r>
            </a:p>
          </p:txBody>
        </p:sp>
        <p:sp>
          <p:nvSpPr>
            <p:cNvPr id="10" name="Rectangle 16">
              <a:extLst>
                <a:ext uri="{FF2B5EF4-FFF2-40B4-BE49-F238E27FC236}">
                  <a16:creationId xmlns:a16="http://schemas.microsoft.com/office/drawing/2014/main" id="{4116785C-AC43-4ECD-9D0A-B894B46D388C}"/>
                </a:ext>
              </a:extLst>
            </p:cNvPr>
            <p:cNvSpPr>
              <a:spLocks noChangeArrowheads="1"/>
            </p:cNvSpPr>
            <p:nvPr/>
          </p:nvSpPr>
          <p:spPr bwMode="auto">
            <a:xfrm>
              <a:off x="3601287" y="2677071"/>
              <a:ext cx="1568379" cy="571910"/>
            </a:xfrm>
            <a:prstGeom prst="rect">
              <a:avLst/>
            </a:prstGeom>
            <a:solidFill>
              <a:srgbClr val="1F497D">
                <a:lumMod val="60000"/>
                <a:lumOff val="40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o-KR" altLang="en-US" sz="14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발주자</a:t>
              </a:r>
              <a:r>
                <a:rPr kumimoji="0" lang="ko-KR" altLang="en-US" sz="12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 </a:t>
              </a:r>
            </a:p>
          </p:txBody>
        </p:sp>
        <p:sp>
          <p:nvSpPr>
            <p:cNvPr id="11" name="Rectangle 16">
              <a:extLst>
                <a:ext uri="{FF2B5EF4-FFF2-40B4-BE49-F238E27FC236}">
                  <a16:creationId xmlns:a16="http://schemas.microsoft.com/office/drawing/2014/main" id="{A2F86BC6-B171-4B30-B702-55C48EAEC64B}"/>
                </a:ext>
              </a:extLst>
            </p:cNvPr>
            <p:cNvSpPr>
              <a:spLocks noChangeArrowheads="1"/>
            </p:cNvSpPr>
            <p:nvPr/>
          </p:nvSpPr>
          <p:spPr bwMode="auto">
            <a:xfrm>
              <a:off x="6329709" y="3096186"/>
              <a:ext cx="1627380" cy="648271"/>
            </a:xfrm>
            <a:prstGeom prst="rect">
              <a:avLst/>
            </a:prstGeom>
            <a:solidFill>
              <a:srgbClr val="1F497D">
                <a:lumMod val="60000"/>
                <a:lumOff val="40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marL="0" marR="0" lvl="0" indent="0" algn="ctr" defTabSz="914400" rtl="0" eaLnBrk="0" fontAlgn="auto" latinLnBrk="0" hangingPunct="0">
                <a:lnSpc>
                  <a:spcPct val="90000"/>
                </a:lnSpc>
                <a:spcBef>
                  <a:spcPts val="0"/>
                </a:spcBef>
                <a:spcAft>
                  <a:spcPts val="0"/>
                </a:spcAft>
                <a:buClrTx/>
                <a:buSzTx/>
                <a:buFontTx/>
                <a:buNone/>
                <a:tabLst/>
                <a:defRPr/>
              </a:pPr>
              <a:r>
                <a:rPr kumimoji="0" lang="ko-KR" altLang="en-US" sz="1400" b="1" i="0" u="none" strike="noStrike" kern="0" cap="none" spc="0" normalizeH="0" baseline="0" noProof="0" dirty="0" err="1">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비주간사</a:t>
              </a:r>
              <a:endParaRPr kumimoji="0" lang="en-US" altLang="ko-KR" sz="14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endParaRPr>
            </a:p>
            <a:p>
              <a:pPr marL="0" marR="0" lvl="0" indent="0" algn="ctr" defTabSz="914400" rtl="0" eaLnBrk="0" fontAlgn="auto" latinLnBrk="0" hangingPunct="0">
                <a:lnSpc>
                  <a:spcPct val="90000"/>
                </a:lnSpc>
                <a:spcBef>
                  <a:spcPts val="0"/>
                </a:spcBef>
                <a:spcAft>
                  <a:spcPts val="0"/>
                </a:spcAft>
                <a:buClrTx/>
                <a:buSzTx/>
                <a:buFontTx/>
                <a:buNone/>
                <a:tabLst/>
                <a:defRPr/>
              </a:pPr>
              <a:r>
                <a:rPr kumimoji="0" lang="en-US" altLang="ko-KR" sz="11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a:t>
              </a:r>
              <a:r>
                <a:rPr kumimoji="0" lang="ko-KR" altLang="en-US" sz="11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위탁자 겸 </a:t>
              </a:r>
              <a:r>
                <a:rPr kumimoji="0" lang="en-US" altLang="ko-KR" sz="11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3</a:t>
              </a:r>
              <a:r>
                <a:rPr kumimoji="0" lang="ko-KR" altLang="en-US" sz="11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종 수익자</a:t>
              </a:r>
              <a:r>
                <a:rPr kumimoji="0" lang="en-US" altLang="ko-KR" sz="11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rPr>
                <a:t>)</a:t>
              </a:r>
            </a:p>
          </p:txBody>
        </p:sp>
        <p:sp>
          <p:nvSpPr>
            <p:cNvPr id="12" name="Text Box 13">
              <a:extLst>
                <a:ext uri="{FF2B5EF4-FFF2-40B4-BE49-F238E27FC236}">
                  <a16:creationId xmlns:a16="http://schemas.microsoft.com/office/drawing/2014/main" id="{73211986-F187-45D4-8FE2-6CA814FED834}"/>
                </a:ext>
              </a:extLst>
            </p:cNvPr>
            <p:cNvSpPr txBox="1">
              <a:spLocks noChangeArrowheads="1"/>
            </p:cNvSpPr>
            <p:nvPr/>
          </p:nvSpPr>
          <p:spPr bwMode="auto">
            <a:xfrm>
              <a:off x="5146157" y="4830979"/>
              <a:ext cx="2245449" cy="260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ko-KR" altLang="en-US" sz="1000" b="1" i="0" u="none" strike="noStrike" kern="0" cap="none" spc="0" normalizeH="0" baseline="0" noProof="0" dirty="0">
                  <a:ln>
                    <a:noFill/>
                  </a:ln>
                  <a:solidFill>
                    <a:prstClr val="black"/>
                  </a:solidFill>
                  <a:effectLst/>
                  <a:uLnTx/>
                  <a:uFillTx/>
                  <a:latin typeface="맑은 고딕" pitchFamily="50" charset="-127"/>
                  <a:ea typeface="맑은 고딕" pitchFamily="50" charset="-127"/>
                  <a:cs typeface="+mn-cs"/>
                </a:rPr>
                <a:t> ⑥ </a:t>
              </a:r>
              <a:r>
                <a:rPr kumimoji="0" lang="en-US" altLang="ko-KR" sz="1000" b="1" i="0" u="none" strike="noStrike" kern="0" cap="none" spc="0" normalizeH="0" baseline="0" noProof="0" dirty="0">
                  <a:ln>
                    <a:noFill/>
                  </a:ln>
                  <a:solidFill>
                    <a:srgbClr val="C00000"/>
                  </a:solidFill>
                  <a:effectLst/>
                  <a:uLnTx/>
                  <a:uFillTx/>
                  <a:latin typeface="맑은 고딕" pitchFamily="50" charset="-127"/>
                  <a:ea typeface="맑은 고딕" pitchFamily="50" charset="-127"/>
                  <a:cs typeface="+mn-cs"/>
                </a:rPr>
                <a:t>3</a:t>
              </a:r>
              <a:r>
                <a:rPr kumimoji="0" lang="ko-KR" altLang="en-US" sz="1000" b="1" i="0" u="none" strike="noStrike" kern="0" cap="none" spc="0" normalizeH="0" baseline="0" noProof="0" dirty="0">
                  <a:ln>
                    <a:noFill/>
                  </a:ln>
                  <a:solidFill>
                    <a:srgbClr val="C00000"/>
                  </a:solidFill>
                  <a:effectLst/>
                  <a:uLnTx/>
                  <a:uFillTx/>
                  <a:latin typeface="맑은 고딕" pitchFamily="50" charset="-127"/>
                  <a:ea typeface="맑은 고딕" pitchFamily="50" charset="-127"/>
                  <a:cs typeface="+mn-cs"/>
                </a:rPr>
                <a:t>종 수익금 지급</a:t>
              </a:r>
            </a:p>
          </p:txBody>
        </p:sp>
        <p:cxnSp>
          <p:nvCxnSpPr>
            <p:cNvPr id="13" name="직선 화살표 연결선 50">
              <a:extLst>
                <a:ext uri="{FF2B5EF4-FFF2-40B4-BE49-F238E27FC236}">
                  <a16:creationId xmlns:a16="http://schemas.microsoft.com/office/drawing/2014/main" id="{4C14FF9B-6221-429F-8128-73CB030ECC22}"/>
                </a:ext>
              </a:extLst>
            </p:cNvPr>
            <p:cNvCxnSpPr>
              <a:cxnSpLocks noChangeShapeType="1"/>
              <a:stCxn id="9" idx="2"/>
              <a:endCxn id="8" idx="0"/>
            </p:cNvCxnSpPr>
            <p:nvPr/>
          </p:nvCxnSpPr>
          <p:spPr bwMode="auto">
            <a:xfrm>
              <a:off x="1648771" y="3753234"/>
              <a:ext cx="2734199" cy="735649"/>
            </a:xfrm>
            <a:prstGeom prst="straightConnector1">
              <a:avLst/>
            </a:prstGeom>
            <a:ln>
              <a:headEnd type="oval" w="med" len="med"/>
              <a:tailEnd type="oval" w="med" len="med"/>
            </a:ln>
            <a:extLst>
              <a:ext uri="{909E8E84-426E-40DD-AFC4-6F175D3DCCD1}">
                <a14:hiddenFill xmlns:a14="http://schemas.microsoft.com/office/drawing/2010/main">
                  <a:noFill/>
                </a14:hiddenFill>
              </a:ext>
            </a:extLst>
          </p:spPr>
          <p:style>
            <a:lnRef idx="1">
              <a:schemeClr val="accent6"/>
            </a:lnRef>
            <a:fillRef idx="0">
              <a:schemeClr val="accent6"/>
            </a:fillRef>
            <a:effectRef idx="0">
              <a:schemeClr val="accent6"/>
            </a:effectRef>
            <a:fontRef idx="minor">
              <a:schemeClr val="tx1"/>
            </a:fontRef>
          </p:style>
        </p:cxnSp>
      </p:grpSp>
      <p:sp>
        <p:nvSpPr>
          <p:cNvPr id="14" name="Text Box 13">
            <a:extLst>
              <a:ext uri="{FF2B5EF4-FFF2-40B4-BE49-F238E27FC236}">
                <a16:creationId xmlns:a16="http://schemas.microsoft.com/office/drawing/2014/main" id="{1CFB3B7B-9AB8-46D4-B8D4-5CD6500F28B2}"/>
              </a:ext>
            </a:extLst>
          </p:cNvPr>
          <p:cNvSpPr txBox="1">
            <a:spLocks noChangeArrowheads="1"/>
          </p:cNvSpPr>
          <p:nvPr/>
        </p:nvSpPr>
        <p:spPr bwMode="auto">
          <a:xfrm rot="870591">
            <a:off x="2474799" y="2873278"/>
            <a:ext cx="12800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algn="ctr" defTabSz="914400" rtl="0" eaLnBrk="1" fontAlgn="auto" latinLnBrk="1" hangingPunct="1">
              <a:lnSpc>
                <a:spcPct val="100000"/>
              </a:lnSpc>
              <a:spcBef>
                <a:spcPct val="20000"/>
              </a:spcBef>
              <a:spcAft>
                <a:spcPts val="0"/>
              </a:spcAft>
              <a:buClrTx/>
              <a:buSzTx/>
              <a:buFontTx/>
              <a:buNone/>
              <a:tabLst/>
              <a:defRPr/>
            </a:pPr>
            <a:r>
              <a:rPr kumimoji="0" lang="ko-KR" altLang="en-US" sz="900" b="1" i="0" u="none" strike="noStrike" kern="1200" cap="none" spc="0" normalizeH="0" baseline="0" noProof="0" dirty="0">
                <a:ln>
                  <a:noFill/>
                </a:ln>
                <a:solidFill>
                  <a:srgbClr val="F79646"/>
                </a:solidFill>
                <a:effectLst/>
                <a:uLnTx/>
                <a:uFillTx/>
                <a:latin typeface="맑은 고딕" pitchFamily="50" charset="-127"/>
                <a:ea typeface="맑은 고딕" pitchFamily="50" charset="-127"/>
                <a:cs typeface="+mn-cs"/>
              </a:rPr>
              <a:t>①</a:t>
            </a:r>
            <a:r>
              <a:rPr kumimoji="0" lang="en-US" altLang="ko-KR" sz="900" b="1" i="0" u="none" strike="noStrike" kern="1200" cap="none" spc="0" normalizeH="0" baseline="0" noProof="0" dirty="0">
                <a:ln>
                  <a:noFill/>
                </a:ln>
                <a:solidFill>
                  <a:srgbClr val="F79646"/>
                </a:solidFill>
                <a:effectLst/>
                <a:uLnTx/>
                <a:uFillTx/>
                <a:latin typeface="맑은 고딕" pitchFamily="50" charset="-127"/>
                <a:ea typeface="맑은 고딕" pitchFamily="50" charset="-127"/>
                <a:cs typeface="+mn-cs"/>
              </a:rPr>
              <a:t> </a:t>
            </a:r>
            <a:r>
              <a:rPr kumimoji="0" lang="ko-KR" altLang="en-US" sz="900" b="1" i="0" u="none" strike="noStrike" kern="1200" cap="none" spc="0" normalizeH="0" baseline="0" noProof="0" dirty="0">
                <a:ln>
                  <a:noFill/>
                </a:ln>
                <a:solidFill>
                  <a:srgbClr val="F79646"/>
                </a:solidFill>
                <a:effectLst/>
                <a:uLnTx/>
                <a:uFillTx/>
                <a:latin typeface="맑은 고딕" pitchFamily="50" charset="-127"/>
                <a:ea typeface="맑은 고딕" pitchFamily="50" charset="-127"/>
                <a:cs typeface="+mn-cs"/>
              </a:rPr>
              <a:t>주간사 공사대금채권 신탁 계약</a:t>
            </a:r>
            <a:endParaRPr kumimoji="0" lang="en-US" altLang="ko-KR" sz="900" b="1" i="0" u="none" strike="noStrike" kern="1200" cap="none" spc="0" normalizeH="0" baseline="0" noProof="0" dirty="0">
              <a:ln>
                <a:noFill/>
              </a:ln>
              <a:solidFill>
                <a:srgbClr val="F79646"/>
              </a:solidFill>
              <a:effectLst/>
              <a:uLnTx/>
              <a:uFillTx/>
              <a:latin typeface="맑은 고딕" pitchFamily="50" charset="-127"/>
              <a:ea typeface="맑은 고딕" pitchFamily="50" charset="-127"/>
              <a:cs typeface="+mn-cs"/>
            </a:endParaRPr>
          </a:p>
        </p:txBody>
      </p:sp>
      <p:cxnSp>
        <p:nvCxnSpPr>
          <p:cNvPr id="15" name="직선 화살표 연결선 50">
            <a:extLst>
              <a:ext uri="{FF2B5EF4-FFF2-40B4-BE49-F238E27FC236}">
                <a16:creationId xmlns:a16="http://schemas.microsoft.com/office/drawing/2014/main" id="{4ABC6908-D55D-4958-857E-BD2501153C7B}"/>
              </a:ext>
            </a:extLst>
          </p:cNvPr>
          <p:cNvCxnSpPr>
            <a:cxnSpLocks noChangeShapeType="1"/>
            <a:stCxn id="8" idx="0"/>
            <a:endCxn id="11" idx="2"/>
          </p:cNvCxnSpPr>
          <p:nvPr/>
        </p:nvCxnSpPr>
        <p:spPr bwMode="auto">
          <a:xfrm flipV="1">
            <a:off x="4587700" y="2519182"/>
            <a:ext cx="2760429" cy="704844"/>
          </a:xfrm>
          <a:prstGeom prst="straightConnector1">
            <a:avLst/>
          </a:prstGeom>
          <a:ln>
            <a:headEnd type="oval" w="med" len="med"/>
            <a:tailEnd type="oval" w="med" len="med"/>
          </a:ln>
          <a:extLst>
            <a:ext uri="{909E8E84-426E-40DD-AFC4-6F175D3DCCD1}">
              <a14:hiddenFill xmlns:a14="http://schemas.microsoft.com/office/drawing/2010/main">
                <a:noFill/>
              </a14:hiddenFill>
            </a:ext>
          </a:extLst>
        </p:spPr>
        <p:style>
          <a:lnRef idx="1">
            <a:schemeClr val="accent6"/>
          </a:lnRef>
          <a:fillRef idx="0">
            <a:schemeClr val="accent6"/>
          </a:fillRef>
          <a:effectRef idx="0">
            <a:schemeClr val="accent6"/>
          </a:effectRef>
          <a:fontRef idx="minor">
            <a:schemeClr val="tx1"/>
          </a:fontRef>
        </p:style>
      </p:cxnSp>
      <p:cxnSp>
        <p:nvCxnSpPr>
          <p:cNvPr id="16" name="직선 화살표 연결선 15">
            <a:extLst>
              <a:ext uri="{FF2B5EF4-FFF2-40B4-BE49-F238E27FC236}">
                <a16:creationId xmlns:a16="http://schemas.microsoft.com/office/drawing/2014/main" id="{E2BCE2B9-3397-4D48-BB09-F33BE414D658}"/>
              </a:ext>
            </a:extLst>
          </p:cNvPr>
          <p:cNvCxnSpPr>
            <a:cxnSpLocks/>
            <a:stCxn id="10" idx="2"/>
          </p:cNvCxnSpPr>
          <p:nvPr/>
        </p:nvCxnSpPr>
        <p:spPr>
          <a:xfrm>
            <a:off x="4590207" y="2050050"/>
            <a:ext cx="7678" cy="1098571"/>
          </a:xfrm>
          <a:prstGeom prst="straightConnector1">
            <a:avLst/>
          </a:prstGeom>
          <a:noFill/>
          <a:ln w="25400" cap="flat" cmpd="sng" algn="ctr">
            <a:solidFill>
              <a:srgbClr val="C0504D"/>
            </a:solidFill>
            <a:prstDash val="sysDash"/>
            <a:tailEnd type="arrow"/>
          </a:ln>
          <a:effectLst>
            <a:outerShdw blurRad="40000" dist="20000" dir="5400000" rotWithShape="0">
              <a:srgbClr val="000000">
                <a:alpha val="38000"/>
              </a:srgbClr>
            </a:outerShdw>
          </a:effectLst>
        </p:spPr>
      </p:cxnSp>
      <p:sp>
        <p:nvSpPr>
          <p:cNvPr id="17" name="Text Box 13">
            <a:extLst>
              <a:ext uri="{FF2B5EF4-FFF2-40B4-BE49-F238E27FC236}">
                <a16:creationId xmlns:a16="http://schemas.microsoft.com/office/drawing/2014/main" id="{81E1BC84-6F23-4B1D-8FA8-3D8C64D1B979}"/>
              </a:ext>
            </a:extLst>
          </p:cNvPr>
          <p:cNvSpPr txBox="1">
            <a:spLocks noChangeArrowheads="1"/>
          </p:cNvSpPr>
          <p:nvPr/>
        </p:nvSpPr>
        <p:spPr bwMode="auto">
          <a:xfrm rot="20779285">
            <a:off x="5388615" y="2841960"/>
            <a:ext cx="1580822"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algn="ctr" defTabSz="914400" rtl="0" eaLnBrk="1" fontAlgn="auto" latinLnBrk="1" hangingPunct="1">
              <a:lnSpc>
                <a:spcPct val="100000"/>
              </a:lnSpc>
              <a:spcBef>
                <a:spcPct val="20000"/>
              </a:spcBef>
              <a:spcAft>
                <a:spcPts val="0"/>
              </a:spcAft>
              <a:buClrTx/>
              <a:buSzTx/>
              <a:buFontTx/>
              <a:buNone/>
              <a:tabLst/>
              <a:defRPr/>
            </a:pPr>
            <a:r>
              <a:rPr kumimoji="0" lang="ko-KR" altLang="en-US" sz="900" b="1" i="0" u="none" strike="noStrike" kern="1200" cap="none" spc="0" normalizeH="0" baseline="0" noProof="0" dirty="0">
                <a:ln>
                  <a:noFill/>
                </a:ln>
                <a:solidFill>
                  <a:srgbClr val="F79646"/>
                </a:solidFill>
                <a:effectLst/>
                <a:uLnTx/>
                <a:uFillTx/>
                <a:latin typeface="맑은 고딕" pitchFamily="50" charset="-127"/>
                <a:ea typeface="맑은 고딕" pitchFamily="50" charset="-127"/>
                <a:cs typeface="+mn-cs"/>
              </a:rPr>
              <a:t>①</a:t>
            </a:r>
            <a:r>
              <a:rPr kumimoji="0" lang="en-US" altLang="ko-KR" sz="900" b="1" i="0" u="none" strike="noStrike" kern="1200" cap="none" spc="0" normalizeH="0" baseline="0" noProof="0" dirty="0">
                <a:ln>
                  <a:noFill/>
                </a:ln>
                <a:solidFill>
                  <a:srgbClr val="F79646"/>
                </a:solidFill>
                <a:effectLst/>
                <a:uLnTx/>
                <a:uFillTx/>
                <a:latin typeface="맑은 고딕" pitchFamily="50" charset="-127"/>
                <a:ea typeface="맑은 고딕" pitchFamily="50" charset="-127"/>
                <a:cs typeface="+mn-cs"/>
              </a:rPr>
              <a:t> </a:t>
            </a:r>
            <a:r>
              <a:rPr kumimoji="0" lang="ko-KR" altLang="en-US" sz="900" b="1" i="0" u="none" strike="noStrike" kern="1200" cap="none" spc="0" normalizeH="0" baseline="0" noProof="0" dirty="0">
                <a:ln>
                  <a:noFill/>
                </a:ln>
                <a:solidFill>
                  <a:srgbClr val="F79646"/>
                </a:solidFill>
                <a:effectLst/>
                <a:uLnTx/>
                <a:uFillTx/>
                <a:latin typeface="맑은 고딕" pitchFamily="50" charset="-127"/>
                <a:ea typeface="맑은 고딕" pitchFamily="50" charset="-127"/>
                <a:cs typeface="+mn-cs"/>
              </a:rPr>
              <a:t>비주간사 공사대금</a:t>
            </a:r>
            <a:endParaRPr kumimoji="0" lang="en-US" altLang="ko-KR" sz="900" b="1" i="0" u="none" strike="noStrike" kern="1200" cap="none" spc="0" normalizeH="0" baseline="0" noProof="0" dirty="0">
              <a:ln>
                <a:noFill/>
              </a:ln>
              <a:solidFill>
                <a:srgbClr val="F79646"/>
              </a:solidFill>
              <a:effectLst/>
              <a:uLnTx/>
              <a:uFillTx/>
              <a:latin typeface="맑은 고딕" pitchFamily="50" charset="-127"/>
              <a:ea typeface="맑은 고딕" pitchFamily="50" charset="-127"/>
              <a:cs typeface="+mn-cs"/>
            </a:endParaRPr>
          </a:p>
          <a:p>
            <a:pPr marL="0" marR="0" lvl="0" indent="0" algn="ctr" defTabSz="914400" rtl="0" eaLnBrk="1" fontAlgn="auto" latinLnBrk="1" hangingPunct="1">
              <a:lnSpc>
                <a:spcPct val="100000"/>
              </a:lnSpc>
              <a:spcBef>
                <a:spcPct val="20000"/>
              </a:spcBef>
              <a:spcAft>
                <a:spcPts val="0"/>
              </a:spcAft>
              <a:buClrTx/>
              <a:buSzTx/>
              <a:buFontTx/>
              <a:buNone/>
              <a:tabLst/>
              <a:defRPr/>
            </a:pPr>
            <a:r>
              <a:rPr kumimoji="0" lang="ko-KR" altLang="en-US" sz="900" b="1" i="0" u="none" strike="noStrike" kern="1200" cap="none" spc="0" normalizeH="0" baseline="0" noProof="0" dirty="0">
                <a:ln>
                  <a:noFill/>
                </a:ln>
                <a:solidFill>
                  <a:srgbClr val="F79646"/>
                </a:solidFill>
                <a:effectLst/>
                <a:uLnTx/>
                <a:uFillTx/>
                <a:latin typeface="맑은 고딕" pitchFamily="50" charset="-127"/>
                <a:ea typeface="맑은 고딕" pitchFamily="50" charset="-127"/>
                <a:cs typeface="+mn-cs"/>
              </a:rPr>
              <a:t>채권 신탁 계약</a:t>
            </a:r>
            <a:endParaRPr kumimoji="0" lang="en-US" altLang="ko-KR" sz="900" b="1" i="0" u="none" strike="noStrike" kern="1200" cap="none" spc="0" normalizeH="0" baseline="0" noProof="0" dirty="0">
              <a:ln>
                <a:noFill/>
              </a:ln>
              <a:solidFill>
                <a:srgbClr val="F79646"/>
              </a:solidFill>
              <a:effectLst/>
              <a:uLnTx/>
              <a:uFillTx/>
              <a:latin typeface="맑은 고딕" pitchFamily="50" charset="-127"/>
              <a:ea typeface="맑은 고딕" pitchFamily="50" charset="-127"/>
              <a:cs typeface="+mn-cs"/>
            </a:endParaRPr>
          </a:p>
        </p:txBody>
      </p:sp>
      <p:cxnSp>
        <p:nvCxnSpPr>
          <p:cNvPr id="18" name="직선 화살표 연결선 17">
            <a:extLst>
              <a:ext uri="{FF2B5EF4-FFF2-40B4-BE49-F238E27FC236}">
                <a16:creationId xmlns:a16="http://schemas.microsoft.com/office/drawing/2014/main" id="{A821D899-9EB0-40AC-814E-0C957C1BD861}"/>
              </a:ext>
            </a:extLst>
          </p:cNvPr>
          <p:cNvCxnSpPr>
            <a:cxnSpLocks/>
            <a:stCxn id="10" idx="1"/>
            <a:endCxn id="9" idx="3"/>
          </p:cNvCxnSpPr>
          <p:nvPr/>
        </p:nvCxnSpPr>
        <p:spPr>
          <a:xfrm flipH="1">
            <a:off x="2653601" y="1779300"/>
            <a:ext cx="1152416" cy="441291"/>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9" name="Text Box 13">
            <a:extLst>
              <a:ext uri="{FF2B5EF4-FFF2-40B4-BE49-F238E27FC236}">
                <a16:creationId xmlns:a16="http://schemas.microsoft.com/office/drawing/2014/main" id="{2DEF4C1E-E601-481E-B37B-B0D9F5294637}"/>
              </a:ext>
            </a:extLst>
          </p:cNvPr>
          <p:cNvSpPr txBox="1">
            <a:spLocks noChangeArrowheads="1"/>
          </p:cNvSpPr>
          <p:nvPr/>
        </p:nvSpPr>
        <p:spPr bwMode="auto">
          <a:xfrm>
            <a:off x="444997" y="1663688"/>
            <a:ext cx="237626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ko-KR" altLang="en-US" sz="1000" b="1" i="0" u="none" strike="noStrike" kern="0" cap="none" spc="0" normalizeH="0" baseline="0" noProof="0" dirty="0">
                <a:ln>
                  <a:noFill/>
                </a:ln>
                <a:solidFill>
                  <a:prstClr val="black"/>
                </a:solidFill>
                <a:effectLst/>
                <a:uLnTx/>
                <a:uFillTx/>
                <a:latin typeface="나눔고딕 ExtraBold" panose="020D0904000000000000" pitchFamily="50" charset="-127"/>
                <a:ea typeface="나눔고딕 ExtraBold" panose="020D0904000000000000" pitchFamily="50" charset="-127"/>
                <a:cs typeface="+mn-cs"/>
              </a:rPr>
              <a:t>②</a:t>
            </a:r>
            <a:r>
              <a:rPr kumimoji="0" lang="en-US" altLang="ko-KR" sz="1000" b="1" i="0" u="none" strike="noStrike" kern="0" cap="none" spc="0" normalizeH="0" baseline="0" noProof="0" dirty="0">
                <a:ln>
                  <a:noFill/>
                </a:ln>
                <a:solidFill>
                  <a:prstClr val="black"/>
                </a:solidFill>
                <a:effectLst/>
                <a:uLnTx/>
                <a:uFillTx/>
                <a:latin typeface="나눔고딕 ExtraBold" panose="020D0904000000000000" pitchFamily="50" charset="-127"/>
                <a:ea typeface="나눔고딕 ExtraBold" panose="020D0904000000000000" pitchFamily="50" charset="-127"/>
                <a:cs typeface="+mn-cs"/>
              </a:rPr>
              <a:t> </a:t>
            </a:r>
            <a:r>
              <a:rPr kumimoji="0" lang="ko-KR" altLang="en-US" sz="1000" b="1" i="0" u="none" strike="noStrike" kern="0" cap="none" spc="0" normalizeH="0" baseline="0" noProof="0" dirty="0">
                <a:ln>
                  <a:noFill/>
                </a:ln>
                <a:solidFill>
                  <a:srgbClr val="FF0000"/>
                </a:solidFill>
                <a:effectLst/>
                <a:uLnTx/>
                <a:uFillTx/>
                <a:latin typeface="나눔고딕 ExtraBold" panose="020D0904000000000000" pitchFamily="50" charset="-127"/>
                <a:ea typeface="나눔고딕 ExtraBold" panose="020D0904000000000000" pitchFamily="50" charset="-127"/>
                <a:cs typeface="+mn-cs"/>
              </a:rPr>
              <a:t>주간사의 회생 또는 </a:t>
            </a:r>
            <a:r>
              <a:rPr kumimoji="0" lang="ko-KR" altLang="en-US" sz="1000" b="1" i="0" u="none" strike="noStrike" kern="0" cap="none" spc="0" normalizeH="0" baseline="0" noProof="0" dirty="0" err="1">
                <a:ln>
                  <a:noFill/>
                </a:ln>
                <a:solidFill>
                  <a:srgbClr val="FF0000"/>
                </a:solidFill>
                <a:effectLst/>
                <a:uLnTx/>
                <a:uFillTx/>
                <a:latin typeface="나눔고딕 ExtraBold" panose="020D0904000000000000" pitchFamily="50" charset="-127"/>
                <a:ea typeface="나눔고딕 ExtraBold" panose="020D0904000000000000" pitchFamily="50" charset="-127"/>
                <a:cs typeface="+mn-cs"/>
              </a:rPr>
              <a:t>안분금</a:t>
            </a:r>
            <a:r>
              <a:rPr kumimoji="0" lang="ko-KR" altLang="en-US" sz="1000" b="1" i="0" u="none" strike="noStrike" kern="0" cap="none" spc="0" normalizeH="0" baseline="0" noProof="0" dirty="0">
                <a:ln>
                  <a:noFill/>
                </a:ln>
                <a:solidFill>
                  <a:srgbClr val="FF0000"/>
                </a:solidFill>
                <a:effectLst/>
                <a:uLnTx/>
                <a:uFillTx/>
                <a:latin typeface="나눔고딕 ExtraBold" panose="020D0904000000000000" pitchFamily="50" charset="-127"/>
                <a:ea typeface="나눔고딕 ExtraBold" panose="020D0904000000000000" pitchFamily="50" charset="-127"/>
                <a:cs typeface="+mn-cs"/>
              </a:rPr>
              <a:t> 미납 </a:t>
            </a:r>
            <a:endParaRPr kumimoji="0" lang="en-US" altLang="ko-KR" sz="1000" b="1" i="0" u="none" strike="noStrike" kern="0" cap="none" spc="0" normalizeH="0" baseline="0" noProof="0" dirty="0">
              <a:ln>
                <a:noFill/>
              </a:ln>
              <a:solidFill>
                <a:srgbClr val="FF0000"/>
              </a:solidFill>
              <a:effectLst/>
              <a:uLnTx/>
              <a:uFillTx/>
              <a:latin typeface="나눔고딕 ExtraBold" panose="020D0904000000000000" pitchFamily="50" charset="-127"/>
              <a:ea typeface="나눔고딕 ExtraBold" panose="020D0904000000000000" pitchFamily="50" charset="-127"/>
              <a:cs typeface="+mn-cs"/>
            </a:endParaRPr>
          </a:p>
        </p:txBody>
      </p:sp>
      <p:sp>
        <p:nvSpPr>
          <p:cNvPr id="20" name="Text Box 13">
            <a:extLst>
              <a:ext uri="{FF2B5EF4-FFF2-40B4-BE49-F238E27FC236}">
                <a16:creationId xmlns:a16="http://schemas.microsoft.com/office/drawing/2014/main" id="{3A8711D8-267A-4456-B256-58292267B2AA}"/>
              </a:ext>
            </a:extLst>
          </p:cNvPr>
          <p:cNvSpPr txBox="1">
            <a:spLocks noChangeArrowheads="1"/>
          </p:cNvSpPr>
          <p:nvPr/>
        </p:nvSpPr>
        <p:spPr bwMode="auto">
          <a:xfrm>
            <a:off x="2964781" y="2280395"/>
            <a:ext cx="172826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ko-KR" altLang="en-US" sz="1000" b="1" i="0" u="none" strike="noStrike" kern="0" cap="none" spc="0" normalizeH="0" baseline="0" noProof="0" dirty="0">
                <a:ln>
                  <a:noFill/>
                </a:ln>
                <a:solidFill>
                  <a:prstClr val="black"/>
                </a:solidFill>
                <a:effectLst/>
                <a:uLnTx/>
                <a:uFillTx/>
                <a:latin typeface="맑은 고딕" pitchFamily="50" charset="-127"/>
                <a:ea typeface="맑은 고딕" pitchFamily="50" charset="-127"/>
                <a:cs typeface="+mn-cs"/>
              </a:rPr>
              <a:t>⑤ 미납 </a:t>
            </a:r>
            <a:r>
              <a:rPr kumimoji="0" lang="ko-KR" altLang="en-US" sz="1000" b="1" i="0" u="none" strike="noStrike" kern="0" cap="none" spc="0" normalizeH="0" baseline="0" noProof="0" dirty="0" err="1">
                <a:ln>
                  <a:noFill/>
                </a:ln>
                <a:solidFill>
                  <a:prstClr val="black"/>
                </a:solidFill>
                <a:effectLst/>
                <a:uLnTx/>
                <a:uFillTx/>
                <a:latin typeface="맑은 고딕" pitchFamily="50" charset="-127"/>
                <a:ea typeface="맑은 고딕" pitchFamily="50" charset="-127"/>
                <a:cs typeface="+mn-cs"/>
              </a:rPr>
              <a:t>안분금</a:t>
            </a:r>
            <a:r>
              <a:rPr kumimoji="0" lang="ko-KR" altLang="en-US" sz="1000" b="1" i="0" u="none" strike="noStrike" kern="0" cap="none" spc="0" normalizeH="0" baseline="0" noProof="0" dirty="0">
                <a:ln>
                  <a:noFill/>
                </a:ln>
                <a:solidFill>
                  <a:prstClr val="black"/>
                </a:solidFill>
                <a:effectLst/>
                <a:uLnTx/>
                <a:uFillTx/>
                <a:latin typeface="맑은 고딕" pitchFamily="50" charset="-127"/>
                <a:ea typeface="맑은 고딕" pitchFamily="50" charset="-127"/>
                <a:cs typeface="+mn-cs"/>
              </a:rPr>
              <a:t> 상응</a:t>
            </a:r>
            <a:br>
              <a:rPr kumimoji="0" lang="en-US" altLang="ko-KR" sz="1000" b="1" i="0" u="none" strike="noStrike" kern="0" cap="none" spc="0" normalizeH="0" baseline="0" noProof="0" dirty="0">
                <a:ln>
                  <a:noFill/>
                </a:ln>
                <a:solidFill>
                  <a:prstClr val="black"/>
                </a:solidFill>
                <a:effectLst/>
                <a:uLnTx/>
                <a:uFillTx/>
                <a:latin typeface="맑은 고딕" pitchFamily="50" charset="-127"/>
                <a:ea typeface="맑은 고딕" pitchFamily="50" charset="-127"/>
                <a:cs typeface="+mn-cs"/>
              </a:rPr>
            </a:br>
            <a:r>
              <a:rPr kumimoji="0" lang="ko-KR" altLang="en-US" sz="1000" b="1" i="0" u="none" strike="noStrike" kern="0" cap="none" spc="0" normalizeH="0" baseline="0" noProof="0" dirty="0">
                <a:ln>
                  <a:noFill/>
                </a:ln>
                <a:solidFill>
                  <a:prstClr val="black"/>
                </a:solidFill>
                <a:effectLst/>
                <a:uLnTx/>
                <a:uFillTx/>
                <a:latin typeface="맑은 고딕" pitchFamily="50" charset="-127"/>
                <a:ea typeface="맑은 고딕" pitchFamily="50" charset="-127"/>
                <a:cs typeface="+mn-cs"/>
              </a:rPr>
              <a:t>       </a:t>
            </a:r>
            <a:r>
              <a:rPr kumimoji="0" lang="en-US" altLang="ko-KR" sz="1000" b="1" i="0" u="none" strike="noStrike" kern="0" cap="none" spc="0" normalizeH="0" baseline="0" noProof="0" dirty="0">
                <a:ln>
                  <a:noFill/>
                </a:ln>
                <a:solidFill>
                  <a:prstClr val="black"/>
                </a:solidFill>
                <a:effectLst/>
                <a:uLnTx/>
                <a:uFillTx/>
                <a:latin typeface="맑은 고딕" pitchFamily="50" charset="-127"/>
                <a:ea typeface="맑은 고딕" pitchFamily="50" charset="-127"/>
                <a:cs typeface="+mn-cs"/>
              </a:rPr>
              <a:t>3</a:t>
            </a:r>
            <a:r>
              <a:rPr kumimoji="0" lang="ko-KR" altLang="en-US" sz="1000" b="1" i="0" u="none" strike="noStrike" kern="0" cap="none" spc="0" normalizeH="0" baseline="0" noProof="0" dirty="0">
                <a:ln>
                  <a:noFill/>
                </a:ln>
                <a:solidFill>
                  <a:prstClr val="black"/>
                </a:solidFill>
                <a:effectLst/>
                <a:uLnTx/>
                <a:uFillTx/>
                <a:latin typeface="맑은 고딕" pitchFamily="50" charset="-127"/>
                <a:ea typeface="맑은 고딕" pitchFamily="50" charset="-127"/>
                <a:cs typeface="+mn-cs"/>
              </a:rPr>
              <a:t>종 수익금 </a:t>
            </a:r>
            <a:r>
              <a:rPr kumimoji="0" lang="en-US" altLang="ko-KR" sz="1000" b="1" i="0" u="none" strike="noStrike" kern="0" cap="none" spc="0" normalizeH="0" baseline="0" noProof="0" dirty="0">
                <a:ln>
                  <a:noFill/>
                </a:ln>
                <a:solidFill>
                  <a:prstClr val="black"/>
                </a:solidFill>
                <a:effectLst/>
                <a:uLnTx/>
                <a:uFillTx/>
                <a:latin typeface="맑은 고딕" pitchFamily="50" charset="-127"/>
                <a:ea typeface="맑은 고딕" pitchFamily="50" charset="-127"/>
                <a:cs typeface="+mn-cs"/>
              </a:rPr>
              <a:t>(</a:t>
            </a:r>
            <a:r>
              <a:rPr kumimoji="0" lang="ko-KR" altLang="en-US" sz="1000" b="1" i="0" u="none" strike="noStrike" kern="0" cap="none" spc="0" normalizeH="0" baseline="0" noProof="0" dirty="0">
                <a:ln>
                  <a:noFill/>
                </a:ln>
                <a:solidFill>
                  <a:srgbClr val="C00000"/>
                </a:solidFill>
                <a:effectLst/>
                <a:uLnTx/>
                <a:uFillTx/>
                <a:latin typeface="맑은 고딕" pitchFamily="50" charset="-127"/>
                <a:ea typeface="맑은 고딕" pitchFamily="50" charset="-127"/>
                <a:cs typeface="+mn-cs"/>
              </a:rPr>
              <a:t>주간사     </a:t>
            </a:r>
            <a:br>
              <a:rPr kumimoji="0" lang="en-US" altLang="ko-KR" sz="1000" b="1" i="0" u="none" strike="noStrike" kern="0" cap="none" spc="0" normalizeH="0" baseline="0" noProof="0" dirty="0">
                <a:ln>
                  <a:noFill/>
                </a:ln>
                <a:solidFill>
                  <a:srgbClr val="C00000"/>
                </a:solidFill>
                <a:effectLst/>
                <a:uLnTx/>
                <a:uFillTx/>
                <a:latin typeface="맑은 고딕" pitchFamily="50" charset="-127"/>
                <a:ea typeface="맑은 고딕" pitchFamily="50" charset="-127"/>
                <a:cs typeface="+mn-cs"/>
              </a:rPr>
            </a:br>
            <a:r>
              <a:rPr kumimoji="0" lang="en-US" altLang="ko-KR" sz="1000" b="1" i="0" u="none" strike="noStrike" kern="0" cap="none" spc="0" normalizeH="0" baseline="0" noProof="0" dirty="0">
                <a:ln>
                  <a:noFill/>
                </a:ln>
                <a:solidFill>
                  <a:srgbClr val="C00000"/>
                </a:solidFill>
                <a:effectLst/>
                <a:uLnTx/>
                <a:uFillTx/>
                <a:latin typeface="맑은 고딕" pitchFamily="50" charset="-127"/>
                <a:ea typeface="맑은 고딕" pitchFamily="50" charset="-127"/>
                <a:cs typeface="+mn-cs"/>
              </a:rPr>
              <a:t>        </a:t>
            </a:r>
            <a:r>
              <a:rPr kumimoji="0" lang="ko-KR" altLang="en-US" sz="1000" b="1" i="0" u="none" strike="noStrike" kern="0" cap="none" spc="0" normalizeH="0" baseline="0" noProof="0" dirty="0">
                <a:ln>
                  <a:noFill/>
                </a:ln>
                <a:solidFill>
                  <a:srgbClr val="C00000"/>
                </a:solidFill>
                <a:effectLst/>
                <a:uLnTx/>
                <a:uFillTx/>
                <a:latin typeface="맑은 고딕" pitchFamily="50" charset="-127"/>
                <a:ea typeface="맑은 고딕" pitchFamily="50" charset="-127"/>
                <a:cs typeface="+mn-cs"/>
              </a:rPr>
              <a:t>지분 공사대금</a:t>
            </a:r>
            <a:r>
              <a:rPr kumimoji="0" lang="en-US" altLang="ko-KR" sz="1000" b="1" i="0" u="none" strike="noStrike" kern="0" cap="none" spc="0" normalizeH="0" baseline="0" noProof="0" dirty="0">
                <a:ln>
                  <a:noFill/>
                </a:ln>
                <a:solidFill>
                  <a:srgbClr val="C00000"/>
                </a:solidFill>
                <a:effectLst/>
                <a:uLnTx/>
                <a:uFillTx/>
                <a:latin typeface="맑은 고딕" pitchFamily="50" charset="-127"/>
                <a:ea typeface="맑은 고딕" pitchFamily="50" charset="-127"/>
                <a:cs typeface="+mn-cs"/>
              </a:rPr>
              <a:t>)</a:t>
            </a:r>
            <a:r>
              <a:rPr kumimoji="0" lang="ko-KR" altLang="en-US" sz="1000" b="1" i="0" u="none" strike="noStrike" kern="0" cap="none" spc="0" normalizeH="0" baseline="0" noProof="0" dirty="0">
                <a:ln>
                  <a:noFill/>
                </a:ln>
                <a:solidFill>
                  <a:srgbClr val="C00000"/>
                </a:solidFill>
                <a:effectLst/>
                <a:uLnTx/>
                <a:uFillTx/>
                <a:latin typeface="맑은 고딕" pitchFamily="50" charset="-127"/>
                <a:ea typeface="맑은 고딕" pitchFamily="50" charset="-127"/>
                <a:cs typeface="+mn-cs"/>
              </a:rPr>
              <a:t> 지급</a:t>
            </a:r>
            <a:endParaRPr kumimoji="0" lang="en-US" altLang="ko-KR" sz="1000" b="1" i="0" u="none" strike="noStrike" kern="0" cap="none" spc="0" normalizeH="0" baseline="0" noProof="0" dirty="0">
              <a:ln>
                <a:noFill/>
              </a:ln>
              <a:solidFill>
                <a:srgbClr val="C00000"/>
              </a:solidFill>
              <a:effectLst/>
              <a:uLnTx/>
              <a:uFillTx/>
              <a:latin typeface="맑은 고딕" pitchFamily="50" charset="-127"/>
              <a:ea typeface="맑은 고딕" pitchFamily="50" charset="-127"/>
              <a:cs typeface="+mn-cs"/>
            </a:endParaRPr>
          </a:p>
        </p:txBody>
      </p:sp>
      <p:sp>
        <p:nvSpPr>
          <p:cNvPr id="21" name="자유형: 도형 14">
            <a:extLst>
              <a:ext uri="{FF2B5EF4-FFF2-40B4-BE49-F238E27FC236}">
                <a16:creationId xmlns:a16="http://schemas.microsoft.com/office/drawing/2014/main" id="{056E6297-877E-4500-9A77-C4779C070CC3}"/>
              </a:ext>
            </a:extLst>
          </p:cNvPr>
          <p:cNvSpPr/>
          <p:nvPr/>
        </p:nvSpPr>
        <p:spPr bwMode="auto">
          <a:xfrm>
            <a:off x="5412303" y="2569779"/>
            <a:ext cx="1926946" cy="889233"/>
          </a:xfrm>
          <a:custGeom>
            <a:avLst/>
            <a:gdLst>
              <a:gd name="connsiteX0" fmla="*/ 0 w 2097248"/>
              <a:gd name="connsiteY0" fmla="*/ 889233 h 889233"/>
              <a:gd name="connsiteX1" fmla="*/ 2097248 w 2097248"/>
              <a:gd name="connsiteY1" fmla="*/ 889233 h 889233"/>
              <a:gd name="connsiteX2" fmla="*/ 2097248 w 2097248"/>
              <a:gd name="connsiteY2" fmla="*/ 0 h 889233"/>
            </a:gdLst>
            <a:ahLst/>
            <a:cxnLst>
              <a:cxn ang="0">
                <a:pos x="connsiteX0" y="connsiteY0"/>
              </a:cxn>
              <a:cxn ang="0">
                <a:pos x="connsiteX1" y="connsiteY1"/>
              </a:cxn>
              <a:cxn ang="0">
                <a:pos x="connsiteX2" y="connsiteY2"/>
              </a:cxn>
            </a:cxnLst>
            <a:rect l="l" t="t" r="r" b="b"/>
            <a:pathLst>
              <a:path w="2097248" h="889233">
                <a:moveTo>
                  <a:pt x="0" y="889233"/>
                </a:moveTo>
                <a:lnTo>
                  <a:pt x="2097248" y="889233"/>
                </a:lnTo>
                <a:lnTo>
                  <a:pt x="2097248" y="0"/>
                </a:lnTo>
              </a:path>
            </a:pathLst>
          </a:custGeom>
          <a:noFill/>
          <a:ln w="28575">
            <a:prstDash val="sysDash"/>
            <a:headEnd/>
            <a:tailEnd type="arrow"/>
          </a:ln>
          <a:effectLst>
            <a:outerShdw blurRad="50800" dist="38100" dir="5400000" algn="t"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1" i="0" u="none" strike="noStrike" kern="1200" cap="none" spc="0" normalizeH="0" baseline="0" noProof="0">
              <a:ln w="22225">
                <a:solidFill>
                  <a:srgbClr val="C0504D"/>
                </a:solidFill>
                <a:prstDash val="solid"/>
              </a:ln>
              <a:solidFill>
                <a:srgbClr val="C0504D">
                  <a:lumMod val="40000"/>
                  <a:lumOff val="60000"/>
                </a:srgbClr>
              </a:solidFill>
              <a:effectLst>
                <a:outerShdw blurRad="38100" dist="38100" dir="2700000" algn="tl">
                  <a:srgbClr val="000000">
                    <a:alpha val="43137"/>
                  </a:srgbClr>
                </a:outerShdw>
              </a:effectLst>
              <a:uLnTx/>
              <a:uFillTx/>
              <a:latin typeface="맑은 고딕"/>
              <a:ea typeface="맑은 고딕" panose="020B0503020000020004" pitchFamily="50" charset="-127"/>
              <a:cs typeface="+mn-cs"/>
            </a:endParaRPr>
          </a:p>
        </p:txBody>
      </p:sp>
      <p:sp>
        <p:nvSpPr>
          <p:cNvPr id="22" name="직사각형 21">
            <a:extLst>
              <a:ext uri="{FF2B5EF4-FFF2-40B4-BE49-F238E27FC236}">
                <a16:creationId xmlns:a16="http://schemas.microsoft.com/office/drawing/2014/main" id="{C4FB405F-EEED-43BF-80B1-C8D68B0A8A26}"/>
              </a:ext>
            </a:extLst>
          </p:cNvPr>
          <p:cNvSpPr/>
          <p:nvPr/>
        </p:nvSpPr>
        <p:spPr>
          <a:xfrm rot="20291308">
            <a:off x="3103974" y="1811250"/>
            <a:ext cx="364202" cy="307777"/>
          </a:xfrm>
          <a:prstGeom prst="rect">
            <a:avLst/>
          </a:prstGeom>
        </p:spPr>
        <p:txBody>
          <a:bodyPr wrap="none">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4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맑은 고딕" panose="020B0503020000020004" pitchFamily="50" charset="-127"/>
                <a:ea typeface="맑은 고딕" panose="020B0503020000020004" pitchFamily="50" charset="-127"/>
                <a:cs typeface="+mn-cs"/>
              </a:rPr>
              <a:t>Ⅹ</a:t>
            </a:r>
            <a:endParaRPr kumimoji="0" lang="ko-KR" altLang="en-US" sz="1800" b="0" i="0" u="none" strike="noStrike" kern="1200" cap="none" spc="0" normalizeH="0" baseline="0" noProof="0" dirty="0">
              <a:ln>
                <a:noFill/>
              </a:ln>
              <a:solidFill>
                <a:srgbClr val="FF0000"/>
              </a:solidFill>
              <a:effectLst/>
              <a:uLnTx/>
              <a:uFillTx/>
              <a:latin typeface="맑은 고딕"/>
              <a:ea typeface="맑은 고딕" panose="020B0503020000020004" pitchFamily="50" charset="-127"/>
              <a:cs typeface="+mn-cs"/>
            </a:endParaRPr>
          </a:p>
        </p:txBody>
      </p:sp>
      <p:sp>
        <p:nvSpPr>
          <p:cNvPr id="23" name="직사각형 22">
            <a:extLst>
              <a:ext uri="{FF2B5EF4-FFF2-40B4-BE49-F238E27FC236}">
                <a16:creationId xmlns:a16="http://schemas.microsoft.com/office/drawing/2014/main" id="{C3CE9E8E-EC03-402D-954C-6C8C907C9609}"/>
              </a:ext>
            </a:extLst>
          </p:cNvPr>
          <p:cNvSpPr/>
          <p:nvPr/>
        </p:nvSpPr>
        <p:spPr>
          <a:xfrm rot="20352651">
            <a:off x="2643908" y="1556387"/>
            <a:ext cx="1160895" cy="400110"/>
          </a:xfrm>
          <a:prstGeom prst="rect">
            <a:avLst/>
          </a:prstGeom>
        </p:spPr>
        <p:txBody>
          <a:bodyPr wrap="none">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000" b="1" i="0" u="none" strike="noStrike" kern="0" cap="none" spc="0" normalizeH="0" baseline="0" noProof="0" dirty="0">
                <a:ln>
                  <a:noFill/>
                </a:ln>
                <a:solidFill>
                  <a:prstClr val="black"/>
                </a:solidFill>
                <a:effectLst/>
                <a:uLnTx/>
                <a:uFillTx/>
                <a:latin typeface="맑은 고딕" pitchFamily="50" charset="-127"/>
                <a:ea typeface="맑은 고딕" panose="020B0503020000020004" pitchFamily="50" charset="-127"/>
                <a:cs typeface="+mn-cs"/>
              </a:rPr>
              <a:t>④</a:t>
            </a:r>
            <a:r>
              <a:rPr kumimoji="0" lang="en-US" altLang="ko-KR" sz="1000" b="1" i="0" u="none" strike="noStrike" kern="0" cap="none" spc="0" normalizeH="0" baseline="0" noProof="0" dirty="0">
                <a:ln>
                  <a:noFill/>
                </a:ln>
                <a:solidFill>
                  <a:srgbClr val="FF0000"/>
                </a:solidFill>
                <a:effectLst/>
                <a:uLnTx/>
                <a:uFillTx/>
                <a:latin typeface="맑은 고딕" pitchFamily="50" charset="-127"/>
                <a:ea typeface="맑은 고딕" panose="020B0503020000020004" pitchFamily="50" charset="-127"/>
                <a:cs typeface="+mn-cs"/>
              </a:rPr>
              <a:t> 1-1</a:t>
            </a:r>
            <a:r>
              <a:rPr kumimoji="0" lang="ko-KR" altLang="en-US" sz="1000" b="1" i="0" u="none" strike="noStrike" kern="0" cap="none" spc="0" normalizeH="0" baseline="0" noProof="0" dirty="0">
                <a:ln>
                  <a:noFill/>
                </a:ln>
                <a:solidFill>
                  <a:srgbClr val="FF0000"/>
                </a:solidFill>
                <a:effectLst/>
                <a:uLnTx/>
                <a:uFillTx/>
                <a:latin typeface="맑은 고딕" pitchFamily="50" charset="-127"/>
                <a:ea typeface="맑은 고딕" panose="020B0503020000020004" pitchFamily="50" charset="-127"/>
                <a:cs typeface="+mn-cs"/>
              </a:rPr>
              <a:t>종 수익금 </a:t>
            </a:r>
            <a:endParaRPr kumimoji="0" lang="en-US" altLang="ko-KR" sz="1000" b="1" i="0" u="none" strike="noStrike" kern="0" cap="none" spc="0" normalizeH="0" baseline="0" noProof="0" dirty="0">
              <a:ln>
                <a:noFill/>
              </a:ln>
              <a:solidFill>
                <a:srgbClr val="FF0000"/>
              </a:solidFill>
              <a:effectLst/>
              <a:uLnTx/>
              <a:uFillTx/>
              <a:latin typeface="맑은 고딕" pitchFamily="50" charset="-127"/>
              <a:ea typeface="맑은 고딕" panose="020B0503020000020004" pitchFamily="50" charset="-127"/>
              <a:cs typeface="+mn-cs"/>
            </a:endParaRP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ko-KR" altLang="en-US" sz="1000" b="1" i="0" u="none" strike="noStrike" kern="0" cap="none" spc="0" normalizeH="0" baseline="0" noProof="0" dirty="0">
                <a:ln>
                  <a:noFill/>
                </a:ln>
                <a:solidFill>
                  <a:srgbClr val="FF0000"/>
                </a:solidFill>
                <a:effectLst/>
                <a:uLnTx/>
                <a:uFillTx/>
                <a:latin typeface="맑은 고딕" pitchFamily="50" charset="-127"/>
                <a:ea typeface="맑은 고딕" panose="020B0503020000020004" pitchFamily="50" charset="-127"/>
                <a:cs typeface="+mn-cs"/>
              </a:rPr>
              <a:t>     지급 중단</a:t>
            </a:r>
            <a:endParaRPr kumimoji="0" lang="ko-KR" altLang="en-US" sz="18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endParaRPr>
          </a:p>
        </p:txBody>
      </p:sp>
      <p:graphicFrame>
        <p:nvGraphicFramePr>
          <p:cNvPr id="24" name="표 23">
            <a:extLst>
              <a:ext uri="{FF2B5EF4-FFF2-40B4-BE49-F238E27FC236}">
                <a16:creationId xmlns:a16="http://schemas.microsoft.com/office/drawing/2014/main" id="{7A35303E-97B3-4B6C-B700-AA4D7C2FD594}"/>
              </a:ext>
            </a:extLst>
          </p:cNvPr>
          <p:cNvGraphicFramePr>
            <a:graphicFrameLocks noGrp="1"/>
          </p:cNvGraphicFramePr>
          <p:nvPr>
            <p:extLst>
              <p:ext uri="{D42A27DB-BD31-4B8C-83A1-F6EECF244321}">
                <p14:modId xmlns:p14="http://schemas.microsoft.com/office/powerpoint/2010/main" val="803335587"/>
              </p:ext>
            </p:extLst>
          </p:nvPr>
        </p:nvGraphicFramePr>
        <p:xfrm>
          <a:off x="611560" y="4179580"/>
          <a:ext cx="1224136" cy="401548"/>
        </p:xfrm>
        <a:graphic>
          <a:graphicData uri="http://schemas.openxmlformats.org/drawingml/2006/table">
            <a:tbl>
              <a:tblPr firstRow="1" bandRow="1">
                <a:tableStyleId>{5C22544A-7EE6-4342-B048-85BDC9FD1C3A}</a:tableStyleId>
              </a:tblPr>
              <a:tblGrid>
                <a:gridCol w="384347">
                  <a:extLst>
                    <a:ext uri="{9D8B030D-6E8A-4147-A177-3AD203B41FA5}">
                      <a16:colId xmlns:a16="http://schemas.microsoft.com/office/drawing/2014/main" val="20000"/>
                    </a:ext>
                  </a:extLst>
                </a:gridCol>
                <a:gridCol w="839789">
                  <a:extLst>
                    <a:ext uri="{9D8B030D-6E8A-4147-A177-3AD203B41FA5}">
                      <a16:colId xmlns:a16="http://schemas.microsoft.com/office/drawing/2014/main" val="20001"/>
                    </a:ext>
                  </a:extLst>
                </a:gridCol>
              </a:tblGrid>
              <a:tr h="401548">
                <a:tc>
                  <a:txBody>
                    <a:bodyPr/>
                    <a:lstStyle/>
                    <a:p>
                      <a:pPr latinLnBrk="1"/>
                      <a:endParaRPr lang="ko-KR" alt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atinLnBrk="1"/>
                      <a:r>
                        <a:rPr lang="ko-KR" altLang="en-US" sz="800" dirty="0" err="1">
                          <a:solidFill>
                            <a:schemeClr val="tx1"/>
                          </a:solidFill>
                        </a:rPr>
                        <a:t>안분금</a:t>
                      </a:r>
                      <a:r>
                        <a:rPr lang="ko-KR" altLang="en-US" sz="800" dirty="0">
                          <a:solidFill>
                            <a:schemeClr val="tx1"/>
                          </a:solidFill>
                        </a:rPr>
                        <a:t> </a:t>
                      </a:r>
                      <a:r>
                        <a:rPr lang="ko-KR" altLang="en-US" sz="800" dirty="0" err="1">
                          <a:solidFill>
                            <a:schemeClr val="tx1"/>
                          </a:solidFill>
                        </a:rPr>
                        <a:t>미납시</a:t>
                      </a:r>
                      <a:endParaRPr lang="en-US" altLang="ko-KR" sz="800" dirty="0">
                        <a:solidFill>
                          <a:schemeClr val="tx1"/>
                        </a:solidFill>
                      </a:endParaRPr>
                    </a:p>
                    <a:p>
                      <a:pPr latinLnBrk="1"/>
                      <a:r>
                        <a:rPr lang="ko-KR" altLang="en-US" sz="800" dirty="0">
                          <a:solidFill>
                            <a:schemeClr val="tx1"/>
                          </a:solidFill>
                        </a:rPr>
                        <a:t>자금흐름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cxnSp>
        <p:nvCxnSpPr>
          <p:cNvPr id="25" name="직선 화살표 연결선 24">
            <a:extLst>
              <a:ext uri="{FF2B5EF4-FFF2-40B4-BE49-F238E27FC236}">
                <a16:creationId xmlns:a16="http://schemas.microsoft.com/office/drawing/2014/main" id="{B1E6E21B-C8F9-43E0-BBB3-0C429899DABD}"/>
              </a:ext>
            </a:extLst>
          </p:cNvPr>
          <p:cNvCxnSpPr/>
          <p:nvPr/>
        </p:nvCxnSpPr>
        <p:spPr>
          <a:xfrm>
            <a:off x="663608" y="4365104"/>
            <a:ext cx="307992" cy="0"/>
          </a:xfrm>
          <a:prstGeom prst="straightConnector1">
            <a:avLst/>
          </a:prstGeom>
          <a:ln>
            <a:prstDash val="sysDash"/>
            <a:tailEnd type="arrow"/>
          </a:ln>
        </p:spPr>
        <p:style>
          <a:lnRef idx="2">
            <a:schemeClr val="accent2"/>
          </a:lnRef>
          <a:fillRef idx="0">
            <a:schemeClr val="accent2"/>
          </a:fillRef>
          <a:effectRef idx="1">
            <a:schemeClr val="accent2"/>
          </a:effectRef>
          <a:fontRef idx="minor">
            <a:schemeClr val="tx1"/>
          </a:fontRef>
        </p:style>
      </p:cxnSp>
      <p:cxnSp>
        <p:nvCxnSpPr>
          <p:cNvPr id="26" name="직선 화살표 연결선 25">
            <a:extLst>
              <a:ext uri="{FF2B5EF4-FFF2-40B4-BE49-F238E27FC236}">
                <a16:creationId xmlns:a16="http://schemas.microsoft.com/office/drawing/2014/main" id="{EE1D4A15-CBF5-4406-9323-AF3CA916FA97}"/>
              </a:ext>
            </a:extLst>
          </p:cNvPr>
          <p:cNvCxnSpPr>
            <a:cxnSpLocks/>
          </p:cNvCxnSpPr>
          <p:nvPr/>
        </p:nvCxnSpPr>
        <p:spPr>
          <a:xfrm>
            <a:off x="4743381" y="2060848"/>
            <a:ext cx="7678" cy="1098571"/>
          </a:xfrm>
          <a:prstGeom prst="straightConnector1">
            <a:avLst/>
          </a:prstGeom>
          <a:ln w="9525" cap="flat" cmpd="sng" algn="ctr">
            <a:solidFill>
              <a:schemeClr val="bg1">
                <a:lumMod val="65000"/>
              </a:schemeClr>
            </a:solidFill>
            <a:prstDash val="dash"/>
            <a:round/>
            <a:headEnd type="triangle" w="med" len="med"/>
            <a:tailEnd type="none" w="med" len="med"/>
          </a:ln>
        </p:spPr>
        <p:style>
          <a:lnRef idx="0">
            <a:scrgbClr r="0" g="0" b="0"/>
          </a:lnRef>
          <a:fillRef idx="0">
            <a:scrgbClr r="0" g="0" b="0"/>
          </a:fillRef>
          <a:effectRef idx="0">
            <a:scrgbClr r="0" g="0" b="0"/>
          </a:effectRef>
          <a:fontRef idx="minor">
            <a:schemeClr val="tx1"/>
          </a:fontRef>
        </p:style>
      </p:cxnSp>
      <p:sp>
        <p:nvSpPr>
          <p:cNvPr id="27" name="Text Box 13">
            <a:extLst>
              <a:ext uri="{FF2B5EF4-FFF2-40B4-BE49-F238E27FC236}">
                <a16:creationId xmlns:a16="http://schemas.microsoft.com/office/drawing/2014/main" id="{86D14E8D-D3AE-42BF-815C-9492A4C7F6D6}"/>
              </a:ext>
            </a:extLst>
          </p:cNvPr>
          <p:cNvSpPr txBox="1">
            <a:spLocks noChangeArrowheads="1"/>
          </p:cNvSpPr>
          <p:nvPr/>
        </p:nvSpPr>
        <p:spPr bwMode="auto">
          <a:xfrm>
            <a:off x="4488096" y="2281116"/>
            <a:ext cx="18002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ko-KR" altLang="en-US" sz="1000" b="1" i="0" u="none" strike="noStrike" kern="0" cap="none" spc="0" normalizeH="0" baseline="0" noProof="0" dirty="0">
                <a:ln>
                  <a:noFill/>
                </a:ln>
                <a:solidFill>
                  <a:prstClr val="white">
                    <a:lumMod val="65000"/>
                  </a:prstClr>
                </a:solidFill>
                <a:effectLst/>
                <a:uLnTx/>
                <a:uFillTx/>
                <a:latin typeface="맑은 고딕" pitchFamily="50" charset="-127"/>
                <a:ea typeface="맑은 고딕" pitchFamily="50" charset="-127"/>
                <a:cs typeface="+mn-cs"/>
              </a:rPr>
              <a:t>③</a:t>
            </a:r>
            <a:r>
              <a:rPr kumimoji="0" lang="en-US" altLang="ko-KR" sz="1000" b="1" i="0" u="none" strike="noStrike" kern="0" cap="none" spc="0" normalizeH="0" baseline="0" noProof="0" dirty="0">
                <a:ln>
                  <a:noFill/>
                </a:ln>
                <a:solidFill>
                  <a:prstClr val="white">
                    <a:lumMod val="65000"/>
                  </a:prstClr>
                </a:solidFill>
                <a:effectLst/>
                <a:uLnTx/>
                <a:uFillTx/>
                <a:latin typeface="맑은 고딕" pitchFamily="50" charset="-127"/>
                <a:ea typeface="맑은 고딕" pitchFamily="50" charset="-127"/>
                <a:cs typeface="+mn-cs"/>
              </a:rPr>
              <a:t> </a:t>
            </a:r>
            <a:r>
              <a:rPr kumimoji="0" lang="ko-KR" altLang="en-US" sz="1000" b="1" i="0" u="none" strike="noStrike" kern="0" cap="none" spc="0" normalizeH="0" baseline="0" noProof="0" dirty="0">
                <a:ln>
                  <a:noFill/>
                </a:ln>
                <a:solidFill>
                  <a:prstClr val="white">
                    <a:lumMod val="65000"/>
                  </a:prstClr>
                </a:solidFill>
                <a:effectLst/>
                <a:uLnTx/>
                <a:uFillTx/>
                <a:latin typeface="맑은 고딕" pitchFamily="50" charset="-127"/>
                <a:ea typeface="맑은 고딕" pitchFamily="50" charset="-127"/>
                <a:cs typeface="+mn-cs"/>
              </a:rPr>
              <a:t>미납 </a:t>
            </a:r>
            <a:r>
              <a:rPr kumimoji="0" lang="ko-KR" altLang="en-US" sz="1000" b="1" i="0" u="none" strike="noStrike" kern="0" cap="none" spc="0" normalizeH="0" baseline="0" noProof="0" dirty="0" err="1">
                <a:ln>
                  <a:noFill/>
                </a:ln>
                <a:solidFill>
                  <a:prstClr val="white">
                    <a:lumMod val="65000"/>
                  </a:prstClr>
                </a:solidFill>
                <a:effectLst/>
                <a:uLnTx/>
                <a:uFillTx/>
                <a:latin typeface="맑은 고딕" pitchFamily="50" charset="-127"/>
                <a:ea typeface="맑은 고딕" pitchFamily="50" charset="-127"/>
                <a:cs typeface="+mn-cs"/>
              </a:rPr>
              <a:t>안분금</a:t>
            </a:r>
            <a:r>
              <a:rPr kumimoji="0" lang="ko-KR" altLang="en-US" sz="1000" b="1" i="0" u="none" strike="noStrike" kern="0" cap="none" spc="0" normalizeH="0" baseline="0" noProof="0" dirty="0">
                <a:ln>
                  <a:noFill/>
                </a:ln>
                <a:solidFill>
                  <a:prstClr val="white">
                    <a:lumMod val="65000"/>
                  </a:prstClr>
                </a:solidFill>
                <a:effectLst/>
                <a:uLnTx/>
                <a:uFillTx/>
                <a:latin typeface="맑은 고딕" pitchFamily="50" charset="-127"/>
                <a:ea typeface="맑은 고딕" pitchFamily="50" charset="-127"/>
                <a:cs typeface="+mn-cs"/>
              </a:rPr>
              <a:t> 상응  </a:t>
            </a:r>
            <a:br>
              <a:rPr kumimoji="0" lang="en-US" altLang="ko-KR" sz="1000" b="1" i="0" u="none" strike="noStrike" kern="0" cap="none" spc="0" normalizeH="0" baseline="0" noProof="0" dirty="0">
                <a:ln>
                  <a:noFill/>
                </a:ln>
                <a:solidFill>
                  <a:prstClr val="white">
                    <a:lumMod val="65000"/>
                  </a:prstClr>
                </a:solidFill>
                <a:effectLst/>
                <a:uLnTx/>
                <a:uFillTx/>
                <a:latin typeface="맑은 고딕" pitchFamily="50" charset="-127"/>
                <a:ea typeface="맑은 고딕" pitchFamily="50" charset="-127"/>
                <a:cs typeface="+mn-cs"/>
              </a:rPr>
            </a:br>
            <a:r>
              <a:rPr kumimoji="0" lang="en-US" altLang="ko-KR" sz="1000" b="1" i="0" u="none" strike="noStrike" kern="0" cap="none" spc="0" normalizeH="0" baseline="0" noProof="0" dirty="0">
                <a:ln>
                  <a:noFill/>
                </a:ln>
                <a:solidFill>
                  <a:prstClr val="white">
                    <a:lumMod val="65000"/>
                  </a:prstClr>
                </a:solidFill>
                <a:effectLst/>
                <a:uLnTx/>
                <a:uFillTx/>
                <a:latin typeface="맑은 고딕" pitchFamily="50" charset="-127"/>
                <a:ea typeface="맑은 고딕" pitchFamily="50" charset="-127"/>
                <a:cs typeface="+mn-cs"/>
              </a:rPr>
              <a:t>        3</a:t>
            </a:r>
            <a:r>
              <a:rPr kumimoji="0" lang="ko-KR" altLang="en-US" sz="1000" b="1" i="0" u="none" strike="noStrike" kern="0" cap="none" spc="0" normalizeH="0" baseline="0" noProof="0" dirty="0">
                <a:ln>
                  <a:noFill/>
                </a:ln>
                <a:solidFill>
                  <a:prstClr val="white">
                    <a:lumMod val="65000"/>
                  </a:prstClr>
                </a:solidFill>
                <a:effectLst/>
                <a:uLnTx/>
                <a:uFillTx/>
                <a:latin typeface="맑은 고딕" pitchFamily="50" charset="-127"/>
                <a:ea typeface="맑은 고딕" pitchFamily="50" charset="-127"/>
                <a:cs typeface="+mn-cs"/>
              </a:rPr>
              <a:t>종 수익금 </a:t>
            </a:r>
            <a:r>
              <a:rPr kumimoji="0" lang="ko-KR" altLang="en-US" sz="1000" b="1" i="0" u="none" strike="noStrike" kern="0" cap="none" spc="0" normalizeH="0" baseline="0" noProof="0" dirty="0" err="1">
                <a:ln>
                  <a:noFill/>
                </a:ln>
                <a:solidFill>
                  <a:prstClr val="white">
                    <a:lumMod val="65000"/>
                  </a:prstClr>
                </a:solidFill>
                <a:effectLst/>
                <a:uLnTx/>
                <a:uFillTx/>
                <a:latin typeface="맑은 고딕" pitchFamily="50" charset="-127"/>
                <a:ea typeface="맑은 고딕" pitchFamily="50" charset="-127"/>
                <a:cs typeface="+mn-cs"/>
              </a:rPr>
              <a:t>지급요청</a:t>
            </a:r>
            <a:endParaRPr kumimoji="0" lang="en-US" altLang="ko-KR" sz="1000" b="1" i="0" u="none" strike="noStrike" kern="0" cap="none" spc="0" normalizeH="0" baseline="0" noProof="0" dirty="0">
              <a:ln>
                <a:noFill/>
              </a:ln>
              <a:solidFill>
                <a:prstClr val="white">
                  <a:lumMod val="65000"/>
                </a:prstClr>
              </a:solidFill>
              <a:effectLst/>
              <a:uLnTx/>
              <a:uFillTx/>
              <a:latin typeface="맑은 고딕" pitchFamily="50" charset="-127"/>
              <a:ea typeface="맑은 고딕" pitchFamily="50" charset="-127"/>
              <a:cs typeface="+mn-cs"/>
            </a:endParaRPr>
          </a:p>
        </p:txBody>
      </p:sp>
      <p:sp>
        <p:nvSpPr>
          <p:cNvPr id="28" name="제목 3">
            <a:extLst>
              <a:ext uri="{FF2B5EF4-FFF2-40B4-BE49-F238E27FC236}">
                <a16:creationId xmlns:a16="http://schemas.microsoft.com/office/drawing/2014/main" id="{681D0447-780A-474B-AB06-380D1B6A5C4D}"/>
              </a:ext>
            </a:extLst>
          </p:cNvPr>
          <p:cNvSpPr txBox="1">
            <a:spLocks/>
          </p:cNvSpPr>
          <p:nvPr/>
        </p:nvSpPr>
        <p:spPr>
          <a:xfrm>
            <a:off x="252000" y="66546"/>
            <a:ext cx="8496464" cy="300009"/>
          </a:xfrm>
          <a:prstGeom prst="rect">
            <a:avLst/>
          </a:prstGeom>
        </p:spPr>
        <p:txBody>
          <a:bodyPr/>
          <a:lstStyle>
            <a:lvl1pPr algn="ctr" defTabSz="844083" rtl="0" eaLnBrk="1" latinLnBrk="1" hangingPunct="1">
              <a:spcBef>
                <a:spcPct val="0"/>
              </a:spcBef>
              <a:buNone/>
              <a:defRPr kumimoji="1" lang="ko-KR" altLang="en-US" sz="1477" b="1" kern="1200" baseline="0">
                <a:solidFill>
                  <a:schemeClr val="tx1"/>
                </a:solidFill>
                <a:latin typeface="Arial" pitchFamily="34" charset="0"/>
                <a:ea typeface="HY헤드라인M" pitchFamily="18" charset="-127"/>
                <a:cs typeface="Arial" pitchFamily="34" charset="0"/>
              </a:defRPr>
            </a:lvl1pPr>
          </a:lstStyle>
          <a:p>
            <a:pPr marL="0" marR="0" lvl="0" indent="0" algn="l" defTabSz="844083" rtl="0" eaLnBrk="1" fontAlgn="auto" latinLnBrk="1" hangingPunct="1">
              <a:lnSpc>
                <a:spcPct val="100000"/>
              </a:lnSpc>
              <a:spcBef>
                <a:spcPct val="0"/>
              </a:spcBef>
              <a:spcAft>
                <a:spcPts val="0"/>
              </a:spcAft>
              <a:buClrTx/>
              <a:buSzTx/>
              <a:buFontTx/>
              <a:buNone/>
              <a:tabLst/>
              <a:defRPr/>
            </a:pPr>
            <a:r>
              <a:rPr lang="en-US" altLang="ko-KR" sz="1600" dirty="0">
                <a:solidFill>
                  <a:srgbClr val="FFFFFF"/>
                </a:solidFill>
              </a:rPr>
              <a:t>5</a:t>
            </a:r>
            <a:r>
              <a:rPr kumimoji="1" lang="en-US" altLang="ko-KR" sz="1600" b="1" i="0" u="none" strike="noStrike" kern="1200" cap="none" spc="0" normalizeH="0" baseline="0" noProof="0" dirty="0">
                <a:ln>
                  <a:noFill/>
                </a:ln>
                <a:solidFill>
                  <a:srgbClr val="FFFFFF"/>
                </a:solidFill>
                <a:effectLst/>
                <a:uLnTx/>
                <a:uFillTx/>
                <a:latin typeface="Arial" pitchFamily="34" charset="0"/>
                <a:ea typeface="HY헤드라인M" pitchFamily="18" charset="-127"/>
                <a:cs typeface="Arial" pitchFamily="34" charset="0"/>
              </a:rPr>
              <a:t>-1. </a:t>
            </a:r>
            <a:r>
              <a:rPr kumimoji="1" lang="ko-KR" altLang="en-US" sz="1600" b="1" i="0" u="none" strike="noStrike" kern="1200" cap="none" spc="0" normalizeH="0" baseline="0" noProof="0" dirty="0">
                <a:ln>
                  <a:noFill/>
                </a:ln>
                <a:solidFill>
                  <a:srgbClr val="FFFFFF"/>
                </a:solidFill>
                <a:effectLst/>
                <a:uLnTx/>
                <a:uFillTx/>
                <a:latin typeface="Arial" pitchFamily="34" charset="0"/>
                <a:ea typeface="HY헤드라인M" pitchFamily="18" charset="-127"/>
                <a:cs typeface="Arial" pitchFamily="34" charset="0"/>
              </a:rPr>
              <a:t>공동도급채권신탁의 세부 구조</a:t>
            </a:r>
          </a:p>
        </p:txBody>
      </p:sp>
      <p:sp>
        <p:nvSpPr>
          <p:cNvPr id="29" name="오각형 33">
            <a:extLst>
              <a:ext uri="{FF2B5EF4-FFF2-40B4-BE49-F238E27FC236}">
                <a16:creationId xmlns:a16="http://schemas.microsoft.com/office/drawing/2014/main" id="{5C6D113F-265C-4680-B49F-13A8FBB93FF3}"/>
              </a:ext>
            </a:extLst>
          </p:cNvPr>
          <p:cNvSpPr/>
          <p:nvPr/>
        </p:nvSpPr>
        <p:spPr>
          <a:xfrm>
            <a:off x="6588224" y="86841"/>
            <a:ext cx="740133" cy="296338"/>
          </a:xfrm>
          <a:prstGeom prst="homePlate">
            <a:avLst>
              <a:gd name="adj" fmla="val 27608"/>
            </a:avLst>
          </a:prstGeom>
          <a:noFill/>
          <a:ln w="9525"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Define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Measure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30" name="갈매기형 수장 39">
            <a:extLst>
              <a:ext uri="{FF2B5EF4-FFF2-40B4-BE49-F238E27FC236}">
                <a16:creationId xmlns:a16="http://schemas.microsoft.com/office/drawing/2014/main" id="{743A846C-4943-47B6-88BB-5A1C472ADEE8}"/>
              </a:ext>
            </a:extLst>
          </p:cNvPr>
          <p:cNvSpPr/>
          <p:nvPr/>
        </p:nvSpPr>
        <p:spPr>
          <a:xfrm>
            <a:off x="7308305" y="86841"/>
            <a:ext cx="752203" cy="296338"/>
          </a:xfrm>
          <a:prstGeom prst="chevron">
            <a:avLst>
              <a:gd name="adj" fmla="val 27608"/>
            </a:avLst>
          </a:prstGeom>
          <a:noFill/>
          <a:ln w="9525" cap="flat" cmpd="sng" algn="ctr">
            <a:solidFill>
              <a:schemeClr val="bg1"/>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Analyze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31" name="갈매기형 수장 43">
            <a:extLst>
              <a:ext uri="{FF2B5EF4-FFF2-40B4-BE49-F238E27FC236}">
                <a16:creationId xmlns:a16="http://schemas.microsoft.com/office/drawing/2014/main" id="{1E1DA591-84A9-42BC-A136-EE8800342AA7}"/>
              </a:ext>
            </a:extLst>
          </p:cNvPr>
          <p:cNvSpPr/>
          <p:nvPr/>
        </p:nvSpPr>
        <p:spPr>
          <a:xfrm>
            <a:off x="8047434" y="86841"/>
            <a:ext cx="752203" cy="296338"/>
          </a:xfrm>
          <a:prstGeom prst="chevron">
            <a:avLst>
              <a:gd name="adj" fmla="val 27608"/>
            </a:avLst>
          </a:prstGeom>
          <a:noFill/>
          <a:ln w="19050" cap="flat" cmpd="sng" algn="ctr">
            <a:solidFill>
              <a:schemeClr val="accent6"/>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rPr>
              <a:t>Improve</a:t>
            </a:r>
            <a:endParaRPr kumimoji="0" lang="ko-KR" altLang="en-US"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endParaRPr>
          </a:p>
        </p:txBody>
      </p:sp>
    </p:spTree>
    <p:extLst>
      <p:ext uri="{BB962C8B-B14F-4D97-AF65-F5344CB8AC3E}">
        <p14:creationId xmlns:p14="http://schemas.microsoft.com/office/powerpoint/2010/main" val="29280831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oup 81">
            <a:extLst>
              <a:ext uri="{FF2B5EF4-FFF2-40B4-BE49-F238E27FC236}">
                <a16:creationId xmlns:a16="http://schemas.microsoft.com/office/drawing/2014/main" id="{F143D7F7-4006-4AAC-9C36-DDCC05440108}"/>
              </a:ext>
            </a:extLst>
          </p:cNvPr>
          <p:cNvGraphicFramePr>
            <a:graphicFrameLocks noGrp="1"/>
          </p:cNvGraphicFramePr>
          <p:nvPr>
            <p:extLst>
              <p:ext uri="{D42A27DB-BD31-4B8C-83A1-F6EECF244321}">
                <p14:modId xmlns:p14="http://schemas.microsoft.com/office/powerpoint/2010/main" val="3744904892"/>
              </p:ext>
            </p:extLst>
          </p:nvPr>
        </p:nvGraphicFramePr>
        <p:xfrm>
          <a:off x="359808" y="764704"/>
          <a:ext cx="8604679" cy="5593140"/>
        </p:xfrm>
        <a:graphic>
          <a:graphicData uri="http://schemas.openxmlformats.org/drawingml/2006/table">
            <a:tbl>
              <a:tblPr/>
              <a:tblGrid>
                <a:gridCol w="1937043">
                  <a:extLst>
                    <a:ext uri="{9D8B030D-6E8A-4147-A177-3AD203B41FA5}">
                      <a16:colId xmlns:a16="http://schemas.microsoft.com/office/drawing/2014/main" val="20000"/>
                    </a:ext>
                  </a:extLst>
                </a:gridCol>
                <a:gridCol w="6667636">
                  <a:extLst>
                    <a:ext uri="{9D8B030D-6E8A-4147-A177-3AD203B41FA5}">
                      <a16:colId xmlns:a16="http://schemas.microsoft.com/office/drawing/2014/main" val="20001"/>
                    </a:ext>
                  </a:extLst>
                </a:gridCol>
              </a:tblGrid>
              <a:tr h="223678">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ko-KR" altLang="en-US" sz="1400" b="1" i="0" u="none" strike="noStrike" kern="1200" cap="none" normalizeH="0" baseline="0" dirty="0">
                          <a:ln>
                            <a:noFill/>
                          </a:ln>
                          <a:solidFill>
                            <a:srgbClr val="FFFFFF"/>
                          </a:solidFill>
                          <a:effectLst/>
                          <a:latin typeface="+mn-ea"/>
                          <a:ea typeface="+mn-ea"/>
                          <a:cs typeface="Arial" charset="0"/>
                        </a:rPr>
                        <a:t>구  분</a:t>
                      </a:r>
                    </a:p>
                  </a:txBody>
                  <a:tcPr marL="91445" marR="91445"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60000"/>
                        <a:lumOff val="4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ko-KR" altLang="en-US" sz="1400" b="1" i="0" u="none" strike="noStrike" kern="1200" cap="none" normalizeH="0" baseline="0" dirty="0">
                          <a:ln>
                            <a:noFill/>
                          </a:ln>
                          <a:solidFill>
                            <a:srgbClr val="FFFFFF"/>
                          </a:solidFill>
                          <a:effectLst/>
                          <a:latin typeface="+mn-ea"/>
                          <a:ea typeface="+mn-ea"/>
                          <a:cs typeface="Arial" charset="0"/>
                        </a:rPr>
                        <a:t>주요내용</a:t>
                      </a:r>
                    </a:p>
                  </a:txBody>
                  <a:tcPr marL="91445" marR="91445"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60000"/>
                        <a:lumOff val="40000"/>
                      </a:schemeClr>
                    </a:solidFill>
                  </a:tcPr>
                </a:tc>
                <a:extLst>
                  <a:ext uri="{0D108BD9-81ED-4DB2-BD59-A6C34878D82A}">
                    <a16:rowId xmlns:a16="http://schemas.microsoft.com/office/drawing/2014/main" val="10000"/>
                  </a:ext>
                </a:extLst>
              </a:tr>
              <a:tr h="897068">
                <a:tc>
                  <a:txBody>
                    <a:bodyPr/>
                    <a:lstStyle/>
                    <a:p>
                      <a:pPr marL="0" marR="0" lvl="0" indent="0" algn="ctr" defTabSz="914400" rtl="0" eaLnBrk="0" fontAlgn="base" latinLnBrk="0" hangingPunct="0">
                        <a:lnSpc>
                          <a:spcPct val="150000"/>
                        </a:lnSpc>
                        <a:spcBef>
                          <a:spcPct val="0"/>
                        </a:spcBef>
                        <a:spcAft>
                          <a:spcPct val="0"/>
                        </a:spcAft>
                        <a:buClrTx/>
                        <a:buSzTx/>
                        <a:buFont typeface="Wingdings" pitchFamily="2" charset="2"/>
                        <a:buNone/>
                        <a:tabLst/>
                        <a:defRPr/>
                      </a:pPr>
                      <a:r>
                        <a:rPr kumimoji="0" lang="ko-KR" altLang="en-US" sz="1400" b="1" i="0" u="none" strike="noStrike" kern="1200" cap="none" normalizeH="0" baseline="0" dirty="0">
                          <a:ln>
                            <a:noFill/>
                          </a:ln>
                          <a:solidFill>
                            <a:srgbClr val="000000"/>
                          </a:solidFill>
                          <a:effectLst/>
                          <a:latin typeface="+mn-ea"/>
                          <a:ea typeface="+mn-ea"/>
                          <a:cs typeface="Arial" charset="0"/>
                        </a:rPr>
                        <a:t>계약절차</a:t>
                      </a:r>
                      <a:endParaRPr kumimoji="0" lang="en-US" altLang="ko-KR" sz="1400" b="1" i="0" u="none" strike="noStrike" kern="1200" cap="none" normalizeH="0" baseline="0" dirty="0">
                        <a:ln>
                          <a:noFill/>
                        </a:ln>
                        <a:solidFill>
                          <a:srgbClr val="000000"/>
                        </a:solidFill>
                        <a:effectLst/>
                        <a:latin typeface="+mn-ea"/>
                        <a:ea typeface="+mn-ea"/>
                        <a:cs typeface="Arial" charset="0"/>
                      </a:endParaRPr>
                    </a:p>
                  </a:txBody>
                  <a:tcPr marL="54000" marR="36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85725" marR="0" lvl="0" indent="-85725" algn="l" defTabSz="914400" rtl="0" eaLnBrk="0" fontAlgn="base" latinLnBrk="0" hangingPunct="0">
                        <a:lnSpc>
                          <a:spcPct val="150000"/>
                        </a:lnSpc>
                        <a:spcBef>
                          <a:spcPct val="0"/>
                        </a:spcBef>
                        <a:spcAft>
                          <a:spcPct val="0"/>
                        </a:spcAft>
                        <a:buClrTx/>
                        <a:buSzTx/>
                        <a:buFont typeface="Wingdings" pitchFamily="2" charset="2"/>
                        <a:buChar char="§"/>
                        <a:tabLst/>
                        <a:defRPr/>
                      </a:pPr>
                      <a:r>
                        <a:rPr kumimoji="1" lang="en-US" altLang="ko-KR" sz="1300" b="1" i="0" u="none" strike="noStrike" kern="1200" cap="none" normalizeH="0" baseline="0" dirty="0">
                          <a:ln>
                            <a:noFill/>
                          </a:ln>
                          <a:solidFill>
                            <a:srgbClr val="000000"/>
                          </a:solidFill>
                          <a:effectLst/>
                          <a:latin typeface="+mn-ea"/>
                          <a:ea typeface="+mn-ea"/>
                          <a:cs typeface="Arial" charset="0"/>
                        </a:rPr>
                        <a:t> </a:t>
                      </a:r>
                      <a:r>
                        <a:rPr kumimoji="1" lang="ko-KR" altLang="en-US" sz="1300" b="1" i="0" u="none" strike="noStrike" kern="1200" cap="none" normalizeH="0" baseline="0" dirty="0">
                          <a:ln>
                            <a:noFill/>
                          </a:ln>
                          <a:solidFill>
                            <a:srgbClr val="000000"/>
                          </a:solidFill>
                          <a:effectLst/>
                          <a:latin typeface="+mn-ea"/>
                          <a:ea typeface="+mn-ea"/>
                          <a:cs typeface="Arial" charset="0"/>
                        </a:rPr>
                        <a:t>약정서 작업</a:t>
                      </a:r>
                      <a:endParaRPr kumimoji="1" lang="en-US" altLang="ko-KR" sz="1300" b="1" i="0" u="none" strike="noStrike" kern="1200" cap="none" normalizeH="0" baseline="0" dirty="0">
                        <a:ln>
                          <a:noFill/>
                        </a:ln>
                        <a:solidFill>
                          <a:srgbClr val="000000"/>
                        </a:solidFill>
                        <a:effectLst/>
                        <a:latin typeface="+mn-ea"/>
                        <a:ea typeface="+mn-ea"/>
                        <a:cs typeface="Arial" charset="0"/>
                      </a:endParaRPr>
                    </a:p>
                    <a:p>
                      <a:pPr marL="0" marR="0" lvl="0" indent="0" algn="l" defTabSz="914400" rtl="0" eaLnBrk="0" fontAlgn="base" latinLnBrk="0" hangingPunct="0">
                        <a:lnSpc>
                          <a:spcPct val="150000"/>
                        </a:lnSpc>
                        <a:spcBef>
                          <a:spcPct val="0"/>
                        </a:spcBef>
                        <a:spcAft>
                          <a:spcPct val="0"/>
                        </a:spcAft>
                        <a:buClrTx/>
                        <a:buSzTx/>
                        <a:buFont typeface="Wingdings" pitchFamily="2" charset="2"/>
                        <a:buNone/>
                        <a:tabLst/>
                        <a:defRPr/>
                      </a:pPr>
                      <a:r>
                        <a:rPr kumimoji="1" lang="en-US" altLang="ko-KR" sz="1300" b="0" i="0" u="none" strike="noStrike" kern="1200" cap="none" normalizeH="0" baseline="0" dirty="0">
                          <a:ln>
                            <a:noFill/>
                          </a:ln>
                          <a:solidFill>
                            <a:srgbClr val="000000"/>
                          </a:solidFill>
                          <a:effectLst/>
                          <a:latin typeface="+mn-ea"/>
                          <a:ea typeface="+mn-ea"/>
                          <a:cs typeface="Arial" charset="0"/>
                        </a:rPr>
                        <a:t>  1) </a:t>
                      </a:r>
                      <a:r>
                        <a:rPr kumimoji="1" lang="ko-KR" altLang="en-US" sz="1300" b="0" i="0" u="none" strike="noStrike" kern="1200" cap="none" normalizeH="0" baseline="0" dirty="0">
                          <a:ln>
                            <a:noFill/>
                          </a:ln>
                          <a:solidFill>
                            <a:srgbClr val="000000"/>
                          </a:solidFill>
                          <a:effectLst/>
                          <a:latin typeface="+mn-ea"/>
                          <a:ea typeface="+mn-ea"/>
                          <a:cs typeface="Arial" charset="0"/>
                        </a:rPr>
                        <a:t>주간사</a:t>
                      </a:r>
                      <a:r>
                        <a:rPr kumimoji="1" lang="en-US" altLang="ko-KR" sz="1300" b="0" i="0" u="none" strike="noStrike" kern="1200" cap="none" normalizeH="0" baseline="0" dirty="0">
                          <a:ln>
                            <a:noFill/>
                          </a:ln>
                          <a:solidFill>
                            <a:srgbClr val="000000"/>
                          </a:solidFill>
                          <a:effectLst/>
                          <a:latin typeface="+mn-ea"/>
                          <a:ea typeface="+mn-ea"/>
                          <a:cs typeface="Arial" charset="0"/>
                        </a:rPr>
                        <a:t>, </a:t>
                      </a:r>
                      <a:r>
                        <a:rPr kumimoji="1" lang="ko-KR" altLang="en-US" sz="1300" b="0" i="0" u="none" strike="noStrike" kern="1200" cap="none" normalizeH="0" baseline="0" dirty="0">
                          <a:ln>
                            <a:noFill/>
                          </a:ln>
                          <a:solidFill>
                            <a:srgbClr val="000000"/>
                          </a:solidFill>
                          <a:effectLst/>
                          <a:latin typeface="+mn-ea"/>
                          <a:ea typeface="+mn-ea"/>
                          <a:cs typeface="Arial" charset="0"/>
                        </a:rPr>
                        <a:t>비주간사</a:t>
                      </a:r>
                      <a:r>
                        <a:rPr kumimoji="1" lang="en-US" altLang="ko-KR" sz="1300" b="0" i="0" u="none" strike="noStrike" kern="1200" cap="none" normalizeH="0" baseline="0" dirty="0">
                          <a:ln>
                            <a:noFill/>
                          </a:ln>
                          <a:solidFill>
                            <a:srgbClr val="000000"/>
                          </a:solidFill>
                          <a:effectLst/>
                          <a:latin typeface="+mn-ea"/>
                          <a:ea typeface="+mn-ea"/>
                          <a:cs typeface="Arial" charset="0"/>
                        </a:rPr>
                        <a:t>, </a:t>
                      </a:r>
                      <a:r>
                        <a:rPr kumimoji="1" lang="ko-KR" altLang="en-US" sz="1300" b="0" i="0" u="none" strike="noStrike" kern="1200" cap="none" normalizeH="0" baseline="0" dirty="0">
                          <a:ln>
                            <a:noFill/>
                          </a:ln>
                          <a:solidFill>
                            <a:srgbClr val="000000"/>
                          </a:solidFill>
                          <a:effectLst/>
                          <a:latin typeface="+mn-ea"/>
                          <a:ea typeface="+mn-ea"/>
                          <a:cs typeface="Arial" charset="0"/>
                        </a:rPr>
                        <a:t>수탁자 신탁 표준계약서 및 특약 날인</a:t>
                      </a:r>
                      <a:endParaRPr kumimoji="1" lang="en-US" altLang="ko-KR" sz="1300" b="0" i="0" u="none" strike="noStrike" kern="1200" cap="none" normalizeH="0" baseline="0" dirty="0">
                        <a:ln>
                          <a:noFill/>
                        </a:ln>
                        <a:solidFill>
                          <a:srgbClr val="000000"/>
                        </a:solidFill>
                        <a:effectLst/>
                        <a:latin typeface="+mn-ea"/>
                        <a:ea typeface="+mn-ea"/>
                        <a:cs typeface="Arial" charset="0"/>
                      </a:endParaRPr>
                    </a:p>
                    <a:p>
                      <a:pPr marL="0" marR="0" lvl="0" indent="0" algn="l" defTabSz="914400" rtl="0" eaLnBrk="0" fontAlgn="base" latinLnBrk="0" hangingPunct="0">
                        <a:lnSpc>
                          <a:spcPct val="150000"/>
                        </a:lnSpc>
                        <a:spcBef>
                          <a:spcPct val="0"/>
                        </a:spcBef>
                        <a:spcAft>
                          <a:spcPct val="0"/>
                        </a:spcAft>
                        <a:buClrTx/>
                        <a:buSzTx/>
                        <a:buFont typeface="Wingdings" pitchFamily="2" charset="2"/>
                        <a:buNone/>
                        <a:tabLst/>
                        <a:defRPr/>
                      </a:pPr>
                      <a:r>
                        <a:rPr kumimoji="1" lang="en-US" altLang="ko-KR" sz="1300" b="0" i="0" u="none" strike="noStrike" kern="1200" cap="none" normalizeH="0" baseline="0" dirty="0">
                          <a:ln>
                            <a:noFill/>
                          </a:ln>
                          <a:solidFill>
                            <a:srgbClr val="000000"/>
                          </a:solidFill>
                          <a:effectLst/>
                          <a:latin typeface="+mn-ea"/>
                          <a:ea typeface="+mn-ea"/>
                          <a:cs typeface="Arial" charset="0"/>
                        </a:rPr>
                        <a:t>  2) </a:t>
                      </a:r>
                      <a:r>
                        <a:rPr kumimoji="1" lang="ko-KR" altLang="en-US" sz="1300" b="0" i="0" u="none" strike="noStrike" kern="1200" cap="none" normalizeH="0" baseline="0" dirty="0">
                          <a:ln>
                            <a:noFill/>
                          </a:ln>
                          <a:solidFill>
                            <a:srgbClr val="000000"/>
                          </a:solidFill>
                          <a:effectLst/>
                          <a:latin typeface="+mn-ea"/>
                          <a:ea typeface="+mn-ea"/>
                          <a:cs typeface="Arial" charset="0"/>
                        </a:rPr>
                        <a:t>신탁사는 발주자에게 내용증명으로 신탁통지서 발송</a:t>
                      </a:r>
                      <a:endParaRPr kumimoji="1" lang="en-US" altLang="ko-KR" sz="1300" b="0" i="0" u="none" strike="noStrike" kern="1200" cap="none" normalizeH="0" baseline="0" dirty="0">
                        <a:ln>
                          <a:noFill/>
                        </a:ln>
                        <a:solidFill>
                          <a:srgbClr val="000000"/>
                        </a:solidFill>
                        <a:effectLst/>
                        <a:latin typeface="+mn-ea"/>
                        <a:ea typeface="+mn-ea"/>
                        <a:cs typeface="Arial" charset="0"/>
                      </a:endParaRPr>
                    </a:p>
                    <a:p>
                      <a:pPr marL="0" marR="0" lvl="0" indent="0" algn="l" defTabSz="914400" rtl="0" eaLnBrk="0" fontAlgn="base" latinLnBrk="0" hangingPunct="0">
                        <a:lnSpc>
                          <a:spcPct val="150000"/>
                        </a:lnSpc>
                        <a:spcBef>
                          <a:spcPct val="0"/>
                        </a:spcBef>
                        <a:spcAft>
                          <a:spcPct val="0"/>
                        </a:spcAft>
                        <a:buClrTx/>
                        <a:buSzTx/>
                        <a:buFont typeface="Wingdings" pitchFamily="2" charset="2"/>
                        <a:buNone/>
                        <a:tabLst/>
                        <a:defRPr/>
                      </a:pPr>
                      <a:r>
                        <a:rPr kumimoji="1" lang="en-US" altLang="ko-KR" sz="1300" b="0" i="0" u="none" strike="noStrike" kern="1200" cap="none" normalizeH="0" baseline="0" dirty="0">
                          <a:ln>
                            <a:noFill/>
                          </a:ln>
                          <a:solidFill>
                            <a:srgbClr val="000000"/>
                          </a:solidFill>
                          <a:effectLst/>
                          <a:latin typeface="+mn-ea"/>
                          <a:ea typeface="+mn-ea"/>
                          <a:cs typeface="Arial" charset="0"/>
                        </a:rPr>
                        <a:t>    </a:t>
                      </a:r>
                      <a:r>
                        <a:rPr kumimoji="1" lang="en-US" altLang="ko-KR" sz="1100" b="0" i="0" u="none" strike="noStrike" kern="1200" cap="none" normalizeH="0" baseline="0" dirty="0">
                          <a:ln>
                            <a:noFill/>
                          </a:ln>
                          <a:solidFill>
                            <a:srgbClr val="000000"/>
                          </a:solidFill>
                          <a:effectLst/>
                          <a:latin typeface="+mn-ea"/>
                          <a:ea typeface="+mn-ea"/>
                          <a:cs typeface="Arial" charset="0"/>
                        </a:rPr>
                        <a:t>* </a:t>
                      </a:r>
                      <a:r>
                        <a:rPr kumimoji="1" lang="ko-KR" altLang="en-US" sz="1100" b="0" i="0" u="none" strike="noStrike" kern="1200" cap="none" normalizeH="0" baseline="0" dirty="0">
                          <a:ln>
                            <a:noFill/>
                          </a:ln>
                          <a:solidFill>
                            <a:srgbClr val="000000"/>
                          </a:solidFill>
                          <a:effectLst/>
                          <a:latin typeface="+mn-ea"/>
                          <a:ea typeface="+mn-ea"/>
                          <a:cs typeface="Arial" charset="0"/>
                        </a:rPr>
                        <a:t>주간사의 하나</a:t>
                      </a:r>
                      <a:r>
                        <a:rPr kumimoji="1" lang="en-US" altLang="ko-KR" sz="1100" b="0" i="0" u="none" strike="noStrike" kern="1200" cap="none" normalizeH="0" baseline="0" dirty="0">
                          <a:ln>
                            <a:noFill/>
                          </a:ln>
                          <a:solidFill>
                            <a:srgbClr val="000000"/>
                          </a:solidFill>
                          <a:effectLst/>
                          <a:latin typeface="+mn-ea"/>
                          <a:ea typeface="+mn-ea"/>
                          <a:cs typeface="Arial" charset="0"/>
                        </a:rPr>
                        <a:t>(</a:t>
                      </a:r>
                      <a:r>
                        <a:rPr kumimoji="1" lang="ko-KR" altLang="en-US" sz="1100" b="0" i="0" u="none" strike="noStrike" kern="1200" cap="none" normalizeH="0" baseline="0" dirty="0">
                          <a:ln>
                            <a:noFill/>
                          </a:ln>
                          <a:solidFill>
                            <a:srgbClr val="000000"/>
                          </a:solidFill>
                          <a:effectLst/>
                          <a:latin typeface="+mn-ea"/>
                          <a:ea typeface="+mn-ea"/>
                          <a:cs typeface="Arial" charset="0"/>
                        </a:rPr>
                        <a:t>농협</a:t>
                      </a:r>
                      <a:r>
                        <a:rPr kumimoji="1" lang="en-US" altLang="ko-KR" sz="1100" b="0" i="0" u="none" strike="noStrike" kern="1200" cap="none" normalizeH="0" baseline="0" dirty="0">
                          <a:ln>
                            <a:noFill/>
                          </a:ln>
                          <a:solidFill>
                            <a:srgbClr val="000000"/>
                          </a:solidFill>
                          <a:effectLst/>
                          <a:latin typeface="+mn-ea"/>
                          <a:ea typeface="+mn-ea"/>
                          <a:cs typeface="Arial" charset="0"/>
                        </a:rPr>
                        <a:t>)</a:t>
                      </a:r>
                      <a:r>
                        <a:rPr kumimoji="1" lang="ko-KR" altLang="en-US" sz="1100" b="0" i="0" u="none" strike="noStrike" kern="1200" cap="none" normalizeH="0" baseline="0" dirty="0">
                          <a:ln>
                            <a:noFill/>
                          </a:ln>
                          <a:solidFill>
                            <a:srgbClr val="000000"/>
                          </a:solidFill>
                          <a:effectLst/>
                          <a:latin typeface="+mn-ea"/>
                          <a:ea typeface="+mn-ea"/>
                          <a:cs typeface="Arial" charset="0"/>
                        </a:rPr>
                        <a:t>은행</a:t>
                      </a:r>
                      <a:r>
                        <a:rPr kumimoji="1" lang="en-US" altLang="ko-KR" sz="1100" b="0" i="0" u="none" strike="noStrike" kern="1200" cap="none" normalizeH="0" baseline="0" dirty="0">
                          <a:ln>
                            <a:noFill/>
                          </a:ln>
                          <a:solidFill>
                            <a:srgbClr val="000000"/>
                          </a:solidFill>
                          <a:effectLst/>
                          <a:latin typeface="+mn-ea"/>
                          <a:ea typeface="+mn-ea"/>
                          <a:cs typeface="Arial" charset="0"/>
                        </a:rPr>
                        <a:t> </a:t>
                      </a:r>
                      <a:r>
                        <a:rPr kumimoji="1" lang="ko-KR" altLang="en-US" sz="1100" b="0" i="0" u="none" strike="noStrike" kern="1200" cap="none" normalizeH="0" baseline="0" dirty="0">
                          <a:ln>
                            <a:noFill/>
                          </a:ln>
                          <a:solidFill>
                            <a:srgbClr val="000000"/>
                          </a:solidFill>
                          <a:effectLst/>
                          <a:latin typeface="+mn-ea"/>
                          <a:ea typeface="+mn-ea"/>
                          <a:cs typeface="Arial" charset="0"/>
                        </a:rPr>
                        <a:t>계좌 개설 및 자동이체서비스 계약 체결</a:t>
                      </a:r>
                      <a:r>
                        <a:rPr kumimoji="1" lang="en-US" altLang="ko-KR" sz="1100" b="0" i="0" u="none" strike="noStrike" kern="1200" cap="none" normalizeH="0" baseline="0" dirty="0">
                          <a:ln>
                            <a:noFill/>
                          </a:ln>
                          <a:solidFill>
                            <a:srgbClr val="000000"/>
                          </a:solidFill>
                          <a:effectLst/>
                          <a:latin typeface="+mn-ea"/>
                          <a:ea typeface="+mn-ea"/>
                          <a:cs typeface="Arial" charset="0"/>
                        </a:rPr>
                        <a:t>(</a:t>
                      </a:r>
                      <a:r>
                        <a:rPr kumimoji="1" lang="ko-KR" altLang="en-US" sz="1100" b="0" i="0" u="none" strike="noStrike" kern="1200" cap="none" normalizeH="0" baseline="0" dirty="0">
                          <a:ln>
                            <a:noFill/>
                          </a:ln>
                          <a:solidFill>
                            <a:srgbClr val="000000"/>
                          </a:solidFill>
                          <a:effectLst/>
                          <a:latin typeface="+mn-ea"/>
                          <a:ea typeface="+mn-ea"/>
                          <a:cs typeface="Arial" charset="0"/>
                        </a:rPr>
                        <a:t>필요시</a:t>
                      </a:r>
                      <a:r>
                        <a:rPr kumimoji="1" lang="en-US" altLang="ko-KR" sz="1100" b="0" i="0" u="none" strike="noStrike" kern="1200" cap="none" normalizeH="0" baseline="0" dirty="0">
                          <a:ln>
                            <a:noFill/>
                          </a:ln>
                          <a:solidFill>
                            <a:srgbClr val="000000"/>
                          </a:solidFill>
                          <a:effectLst/>
                          <a:latin typeface="+mn-ea"/>
                          <a:ea typeface="+mn-ea"/>
                          <a:cs typeface="Arial" charset="0"/>
                        </a:rPr>
                        <a:t>)</a:t>
                      </a:r>
                    </a:p>
                  </a:txBody>
                  <a:tcPr marL="54003" marR="54003" marT="36002" marB="360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83710">
                <a:tc>
                  <a:txBody>
                    <a:bodyPr/>
                    <a:lstStyle/>
                    <a:p>
                      <a:pPr marL="0" marR="0" lvl="0" indent="0" algn="ctr" defTabSz="914400" rtl="0" eaLnBrk="0" fontAlgn="base" latinLnBrk="0" hangingPunct="0">
                        <a:lnSpc>
                          <a:spcPct val="150000"/>
                        </a:lnSpc>
                        <a:spcBef>
                          <a:spcPct val="0"/>
                        </a:spcBef>
                        <a:spcAft>
                          <a:spcPct val="0"/>
                        </a:spcAft>
                        <a:buClrTx/>
                        <a:buSzTx/>
                        <a:buFont typeface="Wingdings" pitchFamily="2" charset="2"/>
                        <a:buNone/>
                        <a:tabLst/>
                        <a:defRPr/>
                      </a:pPr>
                      <a:r>
                        <a:rPr kumimoji="0" lang="ko-KR" altLang="en-US" sz="1400" b="1" i="0" u="none" strike="noStrike" kern="1200" cap="none" normalizeH="0" baseline="0" dirty="0">
                          <a:ln>
                            <a:noFill/>
                          </a:ln>
                          <a:solidFill>
                            <a:srgbClr val="000000"/>
                          </a:solidFill>
                          <a:effectLst/>
                          <a:latin typeface="+mn-ea"/>
                          <a:ea typeface="+mn-ea"/>
                          <a:cs typeface="Arial" charset="0"/>
                        </a:rPr>
                        <a:t>수익지급</a:t>
                      </a:r>
                      <a:endParaRPr kumimoji="0" lang="en-US" altLang="ko-KR" sz="1400" b="1" i="0" u="none" strike="noStrike" kern="1200" cap="none" normalizeH="0" baseline="0" dirty="0">
                        <a:ln>
                          <a:noFill/>
                        </a:ln>
                        <a:solidFill>
                          <a:srgbClr val="000000"/>
                        </a:solidFill>
                        <a:effectLst/>
                        <a:latin typeface="+mn-ea"/>
                        <a:ea typeface="+mn-ea"/>
                        <a:cs typeface="Arial" charset="0"/>
                      </a:endParaRPr>
                    </a:p>
                  </a:txBody>
                  <a:tcPr marL="54000" marR="36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85725" marR="0" lvl="0" indent="-85725" algn="l" defTabSz="914400" rtl="0" eaLnBrk="0" fontAlgn="base" latinLnBrk="0" hangingPunct="0">
                        <a:lnSpc>
                          <a:spcPct val="150000"/>
                        </a:lnSpc>
                        <a:spcBef>
                          <a:spcPct val="0"/>
                        </a:spcBef>
                        <a:spcAft>
                          <a:spcPct val="0"/>
                        </a:spcAft>
                        <a:buClrTx/>
                        <a:buSzTx/>
                        <a:buFont typeface="Wingdings" pitchFamily="2" charset="2"/>
                        <a:buChar char="§"/>
                        <a:tabLst/>
                        <a:defRPr/>
                      </a:pPr>
                      <a:r>
                        <a:rPr kumimoji="1" lang="en-US" altLang="ko-KR" sz="1300" b="1" i="0" u="none" strike="noStrike" kern="1200" cap="none" normalizeH="0" baseline="0" dirty="0">
                          <a:ln>
                            <a:noFill/>
                          </a:ln>
                          <a:solidFill>
                            <a:srgbClr val="000000"/>
                          </a:solidFill>
                          <a:effectLst/>
                          <a:latin typeface="+mn-ea"/>
                          <a:ea typeface="+mn-ea"/>
                          <a:cs typeface="Arial" charset="0"/>
                        </a:rPr>
                        <a:t> </a:t>
                      </a:r>
                      <a:r>
                        <a:rPr kumimoji="1" lang="ko-KR" altLang="en-US" sz="1300" b="1" i="0" u="none" strike="noStrike" kern="1200" cap="none" normalizeH="0" baseline="0" dirty="0" err="1">
                          <a:ln>
                            <a:noFill/>
                          </a:ln>
                          <a:solidFill>
                            <a:srgbClr val="000000"/>
                          </a:solidFill>
                          <a:effectLst/>
                          <a:latin typeface="+mn-ea"/>
                          <a:ea typeface="+mn-ea"/>
                          <a:cs typeface="Arial" charset="0"/>
                        </a:rPr>
                        <a:t>안분금</a:t>
                      </a:r>
                      <a:r>
                        <a:rPr kumimoji="1" lang="ko-KR" altLang="en-US" sz="1300" b="1" i="0" u="none" strike="noStrike" kern="1200" cap="none" normalizeH="0" baseline="0" dirty="0">
                          <a:ln>
                            <a:noFill/>
                          </a:ln>
                          <a:solidFill>
                            <a:srgbClr val="000000"/>
                          </a:solidFill>
                          <a:effectLst/>
                          <a:latin typeface="+mn-ea"/>
                          <a:ea typeface="+mn-ea"/>
                          <a:cs typeface="Arial" charset="0"/>
                        </a:rPr>
                        <a:t> </a:t>
                      </a:r>
                      <a:r>
                        <a:rPr kumimoji="1" lang="ko-KR" altLang="en-US" sz="1300" b="1" i="0" u="none" strike="noStrike" kern="1200" cap="none" normalizeH="0" baseline="0" dirty="0" err="1">
                          <a:ln>
                            <a:noFill/>
                          </a:ln>
                          <a:solidFill>
                            <a:srgbClr val="000000"/>
                          </a:solidFill>
                          <a:effectLst/>
                          <a:latin typeface="+mn-ea"/>
                          <a:ea typeface="+mn-ea"/>
                          <a:cs typeface="Arial" charset="0"/>
                        </a:rPr>
                        <a:t>납부시</a:t>
                      </a:r>
                      <a:r>
                        <a:rPr kumimoji="1" lang="ko-KR" altLang="en-US" sz="1300" b="1" i="0" u="none" strike="noStrike" kern="1200" cap="none" normalizeH="0" baseline="0" dirty="0">
                          <a:ln>
                            <a:noFill/>
                          </a:ln>
                          <a:solidFill>
                            <a:srgbClr val="000000"/>
                          </a:solidFill>
                          <a:effectLst/>
                          <a:latin typeface="+mn-ea"/>
                          <a:ea typeface="+mn-ea"/>
                          <a:cs typeface="Arial" charset="0"/>
                        </a:rPr>
                        <a:t> </a:t>
                      </a:r>
                      <a:r>
                        <a:rPr kumimoji="1" lang="en-US" altLang="ko-KR" sz="1300" b="1" i="0" u="none" strike="noStrike" kern="1200" cap="none" normalizeH="0" baseline="0" dirty="0">
                          <a:ln>
                            <a:noFill/>
                          </a:ln>
                          <a:solidFill>
                            <a:srgbClr val="000000"/>
                          </a:solidFill>
                          <a:effectLst/>
                          <a:latin typeface="+mn-ea"/>
                          <a:ea typeface="+mn-ea"/>
                          <a:cs typeface="Arial" charset="0"/>
                        </a:rPr>
                        <a:t>:</a:t>
                      </a:r>
                      <a:r>
                        <a:rPr kumimoji="1" lang="ko-KR" altLang="en-US" sz="1300" b="1" i="0" u="none" strike="noStrike" kern="1200" cap="none" normalizeH="0" baseline="0" dirty="0">
                          <a:ln>
                            <a:noFill/>
                          </a:ln>
                          <a:solidFill>
                            <a:srgbClr val="000000"/>
                          </a:solidFill>
                          <a:effectLst/>
                          <a:latin typeface="+mn-ea"/>
                          <a:ea typeface="+mn-ea"/>
                          <a:cs typeface="Arial" charset="0"/>
                        </a:rPr>
                        <a:t> </a:t>
                      </a:r>
                      <a:endParaRPr kumimoji="1" lang="en-US" altLang="ko-KR" sz="1300" b="1" i="0" u="none" strike="noStrike" kern="1200" cap="none" normalizeH="0" baseline="0" dirty="0">
                        <a:ln>
                          <a:noFill/>
                        </a:ln>
                        <a:solidFill>
                          <a:srgbClr val="000000"/>
                        </a:solidFill>
                        <a:effectLst/>
                        <a:latin typeface="+mn-ea"/>
                        <a:ea typeface="+mn-ea"/>
                        <a:cs typeface="Arial" charset="0"/>
                      </a:endParaRPr>
                    </a:p>
                    <a:p>
                      <a:pPr marL="0" marR="0" lvl="0" indent="0" algn="l" defTabSz="914400" rtl="0" eaLnBrk="0" fontAlgn="base" latinLnBrk="0" hangingPunct="0">
                        <a:lnSpc>
                          <a:spcPct val="150000"/>
                        </a:lnSpc>
                        <a:spcBef>
                          <a:spcPct val="0"/>
                        </a:spcBef>
                        <a:spcAft>
                          <a:spcPct val="0"/>
                        </a:spcAft>
                        <a:buClrTx/>
                        <a:buSzTx/>
                        <a:buFontTx/>
                        <a:buNone/>
                        <a:tabLst/>
                        <a:defRPr/>
                      </a:pPr>
                      <a:br>
                        <a:rPr kumimoji="1" lang="en-US" altLang="ko-KR" sz="10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mn-ea"/>
                          <a:ea typeface="+mn-ea"/>
                          <a:cs typeface="Arial" charset="0"/>
                        </a:rPr>
                      </a:br>
                      <a:r>
                        <a:rPr kumimoji="1" lang="en-US" altLang="ko-KR" sz="1000" b="1" i="0" u="none" strike="noStrike" kern="1200" cap="none" spc="0" normalizeH="0" baseline="0" noProof="0" dirty="0">
                          <a:ln>
                            <a:noFill/>
                          </a:ln>
                          <a:solidFill>
                            <a:srgbClr val="C00000"/>
                          </a:solidFill>
                          <a:effectLst/>
                          <a:uLnTx/>
                          <a:uFillTx/>
                          <a:latin typeface="+mn-ea"/>
                          <a:ea typeface="+mn-ea"/>
                          <a:cs typeface="Arial" charset="0"/>
                        </a:rPr>
                        <a:t>- </a:t>
                      </a:r>
                      <a:r>
                        <a:rPr kumimoji="1" lang="ko-KR" altLang="en-US" sz="1000" b="1" i="0" u="none" strike="noStrike" kern="1200" cap="none" spc="0" normalizeH="0" baseline="0" noProof="0" dirty="0">
                          <a:ln>
                            <a:noFill/>
                          </a:ln>
                          <a:solidFill>
                            <a:srgbClr val="C00000"/>
                          </a:solidFill>
                          <a:effectLst/>
                          <a:uLnTx/>
                          <a:uFillTx/>
                          <a:latin typeface="+mn-ea"/>
                          <a:ea typeface="+mn-ea"/>
                          <a:cs typeface="Arial" charset="0"/>
                        </a:rPr>
                        <a:t>비주간사 납부 </a:t>
                      </a:r>
                      <a:r>
                        <a:rPr kumimoji="1" lang="en-US" altLang="ko-KR" sz="1000" b="0" i="0" u="none" strike="noStrike" kern="1200" cap="none" spc="0" normalizeH="0" baseline="0" noProof="0" dirty="0">
                          <a:ln>
                            <a:noFill/>
                          </a:ln>
                          <a:solidFill>
                            <a:srgbClr val="000000"/>
                          </a:solidFill>
                          <a:effectLst/>
                          <a:uLnTx/>
                          <a:uFillTx/>
                          <a:latin typeface="+mn-ea"/>
                          <a:ea typeface="+mn-ea"/>
                          <a:cs typeface="Arial" charset="0"/>
                        </a:rPr>
                        <a:t>: </a:t>
                      </a:r>
                      <a:r>
                        <a:rPr kumimoji="1" lang="ko-KR" altLang="en-US" sz="1000" b="0" i="0" u="none" strike="noStrike" kern="1200" cap="none" spc="0" normalizeH="0" baseline="0" noProof="0" dirty="0">
                          <a:ln>
                            <a:noFill/>
                          </a:ln>
                          <a:solidFill>
                            <a:srgbClr val="000000"/>
                          </a:solidFill>
                          <a:effectLst/>
                          <a:uLnTx/>
                          <a:uFillTx/>
                          <a:latin typeface="+mn-ea"/>
                          <a:ea typeface="+mn-ea"/>
                          <a:cs typeface="Arial" charset="0"/>
                        </a:rPr>
                        <a:t>비주간사 지분 공사대금</a:t>
                      </a:r>
                      <a:r>
                        <a:rPr kumimoji="1" lang="en-US" altLang="ko-KR" sz="1000" b="0" i="0" u="none" strike="noStrike" kern="1200" cap="none" spc="0" normalizeH="0" baseline="0" noProof="0" dirty="0">
                          <a:ln>
                            <a:noFill/>
                          </a:ln>
                          <a:solidFill>
                            <a:srgbClr val="000000"/>
                          </a:solidFill>
                          <a:effectLst/>
                          <a:uLnTx/>
                          <a:uFillTx/>
                          <a:latin typeface="+mn-ea"/>
                          <a:ea typeface="+mn-ea"/>
                          <a:cs typeface="Arial" charset="0"/>
                        </a:rPr>
                        <a:t>(1-2</a:t>
                      </a:r>
                      <a:r>
                        <a:rPr kumimoji="1" lang="ko-KR" altLang="en-US" sz="1000" b="0" i="0" u="none" strike="noStrike" kern="1200" cap="none" spc="0" normalizeH="0" baseline="0" noProof="0" dirty="0">
                          <a:ln>
                            <a:noFill/>
                          </a:ln>
                          <a:solidFill>
                            <a:srgbClr val="000000"/>
                          </a:solidFill>
                          <a:effectLst/>
                          <a:uLnTx/>
                          <a:uFillTx/>
                          <a:latin typeface="+mn-ea"/>
                          <a:ea typeface="+mn-ea"/>
                          <a:cs typeface="Arial" charset="0"/>
                        </a:rPr>
                        <a:t>종 수익</a:t>
                      </a:r>
                      <a:r>
                        <a:rPr kumimoji="1" lang="en-US" altLang="ko-KR" sz="1000" b="0" i="0" u="none" strike="noStrike" kern="1200" cap="none" spc="0" normalizeH="0" baseline="0" noProof="0" dirty="0">
                          <a:ln>
                            <a:noFill/>
                          </a:ln>
                          <a:solidFill>
                            <a:srgbClr val="000000"/>
                          </a:solidFill>
                          <a:effectLst/>
                          <a:uLnTx/>
                          <a:uFillTx/>
                          <a:latin typeface="+mn-ea"/>
                          <a:ea typeface="+mn-ea"/>
                          <a:cs typeface="Arial" charset="0"/>
                        </a:rPr>
                        <a:t>)</a:t>
                      </a:r>
                      <a:r>
                        <a:rPr kumimoji="1" lang="ko-KR" altLang="en-US" sz="1000" b="0" i="0" u="none" strike="noStrike" kern="1200" cap="none" spc="0" normalizeH="0" baseline="0" noProof="0" dirty="0">
                          <a:ln>
                            <a:noFill/>
                          </a:ln>
                          <a:solidFill>
                            <a:srgbClr val="000000"/>
                          </a:solidFill>
                          <a:effectLst/>
                          <a:uLnTx/>
                          <a:uFillTx/>
                          <a:latin typeface="+mn-ea"/>
                          <a:ea typeface="+mn-ea"/>
                          <a:cs typeface="Arial" charset="0"/>
                        </a:rPr>
                        <a:t>을 비주간사 계좌로 수금</a:t>
                      </a:r>
                      <a:endParaRPr kumimoji="1" lang="en-US" altLang="ko-KR" sz="1000" b="0" i="0" u="none" strike="noStrike" kern="1200" cap="none" spc="0" normalizeH="0" baseline="0" noProof="0" dirty="0">
                        <a:ln>
                          <a:noFill/>
                        </a:ln>
                        <a:solidFill>
                          <a:srgbClr val="000000"/>
                        </a:solidFill>
                        <a:effectLst/>
                        <a:uLnTx/>
                        <a:uFillTx/>
                        <a:latin typeface="+mn-ea"/>
                        <a:ea typeface="+mn-ea"/>
                        <a:cs typeface="Arial" charset="0"/>
                      </a:endParaRPr>
                    </a:p>
                    <a:p>
                      <a:pPr marL="0" marR="0" lvl="0" indent="0" algn="l" defTabSz="914400" rtl="0" eaLnBrk="0" fontAlgn="base" latinLnBrk="0" hangingPunct="0">
                        <a:lnSpc>
                          <a:spcPct val="150000"/>
                        </a:lnSpc>
                        <a:spcBef>
                          <a:spcPct val="0"/>
                        </a:spcBef>
                        <a:spcAft>
                          <a:spcPct val="0"/>
                        </a:spcAft>
                        <a:buClrTx/>
                        <a:buSzTx/>
                        <a:buFontTx/>
                        <a:buNone/>
                        <a:tabLst/>
                        <a:defRPr/>
                      </a:pPr>
                      <a:r>
                        <a:rPr kumimoji="1" lang="en-US" altLang="ko-KR" sz="1000" b="1" i="0" u="none" strike="noStrike" kern="1200" cap="none" spc="0" normalizeH="0" baseline="0" noProof="0" dirty="0">
                          <a:ln>
                            <a:noFill/>
                          </a:ln>
                          <a:solidFill>
                            <a:srgbClr val="C00000"/>
                          </a:solidFill>
                          <a:effectLst/>
                          <a:uLnTx/>
                          <a:uFillTx/>
                          <a:latin typeface="+mn-ea"/>
                          <a:ea typeface="+mn-ea"/>
                          <a:cs typeface="Arial" charset="0"/>
                        </a:rPr>
                        <a:t>- </a:t>
                      </a:r>
                      <a:r>
                        <a:rPr kumimoji="1" lang="ko-KR" altLang="en-US" sz="1000" b="1" i="0" u="none" strike="noStrike" kern="1200" cap="none" spc="0" normalizeH="0" baseline="0" noProof="0" dirty="0">
                          <a:ln>
                            <a:noFill/>
                          </a:ln>
                          <a:solidFill>
                            <a:srgbClr val="C00000"/>
                          </a:solidFill>
                          <a:effectLst/>
                          <a:uLnTx/>
                          <a:uFillTx/>
                          <a:latin typeface="+mn-ea"/>
                          <a:ea typeface="+mn-ea"/>
                          <a:cs typeface="Arial" charset="0"/>
                        </a:rPr>
                        <a:t>주간사 납부 </a:t>
                      </a:r>
                      <a:r>
                        <a:rPr kumimoji="1" lang="en-US" altLang="ko-KR" sz="1000" b="0" i="0" u="none" strike="noStrike" kern="1200" cap="none" spc="0" normalizeH="0" baseline="0" noProof="0" dirty="0">
                          <a:ln>
                            <a:noFill/>
                          </a:ln>
                          <a:solidFill>
                            <a:srgbClr val="000000"/>
                          </a:solidFill>
                          <a:effectLst/>
                          <a:uLnTx/>
                          <a:uFillTx/>
                          <a:latin typeface="+mn-ea"/>
                          <a:ea typeface="+mn-ea"/>
                          <a:cs typeface="Arial" charset="0"/>
                        </a:rPr>
                        <a:t>: </a:t>
                      </a:r>
                      <a:r>
                        <a:rPr kumimoji="1" lang="ko-KR" altLang="en-US" sz="1000" b="0" i="0" u="none" strike="noStrike" kern="1200" cap="none" spc="0" normalizeH="0" baseline="0" noProof="0" dirty="0">
                          <a:ln>
                            <a:noFill/>
                          </a:ln>
                          <a:solidFill>
                            <a:srgbClr val="000000"/>
                          </a:solidFill>
                          <a:effectLst/>
                          <a:uLnTx/>
                          <a:uFillTx/>
                          <a:latin typeface="+mn-ea"/>
                          <a:ea typeface="+mn-ea"/>
                          <a:cs typeface="Arial" charset="0"/>
                        </a:rPr>
                        <a:t>주간사 지분 공사대금</a:t>
                      </a:r>
                      <a:r>
                        <a:rPr kumimoji="1" lang="en-US" altLang="ko-KR" sz="1000" b="0" i="0" u="none" strike="noStrike" kern="1200" cap="none" spc="0" normalizeH="0" baseline="0" noProof="0" dirty="0">
                          <a:ln>
                            <a:noFill/>
                          </a:ln>
                          <a:solidFill>
                            <a:srgbClr val="000000"/>
                          </a:solidFill>
                          <a:effectLst/>
                          <a:uLnTx/>
                          <a:uFillTx/>
                          <a:latin typeface="+mn-ea"/>
                          <a:ea typeface="+mn-ea"/>
                          <a:cs typeface="Arial" charset="0"/>
                        </a:rPr>
                        <a:t>(1-1</a:t>
                      </a:r>
                      <a:r>
                        <a:rPr kumimoji="1" lang="ko-KR" altLang="en-US" sz="1000" b="0" i="0" u="none" strike="noStrike" kern="1200" cap="none" spc="0" normalizeH="0" baseline="0" noProof="0" dirty="0">
                          <a:ln>
                            <a:noFill/>
                          </a:ln>
                          <a:solidFill>
                            <a:srgbClr val="000000"/>
                          </a:solidFill>
                          <a:effectLst/>
                          <a:uLnTx/>
                          <a:uFillTx/>
                          <a:latin typeface="+mn-ea"/>
                          <a:ea typeface="+mn-ea"/>
                          <a:cs typeface="Arial" charset="0"/>
                        </a:rPr>
                        <a:t>종 수익</a:t>
                      </a:r>
                      <a:r>
                        <a:rPr kumimoji="1" lang="en-US" altLang="ko-KR" sz="1000" b="0" i="0" u="none" strike="noStrike" kern="1200" cap="none" spc="0" normalizeH="0" baseline="0" noProof="0" dirty="0">
                          <a:ln>
                            <a:noFill/>
                          </a:ln>
                          <a:solidFill>
                            <a:srgbClr val="000000"/>
                          </a:solidFill>
                          <a:effectLst/>
                          <a:uLnTx/>
                          <a:uFillTx/>
                          <a:latin typeface="+mn-ea"/>
                          <a:ea typeface="+mn-ea"/>
                          <a:cs typeface="Arial" charset="0"/>
                        </a:rPr>
                        <a:t>)</a:t>
                      </a:r>
                      <a:r>
                        <a:rPr kumimoji="1" lang="ko-KR" altLang="en-US" sz="1000" b="0" i="0" u="none" strike="noStrike" kern="1200" cap="none" spc="0" normalizeH="0" baseline="0" noProof="0" dirty="0">
                          <a:ln>
                            <a:noFill/>
                          </a:ln>
                          <a:solidFill>
                            <a:srgbClr val="000000"/>
                          </a:solidFill>
                          <a:effectLst/>
                          <a:uLnTx/>
                          <a:uFillTx/>
                          <a:latin typeface="+mn-ea"/>
                          <a:ea typeface="+mn-ea"/>
                          <a:cs typeface="Arial" charset="0"/>
                        </a:rPr>
                        <a:t>을 주간사 계좌로 수금</a:t>
                      </a:r>
                      <a:endParaRPr kumimoji="1" lang="en-US" altLang="ko-KR" sz="1000" b="0" i="0" u="none" strike="noStrike" kern="1200" cap="none" spc="0" normalizeH="0" baseline="0" noProof="0" dirty="0">
                        <a:ln>
                          <a:noFill/>
                        </a:ln>
                        <a:solidFill>
                          <a:srgbClr val="000000"/>
                        </a:solidFill>
                        <a:effectLst/>
                        <a:uLnTx/>
                        <a:uFillTx/>
                        <a:latin typeface="+mn-ea"/>
                        <a:ea typeface="+mn-ea"/>
                        <a:cs typeface="Arial" charset="0"/>
                      </a:endParaRPr>
                    </a:p>
                    <a:p>
                      <a:pPr marL="0" marR="0" lvl="0" indent="0" algn="l" defTabSz="914400" rtl="0" eaLnBrk="0" fontAlgn="base" latinLnBrk="0" hangingPunct="0">
                        <a:lnSpc>
                          <a:spcPct val="150000"/>
                        </a:lnSpc>
                        <a:spcBef>
                          <a:spcPct val="0"/>
                        </a:spcBef>
                        <a:spcAft>
                          <a:spcPct val="0"/>
                        </a:spcAft>
                        <a:buClrTx/>
                        <a:buSzTx/>
                        <a:buFontTx/>
                        <a:buNone/>
                        <a:tabLst/>
                        <a:defRPr/>
                      </a:pPr>
                      <a:endParaRPr kumimoji="1" lang="en-US" altLang="ko-KR" sz="1000" b="1" i="0" u="none" strike="noStrike" kern="1200" cap="none" normalizeH="0" baseline="0" dirty="0">
                        <a:ln>
                          <a:noFill/>
                        </a:ln>
                        <a:solidFill>
                          <a:srgbClr val="000000"/>
                        </a:solidFill>
                        <a:effectLst/>
                        <a:latin typeface="+mn-ea"/>
                        <a:ea typeface="+mn-ea"/>
                        <a:cs typeface="Arial" charset="0"/>
                      </a:endParaRPr>
                    </a:p>
                    <a:p>
                      <a:pPr marL="85725" marR="0" lvl="0" indent="-85725" algn="l" defTabSz="914400" rtl="0" eaLnBrk="0" fontAlgn="base" latinLnBrk="0" hangingPunct="0">
                        <a:lnSpc>
                          <a:spcPct val="150000"/>
                        </a:lnSpc>
                        <a:spcBef>
                          <a:spcPct val="0"/>
                        </a:spcBef>
                        <a:spcAft>
                          <a:spcPct val="0"/>
                        </a:spcAft>
                        <a:buClrTx/>
                        <a:buSzTx/>
                        <a:buFont typeface="Wingdings" pitchFamily="2" charset="2"/>
                        <a:buChar char="§"/>
                        <a:tabLst/>
                        <a:defRPr/>
                      </a:pPr>
                      <a:r>
                        <a:rPr kumimoji="1" lang="en-US" altLang="ko-KR" sz="1300" b="1" i="0" u="none" strike="noStrike" kern="1200" cap="none" normalizeH="0" baseline="0" dirty="0">
                          <a:ln>
                            <a:noFill/>
                          </a:ln>
                          <a:solidFill>
                            <a:srgbClr val="000000"/>
                          </a:solidFill>
                          <a:effectLst/>
                          <a:latin typeface="+mn-ea"/>
                          <a:ea typeface="+mn-ea"/>
                          <a:cs typeface="Arial" charset="0"/>
                        </a:rPr>
                        <a:t> </a:t>
                      </a:r>
                      <a:r>
                        <a:rPr kumimoji="1" lang="ko-KR" altLang="en-US" sz="1300" b="1" i="0" u="none" strike="noStrike" kern="1200" cap="none" normalizeH="0" baseline="0" dirty="0" err="1">
                          <a:ln>
                            <a:noFill/>
                          </a:ln>
                          <a:solidFill>
                            <a:srgbClr val="000000"/>
                          </a:solidFill>
                          <a:effectLst/>
                          <a:latin typeface="+mn-ea"/>
                          <a:ea typeface="+mn-ea"/>
                          <a:cs typeface="Arial" charset="0"/>
                        </a:rPr>
                        <a:t>안분금</a:t>
                      </a:r>
                      <a:r>
                        <a:rPr kumimoji="1" lang="ko-KR" altLang="en-US" sz="1300" b="1" i="0" u="none" strike="noStrike" kern="1200" cap="none" normalizeH="0" baseline="0" dirty="0">
                          <a:ln>
                            <a:noFill/>
                          </a:ln>
                          <a:solidFill>
                            <a:srgbClr val="000000"/>
                          </a:solidFill>
                          <a:effectLst/>
                          <a:latin typeface="+mn-ea"/>
                          <a:ea typeface="+mn-ea"/>
                          <a:cs typeface="Arial" charset="0"/>
                        </a:rPr>
                        <a:t> 미납</a:t>
                      </a:r>
                      <a:r>
                        <a:rPr kumimoji="1" lang="en-US" altLang="ko-KR" sz="1300" b="1" i="0" u="none" strike="noStrike" kern="1200" cap="none" normalizeH="0" baseline="0" dirty="0">
                          <a:ln>
                            <a:noFill/>
                          </a:ln>
                          <a:solidFill>
                            <a:srgbClr val="000000"/>
                          </a:solidFill>
                          <a:effectLst/>
                          <a:latin typeface="+mn-ea"/>
                          <a:ea typeface="+mn-ea"/>
                          <a:cs typeface="Arial" charset="0"/>
                        </a:rPr>
                        <a:t>(</a:t>
                      </a:r>
                      <a:r>
                        <a:rPr kumimoji="1" lang="ko-KR" altLang="en-US" sz="1300" b="1" i="0" u="none" strike="noStrike" kern="1200" cap="none" normalizeH="0" baseline="0" dirty="0">
                          <a:ln>
                            <a:noFill/>
                          </a:ln>
                          <a:solidFill>
                            <a:srgbClr val="000000"/>
                          </a:solidFill>
                          <a:effectLst/>
                          <a:latin typeface="+mn-ea"/>
                          <a:ea typeface="+mn-ea"/>
                          <a:cs typeface="Arial" charset="0"/>
                        </a:rPr>
                        <a:t>예상</a:t>
                      </a:r>
                      <a:r>
                        <a:rPr kumimoji="1" lang="en-US" altLang="ko-KR" sz="1300" b="1" i="0" u="none" strike="noStrike" kern="1200" cap="none" normalizeH="0" baseline="0" dirty="0">
                          <a:ln>
                            <a:noFill/>
                          </a:ln>
                          <a:solidFill>
                            <a:srgbClr val="000000"/>
                          </a:solidFill>
                          <a:effectLst/>
                          <a:latin typeface="+mn-ea"/>
                          <a:ea typeface="+mn-ea"/>
                          <a:cs typeface="Arial" charset="0"/>
                        </a:rPr>
                        <a:t>)</a:t>
                      </a:r>
                      <a:r>
                        <a:rPr kumimoji="1" lang="ko-KR" altLang="en-US" sz="1300" b="1" i="0" u="none" strike="noStrike" kern="1200" cap="none" normalizeH="0" baseline="0" dirty="0">
                          <a:ln>
                            <a:noFill/>
                          </a:ln>
                          <a:solidFill>
                            <a:srgbClr val="000000"/>
                          </a:solidFill>
                          <a:effectLst/>
                          <a:latin typeface="+mn-ea"/>
                          <a:ea typeface="+mn-ea"/>
                          <a:cs typeface="Arial" charset="0"/>
                        </a:rPr>
                        <a:t>시 </a:t>
                      </a:r>
                      <a:r>
                        <a:rPr kumimoji="1" lang="en-US" altLang="ko-KR" sz="1300" b="1" i="0" u="none" strike="noStrike" kern="1200" cap="none" normalizeH="0" baseline="0" dirty="0">
                          <a:ln>
                            <a:noFill/>
                          </a:ln>
                          <a:solidFill>
                            <a:srgbClr val="000000"/>
                          </a:solidFill>
                          <a:effectLst/>
                          <a:latin typeface="+mn-ea"/>
                          <a:ea typeface="+mn-ea"/>
                          <a:cs typeface="Arial" charset="0"/>
                        </a:rPr>
                        <a:t>:</a:t>
                      </a:r>
                      <a:r>
                        <a:rPr kumimoji="1" lang="ko-KR" altLang="en-US" sz="1300" b="1" i="0" u="none" strike="noStrike" kern="1200" cap="none" normalizeH="0" baseline="0" dirty="0">
                          <a:ln>
                            <a:noFill/>
                          </a:ln>
                          <a:solidFill>
                            <a:srgbClr val="000000"/>
                          </a:solidFill>
                          <a:effectLst/>
                          <a:latin typeface="+mn-ea"/>
                          <a:ea typeface="+mn-ea"/>
                          <a:cs typeface="Arial" charset="0"/>
                        </a:rPr>
                        <a:t> </a:t>
                      </a:r>
                      <a:endParaRPr kumimoji="1" lang="en-US" altLang="ko-KR" sz="1300" b="1" i="0" u="none" strike="noStrike" kern="1200" cap="none" normalizeH="0" baseline="0" dirty="0">
                        <a:ln>
                          <a:noFill/>
                        </a:ln>
                        <a:solidFill>
                          <a:srgbClr val="000000"/>
                        </a:solidFill>
                        <a:effectLst/>
                        <a:latin typeface="+mn-ea"/>
                        <a:ea typeface="+mn-ea"/>
                        <a:cs typeface="Arial" charset="0"/>
                      </a:endParaRPr>
                    </a:p>
                    <a:p>
                      <a:pPr marL="0" marR="0" lvl="0" indent="0" algn="l" defTabSz="914400" rtl="0" eaLnBrk="0" fontAlgn="base" latinLnBrk="0" hangingPunct="0">
                        <a:lnSpc>
                          <a:spcPct val="150000"/>
                        </a:lnSpc>
                        <a:spcBef>
                          <a:spcPct val="0"/>
                        </a:spcBef>
                        <a:spcAft>
                          <a:spcPct val="0"/>
                        </a:spcAft>
                        <a:buClrTx/>
                        <a:buSzTx/>
                        <a:buFont typeface="Wingdings" pitchFamily="2" charset="2"/>
                        <a:buNone/>
                        <a:tabLst/>
                        <a:defRPr/>
                      </a:pPr>
                      <a:br>
                        <a:rPr kumimoji="1" lang="en-US" altLang="ko-KR" sz="10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mn-ea"/>
                          <a:ea typeface="+mn-ea"/>
                          <a:cs typeface="Arial" charset="0"/>
                        </a:rPr>
                      </a:br>
                      <a:r>
                        <a:rPr kumimoji="1" lang="en-US" altLang="ko-KR" sz="1000" b="1" i="0" u="none" strike="noStrike" kern="1200" cap="none" spc="0" normalizeH="0" baseline="0" noProof="0" dirty="0">
                          <a:ln>
                            <a:noFill/>
                          </a:ln>
                          <a:solidFill>
                            <a:srgbClr val="C00000"/>
                          </a:solidFill>
                          <a:effectLst/>
                          <a:uLnTx/>
                          <a:uFillTx/>
                          <a:latin typeface="+mn-ea"/>
                          <a:ea typeface="+mn-ea"/>
                          <a:cs typeface="Arial" charset="0"/>
                        </a:rPr>
                        <a:t>- </a:t>
                      </a:r>
                      <a:r>
                        <a:rPr kumimoji="1" lang="ko-KR" altLang="en-US" sz="1000" b="1" i="0" u="none" strike="noStrike" kern="1200" cap="none" spc="0" normalizeH="0" baseline="0" noProof="0" dirty="0">
                          <a:ln>
                            <a:noFill/>
                          </a:ln>
                          <a:solidFill>
                            <a:srgbClr val="C00000"/>
                          </a:solidFill>
                          <a:effectLst/>
                          <a:uLnTx/>
                          <a:uFillTx/>
                          <a:latin typeface="+mn-ea"/>
                          <a:ea typeface="+mn-ea"/>
                          <a:cs typeface="Arial" charset="0"/>
                        </a:rPr>
                        <a:t>비주간사 미납 등 </a:t>
                      </a:r>
                      <a:r>
                        <a:rPr kumimoji="1" lang="en-US" altLang="ko-KR" sz="1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mn-ea"/>
                          <a:ea typeface="+mn-ea"/>
                          <a:cs typeface="Arial" charset="0"/>
                        </a:rPr>
                        <a:t>: </a:t>
                      </a:r>
                    </a:p>
                    <a:p>
                      <a:pPr marL="171450" marR="0" lvl="0" indent="11113"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1" lang="en-US" altLang="ko-KR" sz="1000" b="0" i="0" u="none" strike="noStrike" kern="1200" cap="none" spc="0" normalizeH="0" baseline="0" noProof="0" dirty="0">
                          <a:ln>
                            <a:noFill/>
                          </a:ln>
                          <a:solidFill>
                            <a:srgbClr val="000000"/>
                          </a:solidFill>
                          <a:effectLst/>
                          <a:uLnTx/>
                          <a:uFillTx/>
                          <a:latin typeface="+mn-ea"/>
                          <a:ea typeface="+mn-ea"/>
                          <a:cs typeface="Arial" charset="0"/>
                        </a:rPr>
                        <a:t> </a:t>
                      </a:r>
                      <a:r>
                        <a:rPr kumimoji="1" lang="ko-KR" altLang="en-US" sz="1000" b="0" i="0" u="none" strike="noStrike" kern="1200" cap="none" spc="0" normalizeH="0" baseline="0" noProof="0" dirty="0">
                          <a:ln>
                            <a:noFill/>
                          </a:ln>
                          <a:solidFill>
                            <a:srgbClr val="000000"/>
                          </a:solidFill>
                          <a:effectLst/>
                          <a:uLnTx/>
                          <a:uFillTx/>
                          <a:latin typeface="+mn-ea"/>
                          <a:ea typeface="+mn-ea"/>
                          <a:cs typeface="Arial" charset="0"/>
                        </a:rPr>
                        <a:t>주간사가 신탁사에게 </a:t>
                      </a:r>
                      <a:r>
                        <a:rPr kumimoji="1" lang="en-US" altLang="ko-KR" sz="1000" b="0" i="0" u="none" strike="noStrike" kern="1200" cap="none" spc="0" normalizeH="0" baseline="0" noProof="0" dirty="0">
                          <a:ln>
                            <a:noFill/>
                          </a:ln>
                          <a:solidFill>
                            <a:srgbClr val="000000"/>
                          </a:solidFill>
                          <a:effectLst/>
                          <a:uLnTx/>
                          <a:uFillTx/>
                          <a:latin typeface="+mn-ea"/>
                          <a:ea typeface="+mn-ea"/>
                          <a:cs typeface="Arial" charset="0"/>
                        </a:rPr>
                        <a:t>2</a:t>
                      </a:r>
                      <a:r>
                        <a:rPr kumimoji="1" lang="ko-KR" altLang="en-US" sz="1000" b="0" i="0" u="none" strike="noStrike" kern="1200" cap="none" spc="0" normalizeH="0" baseline="0" noProof="0" dirty="0">
                          <a:ln>
                            <a:noFill/>
                          </a:ln>
                          <a:solidFill>
                            <a:srgbClr val="000000"/>
                          </a:solidFill>
                          <a:effectLst/>
                          <a:uLnTx/>
                          <a:uFillTx/>
                          <a:latin typeface="+mn-ea"/>
                          <a:ea typeface="+mn-ea"/>
                          <a:cs typeface="Arial" charset="0"/>
                        </a:rPr>
                        <a:t>종 수익자 지급사유 이메일 통지 </a:t>
                      </a:r>
                      <a:r>
                        <a:rPr kumimoji="1" lang="en-US" altLang="ko-KR" sz="1000" b="0" i="0" u="none" strike="noStrike" kern="1200" cap="none" spc="0" normalizeH="0" baseline="0" noProof="0" dirty="0">
                          <a:ln>
                            <a:noFill/>
                          </a:ln>
                          <a:solidFill>
                            <a:srgbClr val="000000"/>
                          </a:solidFill>
                          <a:effectLst/>
                          <a:uLnTx/>
                          <a:uFillTx/>
                          <a:latin typeface="+mn-ea"/>
                          <a:ea typeface="+mn-ea"/>
                          <a:cs typeface="Arial" charset="0"/>
                        </a:rPr>
                        <a:t>(</a:t>
                      </a:r>
                      <a:r>
                        <a:rPr kumimoji="1" lang="ko-KR" altLang="en-US" sz="1000" b="0" i="0" u="none" strike="noStrike" kern="1200" cap="none" spc="0" normalizeH="0" baseline="0" noProof="0" dirty="0">
                          <a:ln>
                            <a:noFill/>
                          </a:ln>
                          <a:solidFill>
                            <a:srgbClr val="000000"/>
                          </a:solidFill>
                          <a:effectLst/>
                          <a:uLnTx/>
                          <a:uFillTx/>
                          <a:latin typeface="+mn-ea"/>
                          <a:ea typeface="+mn-ea"/>
                          <a:cs typeface="Arial" charset="0"/>
                        </a:rPr>
                        <a:t>지급사유</a:t>
                      </a:r>
                      <a:r>
                        <a:rPr kumimoji="1" lang="en-US" altLang="ko-KR" sz="1000" b="0" i="0" u="none" strike="noStrike" kern="1200" cap="none" spc="0" normalizeH="0" baseline="0" noProof="0" dirty="0">
                          <a:ln>
                            <a:noFill/>
                          </a:ln>
                          <a:solidFill>
                            <a:srgbClr val="000000"/>
                          </a:solidFill>
                          <a:effectLst/>
                          <a:uLnTx/>
                          <a:uFillTx/>
                          <a:latin typeface="+mn-ea"/>
                          <a:ea typeface="+mn-ea"/>
                          <a:cs typeface="Arial" charset="0"/>
                        </a:rPr>
                        <a:t>, </a:t>
                      </a:r>
                      <a:r>
                        <a:rPr kumimoji="1" lang="ko-KR" altLang="en-US" sz="1000" b="0" i="0" u="none" strike="noStrike" kern="1200" cap="none" spc="0" normalizeH="0" baseline="0" noProof="0" dirty="0" err="1">
                          <a:ln>
                            <a:noFill/>
                          </a:ln>
                          <a:solidFill>
                            <a:srgbClr val="000000"/>
                          </a:solidFill>
                          <a:effectLst/>
                          <a:uLnTx/>
                          <a:uFillTx/>
                          <a:latin typeface="+mn-ea"/>
                          <a:ea typeface="+mn-ea"/>
                          <a:cs typeface="Arial" charset="0"/>
                        </a:rPr>
                        <a:t>미납체명</a:t>
                      </a:r>
                      <a:r>
                        <a:rPr kumimoji="1" lang="en-US" altLang="ko-KR" sz="1000" b="0" i="0" u="none" strike="noStrike" kern="1200" cap="none" spc="0" normalizeH="0" baseline="0" noProof="0" dirty="0">
                          <a:ln>
                            <a:noFill/>
                          </a:ln>
                          <a:solidFill>
                            <a:srgbClr val="000000"/>
                          </a:solidFill>
                          <a:effectLst/>
                          <a:uLnTx/>
                          <a:uFillTx/>
                          <a:latin typeface="+mn-ea"/>
                          <a:ea typeface="+mn-ea"/>
                          <a:cs typeface="Arial" charset="0"/>
                        </a:rPr>
                        <a:t>, </a:t>
                      </a:r>
                      <a:r>
                        <a:rPr kumimoji="1" lang="ko-KR" altLang="en-US" sz="1000" b="0" i="0" u="none" strike="noStrike" kern="1200" cap="none" spc="0" normalizeH="0" baseline="0" noProof="0" dirty="0">
                          <a:ln>
                            <a:noFill/>
                          </a:ln>
                          <a:solidFill>
                            <a:srgbClr val="000000"/>
                          </a:solidFill>
                          <a:effectLst/>
                          <a:uLnTx/>
                          <a:uFillTx/>
                          <a:latin typeface="+mn-ea"/>
                          <a:ea typeface="+mn-ea"/>
                          <a:cs typeface="Arial" charset="0"/>
                        </a:rPr>
                        <a:t>미납액수 등 포함</a:t>
                      </a:r>
                      <a:r>
                        <a:rPr kumimoji="1" lang="en-US" altLang="ko-KR" sz="1000" b="0" i="0" u="none" strike="noStrike" kern="1200" cap="none" spc="0" normalizeH="0" baseline="0" noProof="0" dirty="0">
                          <a:ln>
                            <a:noFill/>
                          </a:ln>
                          <a:solidFill>
                            <a:srgbClr val="000000"/>
                          </a:solidFill>
                          <a:effectLst/>
                          <a:uLnTx/>
                          <a:uFillTx/>
                          <a:latin typeface="+mn-ea"/>
                          <a:ea typeface="+mn-ea"/>
                          <a:cs typeface="Arial" charset="0"/>
                        </a:rPr>
                        <a:t>)</a:t>
                      </a:r>
                    </a:p>
                    <a:p>
                      <a:pPr marL="171450" marR="0" lvl="0" indent="11113"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1" lang="en-US" altLang="ko-KR" sz="1000" b="0" i="0" u="none" strike="noStrike" kern="1200" cap="none" spc="0" normalizeH="0" baseline="0" noProof="0" dirty="0">
                          <a:ln>
                            <a:noFill/>
                          </a:ln>
                          <a:solidFill>
                            <a:srgbClr val="000000"/>
                          </a:solidFill>
                          <a:effectLst/>
                          <a:uLnTx/>
                          <a:uFillTx/>
                          <a:latin typeface="+mn-ea"/>
                          <a:ea typeface="+mn-ea"/>
                          <a:cs typeface="Arial" charset="0"/>
                        </a:rPr>
                        <a:t> </a:t>
                      </a:r>
                      <a:r>
                        <a:rPr kumimoji="1" lang="ko-KR" altLang="en-US" sz="1000" b="0" i="0" u="none" strike="noStrike" kern="1200" cap="none" spc="0" normalizeH="0" baseline="0" noProof="0" dirty="0">
                          <a:ln>
                            <a:noFill/>
                          </a:ln>
                          <a:solidFill>
                            <a:srgbClr val="000000"/>
                          </a:solidFill>
                          <a:effectLst/>
                          <a:uLnTx/>
                          <a:uFillTx/>
                          <a:latin typeface="+mn-ea"/>
                          <a:ea typeface="+mn-ea"/>
                          <a:cs typeface="Arial" charset="0"/>
                        </a:rPr>
                        <a:t>신탁사는 발주자에게 </a:t>
                      </a:r>
                      <a:r>
                        <a:rPr kumimoji="1" lang="en-US" altLang="ko-KR" sz="1000" b="0" i="0" u="none" strike="noStrike" kern="1200" cap="none" spc="0" normalizeH="0" baseline="0" noProof="0" dirty="0">
                          <a:ln>
                            <a:noFill/>
                          </a:ln>
                          <a:solidFill>
                            <a:srgbClr val="000000"/>
                          </a:solidFill>
                          <a:effectLst/>
                          <a:uLnTx/>
                          <a:uFillTx/>
                          <a:latin typeface="+mn-ea"/>
                          <a:ea typeface="+mn-ea"/>
                          <a:cs typeface="Arial" charset="0"/>
                        </a:rPr>
                        <a:t>2</a:t>
                      </a:r>
                      <a:r>
                        <a:rPr kumimoji="1" lang="ko-KR" altLang="en-US" sz="1000" b="0" i="0" u="none" strike="noStrike" kern="1200" cap="none" spc="0" normalizeH="0" baseline="0" noProof="0" dirty="0">
                          <a:ln>
                            <a:noFill/>
                          </a:ln>
                          <a:solidFill>
                            <a:srgbClr val="000000"/>
                          </a:solidFill>
                          <a:effectLst/>
                          <a:uLnTx/>
                          <a:uFillTx/>
                          <a:latin typeface="+mn-ea"/>
                          <a:ea typeface="+mn-ea"/>
                          <a:cs typeface="Arial" charset="0"/>
                        </a:rPr>
                        <a:t>종 수익금</a:t>
                      </a:r>
                      <a:r>
                        <a:rPr kumimoji="1" lang="en-US" altLang="ko-KR" sz="1000" b="0" i="0" u="none" strike="noStrike" kern="1200" cap="none" spc="0" normalizeH="0" baseline="0" noProof="0" dirty="0">
                          <a:ln>
                            <a:noFill/>
                          </a:ln>
                          <a:solidFill>
                            <a:srgbClr val="000000"/>
                          </a:solidFill>
                          <a:effectLst/>
                          <a:uLnTx/>
                          <a:uFillTx/>
                          <a:latin typeface="+mn-ea"/>
                          <a:ea typeface="+mn-ea"/>
                          <a:cs typeface="Arial" charset="0"/>
                        </a:rPr>
                        <a:t>(</a:t>
                      </a:r>
                      <a:r>
                        <a:rPr kumimoji="1" lang="ko-KR" altLang="en-US" sz="1000" b="0" i="0" u="none" strike="noStrike" kern="1200" cap="none" spc="0" normalizeH="0" baseline="0" noProof="0" dirty="0">
                          <a:ln>
                            <a:noFill/>
                          </a:ln>
                          <a:solidFill>
                            <a:srgbClr val="000000"/>
                          </a:solidFill>
                          <a:effectLst/>
                          <a:uLnTx/>
                          <a:uFillTx/>
                          <a:latin typeface="+mn-ea"/>
                          <a:ea typeface="+mn-ea"/>
                          <a:cs typeface="Arial" charset="0"/>
                        </a:rPr>
                        <a:t>비주간사 지분 공사대금</a:t>
                      </a:r>
                      <a:r>
                        <a:rPr kumimoji="1" lang="en-US" altLang="ko-KR" sz="1000" b="0" i="0" u="none" strike="noStrike" kern="1200" cap="none" spc="0" normalizeH="0" baseline="0" noProof="0" dirty="0">
                          <a:ln>
                            <a:noFill/>
                          </a:ln>
                          <a:solidFill>
                            <a:srgbClr val="000000"/>
                          </a:solidFill>
                          <a:effectLst/>
                          <a:uLnTx/>
                          <a:uFillTx/>
                          <a:latin typeface="+mn-ea"/>
                          <a:ea typeface="+mn-ea"/>
                          <a:cs typeface="Arial" charset="0"/>
                        </a:rPr>
                        <a:t>)</a:t>
                      </a:r>
                      <a:r>
                        <a:rPr kumimoji="1" lang="ko-KR" altLang="en-US" sz="1000" b="0" i="0" u="none" strike="noStrike" kern="1200" cap="none" spc="0" normalizeH="0" baseline="0" noProof="0" dirty="0">
                          <a:ln>
                            <a:noFill/>
                          </a:ln>
                          <a:solidFill>
                            <a:srgbClr val="000000"/>
                          </a:solidFill>
                          <a:effectLst/>
                          <a:uLnTx/>
                          <a:uFillTx/>
                          <a:latin typeface="+mn-ea"/>
                          <a:ea typeface="+mn-ea"/>
                          <a:cs typeface="Arial" charset="0"/>
                        </a:rPr>
                        <a:t> 지급 요청 내용증명 발송</a:t>
                      </a:r>
                      <a:endParaRPr kumimoji="1" lang="en-US" altLang="ko-KR" sz="1000" b="0" i="0" u="none" strike="noStrike" kern="1200" cap="none" spc="0" normalizeH="0" baseline="0" noProof="0" dirty="0">
                        <a:ln>
                          <a:noFill/>
                        </a:ln>
                        <a:solidFill>
                          <a:srgbClr val="000000"/>
                        </a:solidFill>
                        <a:effectLst/>
                        <a:uLnTx/>
                        <a:uFillTx/>
                        <a:latin typeface="+mn-ea"/>
                        <a:ea typeface="+mn-ea"/>
                        <a:cs typeface="Arial" charset="0"/>
                      </a:endParaRPr>
                    </a:p>
                    <a:p>
                      <a:pPr marL="171450" marR="0" lvl="0" indent="11113"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1" lang="en-US" altLang="ko-KR" sz="1000" b="0" i="0" u="none" strike="noStrike" kern="1200" cap="none" spc="0" normalizeH="0" baseline="0" noProof="0" dirty="0">
                          <a:ln>
                            <a:noFill/>
                          </a:ln>
                          <a:solidFill>
                            <a:srgbClr val="000000"/>
                          </a:solidFill>
                          <a:effectLst/>
                          <a:uLnTx/>
                          <a:uFillTx/>
                          <a:latin typeface="+mn-ea"/>
                          <a:ea typeface="+mn-ea"/>
                          <a:cs typeface="Arial" charset="0"/>
                        </a:rPr>
                        <a:t> </a:t>
                      </a:r>
                      <a:r>
                        <a:rPr kumimoji="1" lang="ko-KR" altLang="en-US" sz="1000" b="0" i="0" u="none" strike="noStrike" kern="1200" cap="none" spc="0" normalizeH="0" baseline="0" noProof="0" dirty="0">
                          <a:ln>
                            <a:noFill/>
                          </a:ln>
                          <a:solidFill>
                            <a:srgbClr val="000000"/>
                          </a:solidFill>
                          <a:effectLst/>
                          <a:uLnTx/>
                          <a:uFillTx/>
                          <a:latin typeface="+mn-ea"/>
                          <a:ea typeface="+mn-ea"/>
                          <a:cs typeface="Arial" charset="0"/>
                        </a:rPr>
                        <a:t>신탁사는 </a:t>
                      </a:r>
                      <a:r>
                        <a:rPr kumimoji="1" lang="en-US" altLang="ko-KR" sz="1000" b="0" i="0" u="none" strike="noStrike" kern="1200" cap="none" spc="0" normalizeH="0" baseline="0" noProof="0" dirty="0">
                          <a:ln>
                            <a:noFill/>
                          </a:ln>
                          <a:solidFill>
                            <a:srgbClr val="000000"/>
                          </a:solidFill>
                          <a:effectLst/>
                          <a:uLnTx/>
                          <a:uFillTx/>
                          <a:latin typeface="+mn-ea"/>
                          <a:ea typeface="+mn-ea"/>
                          <a:cs typeface="Arial" charset="0"/>
                        </a:rPr>
                        <a:t>2</a:t>
                      </a:r>
                      <a:r>
                        <a:rPr kumimoji="1" lang="ko-KR" altLang="en-US" sz="1000" b="0" i="0" u="none" strike="noStrike" kern="1200" cap="none" spc="0" normalizeH="0" baseline="0" noProof="0" dirty="0">
                          <a:ln>
                            <a:noFill/>
                          </a:ln>
                          <a:solidFill>
                            <a:srgbClr val="000000"/>
                          </a:solidFill>
                          <a:effectLst/>
                          <a:uLnTx/>
                          <a:uFillTx/>
                          <a:latin typeface="+mn-ea"/>
                          <a:ea typeface="+mn-ea"/>
                          <a:cs typeface="Arial" charset="0"/>
                        </a:rPr>
                        <a:t>종 수익금을 신탁계좌로 </a:t>
                      </a:r>
                      <a:r>
                        <a:rPr kumimoji="1" lang="ko-KR" altLang="en-US" sz="1000" b="0" i="0" u="none" strike="noStrike" kern="1200" cap="none" spc="0" normalizeH="0" baseline="0" noProof="0" dirty="0" err="1">
                          <a:ln>
                            <a:noFill/>
                          </a:ln>
                          <a:solidFill>
                            <a:srgbClr val="000000"/>
                          </a:solidFill>
                          <a:effectLst/>
                          <a:uLnTx/>
                          <a:uFillTx/>
                          <a:latin typeface="+mn-ea"/>
                          <a:ea typeface="+mn-ea"/>
                          <a:cs typeface="Arial" charset="0"/>
                        </a:rPr>
                        <a:t>입금받아</a:t>
                      </a:r>
                      <a:r>
                        <a:rPr kumimoji="1" lang="ko-KR" altLang="en-US" sz="1000" b="0" i="0" u="none" strike="noStrike" kern="1200" cap="none" spc="0" normalizeH="0" baseline="0" noProof="0" dirty="0">
                          <a:ln>
                            <a:noFill/>
                          </a:ln>
                          <a:solidFill>
                            <a:srgbClr val="000000"/>
                          </a:solidFill>
                          <a:effectLst/>
                          <a:uLnTx/>
                          <a:uFillTx/>
                          <a:latin typeface="+mn-ea"/>
                          <a:ea typeface="+mn-ea"/>
                          <a:cs typeface="Arial" charset="0"/>
                        </a:rPr>
                        <a:t> 주간사 계좌로 입금</a:t>
                      </a:r>
                      <a:br>
                        <a:rPr kumimoji="1" lang="en-US" altLang="ko-KR" sz="1000" b="0" i="0" u="none" strike="noStrike" kern="1200" cap="none" spc="0" normalizeH="0" baseline="0" noProof="0" dirty="0">
                          <a:ln>
                            <a:noFill/>
                          </a:ln>
                          <a:solidFill>
                            <a:srgbClr val="000000"/>
                          </a:solidFill>
                          <a:effectLst/>
                          <a:uLnTx/>
                          <a:uFillTx/>
                          <a:latin typeface="+mn-ea"/>
                          <a:ea typeface="+mn-ea"/>
                          <a:cs typeface="Arial" charset="0"/>
                        </a:rPr>
                      </a:br>
                      <a:endParaRPr kumimoji="1" lang="en-US" altLang="ko-KR" sz="1000" b="0" i="0" u="none" strike="noStrike" kern="1200" cap="none" spc="0" normalizeH="0" baseline="0" noProof="0" dirty="0">
                        <a:ln>
                          <a:noFill/>
                        </a:ln>
                        <a:solidFill>
                          <a:srgbClr val="000000"/>
                        </a:solidFill>
                        <a:effectLst/>
                        <a:uLnTx/>
                        <a:uFillTx/>
                        <a:latin typeface="+mn-ea"/>
                        <a:ea typeface="+mn-ea"/>
                        <a:cs typeface="Arial" charset="0"/>
                      </a:endParaRPr>
                    </a:p>
                    <a:p>
                      <a:pPr marL="171450" marR="0" lvl="0" indent="-171450" algn="l" defTabSz="914400" rtl="0" eaLnBrk="0" fontAlgn="base" latinLnBrk="0" hangingPunct="0">
                        <a:lnSpc>
                          <a:spcPct val="150000"/>
                        </a:lnSpc>
                        <a:spcBef>
                          <a:spcPct val="0"/>
                        </a:spcBef>
                        <a:spcAft>
                          <a:spcPct val="0"/>
                        </a:spcAft>
                        <a:buClrTx/>
                        <a:buSzTx/>
                        <a:buFont typeface="Wingdings" panose="05000000000000000000" pitchFamily="2" charset="2"/>
                        <a:buNone/>
                        <a:tabLst/>
                        <a:defRPr/>
                      </a:pPr>
                      <a:r>
                        <a:rPr kumimoji="1" lang="en-US" altLang="ko-KR" sz="10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mn-ea"/>
                          <a:ea typeface="+mn-ea"/>
                          <a:cs typeface="Arial" charset="0"/>
                        </a:rPr>
                        <a:t> </a:t>
                      </a:r>
                      <a:r>
                        <a:rPr kumimoji="1" lang="en-US" altLang="ko-KR" sz="1000" b="1" i="0" u="none" strike="noStrike" kern="1200" cap="none" spc="0" normalizeH="0" baseline="0" noProof="0" dirty="0">
                          <a:ln>
                            <a:noFill/>
                          </a:ln>
                          <a:solidFill>
                            <a:srgbClr val="C00000"/>
                          </a:solidFill>
                          <a:effectLst/>
                          <a:uLnTx/>
                          <a:uFillTx/>
                          <a:latin typeface="+mn-ea"/>
                          <a:ea typeface="+mn-ea"/>
                          <a:cs typeface="Arial" charset="0"/>
                        </a:rPr>
                        <a:t>- </a:t>
                      </a:r>
                      <a:r>
                        <a:rPr kumimoji="1" lang="ko-KR" altLang="en-US" sz="1000" b="1" i="0" u="none" strike="noStrike" kern="1200" cap="none" spc="0" normalizeH="0" baseline="0" noProof="0" dirty="0">
                          <a:ln>
                            <a:noFill/>
                          </a:ln>
                          <a:solidFill>
                            <a:srgbClr val="C00000"/>
                          </a:solidFill>
                          <a:effectLst/>
                          <a:uLnTx/>
                          <a:uFillTx/>
                          <a:latin typeface="+mn-ea"/>
                          <a:ea typeface="+mn-ea"/>
                          <a:cs typeface="Arial" charset="0"/>
                        </a:rPr>
                        <a:t>주간사 미납 등 </a:t>
                      </a:r>
                      <a:r>
                        <a:rPr kumimoji="1" lang="en-US" altLang="ko-KR" sz="1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mn-ea"/>
                          <a:ea typeface="+mn-ea"/>
                          <a:cs typeface="Arial" charset="0"/>
                        </a:rPr>
                        <a:t>: </a:t>
                      </a:r>
                    </a:p>
                    <a:p>
                      <a:pPr marL="171450" marR="0" lvl="0" indent="11113"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1" lang="en-US" altLang="ko-KR" sz="1000" b="0" i="0" u="none" strike="noStrike" kern="1200" cap="none" spc="0" normalizeH="0" baseline="0" noProof="0" dirty="0">
                          <a:ln>
                            <a:noFill/>
                          </a:ln>
                          <a:solidFill>
                            <a:srgbClr val="000000"/>
                          </a:solidFill>
                          <a:effectLst/>
                          <a:uLnTx/>
                          <a:uFillTx/>
                          <a:latin typeface="+mn-ea"/>
                          <a:ea typeface="+mn-ea"/>
                          <a:cs typeface="Arial" charset="0"/>
                        </a:rPr>
                        <a:t> </a:t>
                      </a:r>
                      <a:r>
                        <a:rPr kumimoji="1" lang="ko-KR" altLang="en-US" sz="1000" b="0" i="0" u="none" strike="noStrike" kern="1200" cap="none" spc="0" normalizeH="0" baseline="0" noProof="0" dirty="0">
                          <a:ln>
                            <a:noFill/>
                          </a:ln>
                          <a:solidFill>
                            <a:srgbClr val="000000"/>
                          </a:solidFill>
                          <a:effectLst/>
                          <a:uLnTx/>
                          <a:uFillTx/>
                          <a:latin typeface="+mn-ea"/>
                          <a:ea typeface="+mn-ea"/>
                          <a:cs typeface="Arial" charset="0"/>
                        </a:rPr>
                        <a:t>비주간사가 신탁사에게 </a:t>
                      </a:r>
                      <a:r>
                        <a:rPr kumimoji="1" lang="en-US" altLang="ko-KR" sz="1000" b="0" i="0" u="none" strike="noStrike" kern="1200" cap="none" spc="0" normalizeH="0" baseline="0" noProof="0" dirty="0">
                          <a:ln>
                            <a:noFill/>
                          </a:ln>
                          <a:solidFill>
                            <a:srgbClr val="000000"/>
                          </a:solidFill>
                          <a:effectLst/>
                          <a:uLnTx/>
                          <a:uFillTx/>
                          <a:latin typeface="+mn-ea"/>
                          <a:ea typeface="+mn-ea"/>
                          <a:cs typeface="Arial" charset="0"/>
                        </a:rPr>
                        <a:t>3</a:t>
                      </a:r>
                      <a:r>
                        <a:rPr kumimoji="1" lang="ko-KR" altLang="en-US" sz="1000" b="0" i="0" u="none" strike="noStrike" kern="1200" cap="none" spc="0" normalizeH="0" baseline="0" noProof="0" dirty="0">
                          <a:ln>
                            <a:noFill/>
                          </a:ln>
                          <a:solidFill>
                            <a:srgbClr val="000000"/>
                          </a:solidFill>
                          <a:effectLst/>
                          <a:uLnTx/>
                          <a:uFillTx/>
                          <a:latin typeface="+mn-ea"/>
                          <a:ea typeface="+mn-ea"/>
                          <a:cs typeface="Arial" charset="0"/>
                        </a:rPr>
                        <a:t>종 수익자 지급사유 이메일 통지</a:t>
                      </a:r>
                      <a:r>
                        <a:rPr kumimoji="1" lang="en-US" altLang="ko-KR" sz="1000" b="0" i="0" u="none" strike="noStrike" kern="1200" cap="none" spc="0" normalizeH="0" baseline="0" noProof="0" dirty="0">
                          <a:ln>
                            <a:noFill/>
                          </a:ln>
                          <a:solidFill>
                            <a:srgbClr val="000000"/>
                          </a:solidFill>
                          <a:effectLst/>
                          <a:uLnTx/>
                          <a:uFillTx/>
                          <a:latin typeface="+mn-ea"/>
                          <a:ea typeface="+mn-ea"/>
                          <a:cs typeface="Arial" charset="0"/>
                        </a:rPr>
                        <a:t>(</a:t>
                      </a:r>
                      <a:r>
                        <a:rPr kumimoji="1" lang="ko-KR" altLang="en-US" sz="1000" b="0" i="0" u="none" strike="noStrike" kern="1200" cap="none" spc="0" normalizeH="0" baseline="0" noProof="0" dirty="0">
                          <a:ln>
                            <a:noFill/>
                          </a:ln>
                          <a:solidFill>
                            <a:srgbClr val="000000"/>
                          </a:solidFill>
                          <a:effectLst/>
                          <a:uLnTx/>
                          <a:uFillTx/>
                          <a:latin typeface="+mn-ea"/>
                          <a:ea typeface="+mn-ea"/>
                          <a:cs typeface="Arial" charset="0"/>
                        </a:rPr>
                        <a:t>지급사유</a:t>
                      </a:r>
                      <a:r>
                        <a:rPr kumimoji="1" lang="en-US" altLang="ko-KR" sz="1000" b="0" i="0" u="none" strike="noStrike" kern="1200" cap="none" spc="0" normalizeH="0" baseline="0" noProof="0" dirty="0">
                          <a:ln>
                            <a:noFill/>
                          </a:ln>
                          <a:solidFill>
                            <a:srgbClr val="000000"/>
                          </a:solidFill>
                          <a:effectLst/>
                          <a:uLnTx/>
                          <a:uFillTx/>
                          <a:latin typeface="+mn-ea"/>
                          <a:ea typeface="+mn-ea"/>
                          <a:cs typeface="Arial" charset="0"/>
                        </a:rPr>
                        <a:t>, </a:t>
                      </a:r>
                      <a:r>
                        <a:rPr kumimoji="1" lang="ko-KR" altLang="en-US" sz="1000" b="0" i="0" u="none" strike="noStrike" kern="1200" cap="none" spc="0" normalizeH="0" baseline="0" noProof="0" dirty="0">
                          <a:ln>
                            <a:noFill/>
                          </a:ln>
                          <a:solidFill>
                            <a:srgbClr val="000000"/>
                          </a:solidFill>
                          <a:effectLst/>
                          <a:uLnTx/>
                          <a:uFillTx/>
                          <a:latin typeface="+mn-ea"/>
                          <a:ea typeface="+mn-ea"/>
                          <a:cs typeface="Arial" charset="0"/>
                        </a:rPr>
                        <a:t>미납액수 등 포함</a:t>
                      </a:r>
                      <a:r>
                        <a:rPr kumimoji="1" lang="en-US" altLang="ko-KR" sz="1000" b="0" i="0" u="none" strike="noStrike" kern="1200" cap="none" spc="0" normalizeH="0" baseline="0" noProof="0" dirty="0">
                          <a:ln>
                            <a:noFill/>
                          </a:ln>
                          <a:solidFill>
                            <a:srgbClr val="000000"/>
                          </a:solidFill>
                          <a:effectLst/>
                          <a:uLnTx/>
                          <a:uFillTx/>
                          <a:latin typeface="+mn-ea"/>
                          <a:ea typeface="+mn-ea"/>
                          <a:cs typeface="Arial" charset="0"/>
                        </a:rPr>
                        <a:t>)</a:t>
                      </a:r>
                    </a:p>
                    <a:p>
                      <a:pPr marL="171450" marR="0" lvl="0" indent="11113"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1" lang="ko-KR" altLang="en-US" sz="1000" b="0" i="0" u="none" strike="noStrike" kern="1200" cap="none" spc="0" normalizeH="0" baseline="0" noProof="0" dirty="0">
                          <a:ln>
                            <a:noFill/>
                          </a:ln>
                          <a:solidFill>
                            <a:srgbClr val="000000"/>
                          </a:solidFill>
                          <a:effectLst/>
                          <a:uLnTx/>
                          <a:uFillTx/>
                          <a:latin typeface="+mn-ea"/>
                          <a:ea typeface="+mn-ea"/>
                          <a:cs typeface="Arial" charset="0"/>
                        </a:rPr>
                        <a:t> 신탁사는 발주자에게 </a:t>
                      </a:r>
                      <a:r>
                        <a:rPr kumimoji="1" lang="en-US" altLang="ko-KR" sz="1000" b="0" i="0" u="none" strike="noStrike" kern="1200" cap="none" spc="0" normalizeH="0" baseline="0" noProof="0" dirty="0">
                          <a:ln>
                            <a:noFill/>
                          </a:ln>
                          <a:solidFill>
                            <a:srgbClr val="000000"/>
                          </a:solidFill>
                          <a:effectLst/>
                          <a:uLnTx/>
                          <a:uFillTx/>
                          <a:latin typeface="+mn-ea"/>
                          <a:ea typeface="+mn-ea"/>
                          <a:cs typeface="Arial" charset="0"/>
                        </a:rPr>
                        <a:t>3</a:t>
                      </a:r>
                      <a:r>
                        <a:rPr kumimoji="1" lang="ko-KR" altLang="en-US" sz="1000" b="0" i="0" u="none" strike="noStrike" kern="1200" cap="none" spc="0" normalizeH="0" baseline="0" noProof="0" dirty="0">
                          <a:ln>
                            <a:noFill/>
                          </a:ln>
                          <a:solidFill>
                            <a:srgbClr val="000000"/>
                          </a:solidFill>
                          <a:effectLst/>
                          <a:uLnTx/>
                          <a:uFillTx/>
                          <a:latin typeface="+mn-ea"/>
                          <a:ea typeface="+mn-ea"/>
                          <a:cs typeface="Arial" charset="0"/>
                        </a:rPr>
                        <a:t>종 수익금</a:t>
                      </a:r>
                      <a:r>
                        <a:rPr kumimoji="1" lang="en-US" altLang="ko-KR" sz="1000" b="0" i="0" u="none" strike="noStrike" kern="1200" cap="none" spc="0" normalizeH="0" baseline="0" noProof="0" dirty="0">
                          <a:ln>
                            <a:noFill/>
                          </a:ln>
                          <a:solidFill>
                            <a:srgbClr val="000000"/>
                          </a:solidFill>
                          <a:effectLst/>
                          <a:uLnTx/>
                          <a:uFillTx/>
                          <a:latin typeface="+mn-ea"/>
                          <a:ea typeface="+mn-ea"/>
                          <a:cs typeface="Arial" charset="0"/>
                        </a:rPr>
                        <a:t>(</a:t>
                      </a:r>
                      <a:r>
                        <a:rPr kumimoji="1" lang="ko-KR" altLang="en-US" sz="1000" b="0" i="0" u="none" strike="noStrike" kern="1200" cap="none" spc="0" normalizeH="0" baseline="0" noProof="0" dirty="0">
                          <a:ln>
                            <a:noFill/>
                          </a:ln>
                          <a:solidFill>
                            <a:srgbClr val="000000"/>
                          </a:solidFill>
                          <a:effectLst/>
                          <a:uLnTx/>
                          <a:uFillTx/>
                          <a:latin typeface="+mn-ea"/>
                          <a:ea typeface="+mn-ea"/>
                          <a:cs typeface="Arial" charset="0"/>
                        </a:rPr>
                        <a:t>주간사 지분 공사대금</a:t>
                      </a:r>
                      <a:r>
                        <a:rPr kumimoji="1" lang="en-US" altLang="ko-KR" sz="1000" b="0" i="0" u="none" strike="noStrike" kern="1200" cap="none" spc="0" normalizeH="0" baseline="0" noProof="0" dirty="0">
                          <a:ln>
                            <a:noFill/>
                          </a:ln>
                          <a:solidFill>
                            <a:srgbClr val="000000"/>
                          </a:solidFill>
                          <a:effectLst/>
                          <a:uLnTx/>
                          <a:uFillTx/>
                          <a:latin typeface="+mn-ea"/>
                          <a:ea typeface="+mn-ea"/>
                          <a:cs typeface="Arial" charset="0"/>
                        </a:rPr>
                        <a:t>) </a:t>
                      </a:r>
                      <a:r>
                        <a:rPr kumimoji="1" lang="ko-KR" altLang="en-US" sz="1000" b="0" i="0" u="none" strike="noStrike" kern="1200" cap="none" spc="0" normalizeH="0" baseline="0" noProof="0" dirty="0">
                          <a:ln>
                            <a:noFill/>
                          </a:ln>
                          <a:solidFill>
                            <a:srgbClr val="000000"/>
                          </a:solidFill>
                          <a:effectLst/>
                          <a:uLnTx/>
                          <a:uFillTx/>
                          <a:latin typeface="+mn-ea"/>
                          <a:ea typeface="+mn-ea"/>
                          <a:cs typeface="Arial" charset="0"/>
                        </a:rPr>
                        <a:t>지급 요청 내용증명 발송</a:t>
                      </a:r>
                      <a:endParaRPr kumimoji="1" lang="en-US" altLang="ko-KR" sz="1000" b="0" i="0" u="none" strike="noStrike" kern="1200" cap="none" spc="0" normalizeH="0" baseline="0" noProof="0" dirty="0">
                        <a:ln>
                          <a:noFill/>
                        </a:ln>
                        <a:solidFill>
                          <a:srgbClr val="000000"/>
                        </a:solidFill>
                        <a:effectLst/>
                        <a:uLnTx/>
                        <a:uFillTx/>
                        <a:latin typeface="+mn-ea"/>
                        <a:ea typeface="+mn-ea"/>
                        <a:cs typeface="Arial" charset="0"/>
                      </a:endParaRPr>
                    </a:p>
                    <a:p>
                      <a:pPr marL="171450" marR="0" lvl="0" indent="11113"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1" lang="en-US" altLang="ko-KR" sz="1000" b="0" i="0" u="none" strike="noStrike" kern="1200" cap="none" spc="0" normalizeH="0" baseline="0" noProof="0" dirty="0">
                          <a:ln>
                            <a:noFill/>
                          </a:ln>
                          <a:solidFill>
                            <a:srgbClr val="000000"/>
                          </a:solidFill>
                          <a:effectLst/>
                          <a:uLnTx/>
                          <a:uFillTx/>
                          <a:latin typeface="+mn-ea"/>
                          <a:ea typeface="+mn-ea"/>
                          <a:cs typeface="Arial" charset="0"/>
                        </a:rPr>
                        <a:t> </a:t>
                      </a:r>
                      <a:r>
                        <a:rPr kumimoji="1" lang="ko-KR" altLang="en-US" sz="1000" b="0" i="0" u="none" strike="noStrike" kern="1200" cap="none" spc="0" normalizeH="0" baseline="0" noProof="0" dirty="0">
                          <a:ln>
                            <a:noFill/>
                          </a:ln>
                          <a:solidFill>
                            <a:srgbClr val="000000"/>
                          </a:solidFill>
                          <a:effectLst/>
                          <a:uLnTx/>
                          <a:uFillTx/>
                          <a:latin typeface="+mn-ea"/>
                          <a:ea typeface="+mn-ea"/>
                          <a:cs typeface="Arial" charset="0"/>
                        </a:rPr>
                        <a:t>신탁사는 </a:t>
                      </a:r>
                      <a:r>
                        <a:rPr kumimoji="1" lang="en-US" altLang="ko-KR" sz="1000" b="0" i="0" u="none" strike="noStrike" kern="1200" cap="none" spc="0" normalizeH="0" baseline="0" noProof="0" dirty="0">
                          <a:ln>
                            <a:noFill/>
                          </a:ln>
                          <a:solidFill>
                            <a:srgbClr val="000000"/>
                          </a:solidFill>
                          <a:effectLst/>
                          <a:uLnTx/>
                          <a:uFillTx/>
                          <a:latin typeface="+mn-ea"/>
                          <a:ea typeface="+mn-ea"/>
                          <a:cs typeface="Arial" charset="0"/>
                        </a:rPr>
                        <a:t>3</a:t>
                      </a:r>
                      <a:r>
                        <a:rPr kumimoji="1" lang="ko-KR" altLang="en-US" sz="1000" b="0" i="0" u="none" strike="noStrike" kern="1200" cap="none" spc="0" normalizeH="0" baseline="0" noProof="0" dirty="0">
                          <a:ln>
                            <a:noFill/>
                          </a:ln>
                          <a:solidFill>
                            <a:srgbClr val="000000"/>
                          </a:solidFill>
                          <a:effectLst/>
                          <a:uLnTx/>
                          <a:uFillTx/>
                          <a:latin typeface="+mn-ea"/>
                          <a:ea typeface="+mn-ea"/>
                          <a:cs typeface="Arial" charset="0"/>
                        </a:rPr>
                        <a:t>종 수익금을 신탁계좌로 </a:t>
                      </a:r>
                      <a:r>
                        <a:rPr kumimoji="1" lang="ko-KR" altLang="en-US" sz="1000" b="0" i="0" u="none" strike="noStrike" kern="1200" cap="none" spc="0" normalizeH="0" baseline="0" noProof="0" dirty="0" err="1">
                          <a:ln>
                            <a:noFill/>
                          </a:ln>
                          <a:solidFill>
                            <a:srgbClr val="000000"/>
                          </a:solidFill>
                          <a:effectLst/>
                          <a:uLnTx/>
                          <a:uFillTx/>
                          <a:latin typeface="+mn-ea"/>
                          <a:ea typeface="+mn-ea"/>
                          <a:cs typeface="Arial" charset="0"/>
                        </a:rPr>
                        <a:t>입금받아</a:t>
                      </a:r>
                      <a:r>
                        <a:rPr kumimoji="1" lang="ko-KR" altLang="en-US" sz="1000" b="0" i="0" u="none" strike="noStrike" kern="1200" cap="none" spc="0" normalizeH="0" baseline="0" noProof="0" dirty="0">
                          <a:ln>
                            <a:noFill/>
                          </a:ln>
                          <a:solidFill>
                            <a:srgbClr val="000000"/>
                          </a:solidFill>
                          <a:effectLst/>
                          <a:uLnTx/>
                          <a:uFillTx/>
                          <a:latin typeface="+mn-ea"/>
                          <a:ea typeface="+mn-ea"/>
                          <a:cs typeface="Arial" charset="0"/>
                        </a:rPr>
                        <a:t> 비주간사 지분율에 따른 배분하여 비주간별 계좌로 입금</a:t>
                      </a:r>
                      <a:endParaRPr kumimoji="1" lang="en-US" altLang="ko-KR" sz="1000" b="0" i="0" u="none" strike="noStrike" kern="1200" cap="none" normalizeH="0" baseline="0" dirty="0">
                        <a:ln>
                          <a:noFill/>
                        </a:ln>
                        <a:solidFill>
                          <a:srgbClr val="000000"/>
                        </a:solidFill>
                        <a:effectLst/>
                        <a:latin typeface="+mn-ea"/>
                        <a:ea typeface="+mn-ea"/>
                        <a:cs typeface="Arial" charset="0"/>
                      </a:endParaRPr>
                    </a:p>
                    <a:p>
                      <a:pPr marL="0" marR="0" lvl="0" indent="0" algn="l" defTabSz="914400" rtl="0" eaLnBrk="0" fontAlgn="base" latinLnBrk="0" hangingPunct="0">
                        <a:lnSpc>
                          <a:spcPct val="150000"/>
                        </a:lnSpc>
                        <a:spcBef>
                          <a:spcPct val="0"/>
                        </a:spcBef>
                        <a:spcAft>
                          <a:spcPct val="0"/>
                        </a:spcAft>
                        <a:buClrTx/>
                        <a:buSzTx/>
                        <a:buFont typeface="Wingdings" pitchFamily="2" charset="2"/>
                        <a:buNone/>
                        <a:tabLst/>
                        <a:defRPr/>
                      </a:pPr>
                      <a:r>
                        <a:rPr kumimoji="1" lang="en-US" altLang="ko-KR" sz="1000" b="0" i="0" u="none" strike="noStrike" kern="1200" cap="none" normalizeH="0" baseline="0" dirty="0">
                          <a:ln>
                            <a:noFill/>
                          </a:ln>
                          <a:solidFill>
                            <a:srgbClr val="000000"/>
                          </a:solidFill>
                          <a:effectLst/>
                          <a:latin typeface="+mn-ea"/>
                          <a:ea typeface="+mn-ea"/>
                          <a:cs typeface="Arial" charset="0"/>
                        </a:rPr>
                        <a:t>   * </a:t>
                      </a:r>
                      <a:r>
                        <a:rPr kumimoji="1" lang="ko-KR" altLang="en-US" sz="1000" b="0" i="0" u="none" strike="noStrike" kern="1200" cap="none" normalizeH="0" baseline="0" dirty="0">
                          <a:ln>
                            <a:noFill/>
                          </a:ln>
                          <a:solidFill>
                            <a:srgbClr val="000000"/>
                          </a:solidFill>
                          <a:effectLst/>
                          <a:latin typeface="+mn-ea"/>
                          <a:ea typeface="+mn-ea"/>
                          <a:cs typeface="Arial" charset="0"/>
                        </a:rPr>
                        <a:t>수익금은 신탁계좌 입금 후 </a:t>
                      </a:r>
                      <a:r>
                        <a:rPr kumimoji="1" lang="en-US" altLang="ko-KR" sz="1000" b="0" i="0" u="none" strike="noStrike" kern="1200" cap="none" normalizeH="0" baseline="0" dirty="0">
                          <a:ln>
                            <a:noFill/>
                          </a:ln>
                          <a:solidFill>
                            <a:srgbClr val="000000"/>
                          </a:solidFill>
                          <a:effectLst/>
                          <a:latin typeface="+mn-ea"/>
                          <a:ea typeface="+mn-ea"/>
                          <a:cs typeface="Arial" charset="0"/>
                        </a:rPr>
                        <a:t>2</a:t>
                      </a:r>
                      <a:r>
                        <a:rPr kumimoji="1" lang="ko-KR" altLang="en-US" sz="1000" b="0" i="0" u="none" strike="noStrike" kern="1200" cap="none" normalizeH="0" baseline="0" dirty="0">
                          <a:ln>
                            <a:noFill/>
                          </a:ln>
                          <a:solidFill>
                            <a:srgbClr val="000000"/>
                          </a:solidFill>
                          <a:effectLst/>
                          <a:latin typeface="+mn-ea"/>
                          <a:ea typeface="+mn-ea"/>
                          <a:cs typeface="Arial" charset="0"/>
                        </a:rPr>
                        <a:t>영업일 내 지급</a:t>
                      </a:r>
                      <a:endParaRPr kumimoji="1" lang="en-US" altLang="ko-KR" sz="1000" b="0" i="0" u="none" strike="noStrike" kern="1200" cap="none" normalizeH="0" baseline="0" dirty="0">
                        <a:ln>
                          <a:noFill/>
                        </a:ln>
                        <a:solidFill>
                          <a:srgbClr val="000000"/>
                        </a:solidFill>
                        <a:effectLst/>
                        <a:latin typeface="+mn-ea"/>
                        <a:ea typeface="+mn-ea"/>
                        <a:cs typeface="Arial" charset="0"/>
                      </a:endParaRPr>
                    </a:p>
                  </a:txBody>
                  <a:tcPr marL="54003" marR="54003" marT="36002" marB="360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4" name="제목 3">
            <a:extLst>
              <a:ext uri="{FF2B5EF4-FFF2-40B4-BE49-F238E27FC236}">
                <a16:creationId xmlns:a16="http://schemas.microsoft.com/office/drawing/2014/main" id="{3BBA47E8-8725-43CD-B40B-5BC740AECB30}"/>
              </a:ext>
            </a:extLst>
          </p:cNvPr>
          <p:cNvSpPr txBox="1">
            <a:spLocks/>
          </p:cNvSpPr>
          <p:nvPr/>
        </p:nvSpPr>
        <p:spPr>
          <a:xfrm>
            <a:off x="252000" y="66546"/>
            <a:ext cx="8496464" cy="300009"/>
          </a:xfrm>
          <a:prstGeom prst="rect">
            <a:avLst/>
          </a:prstGeom>
        </p:spPr>
        <p:txBody>
          <a:bodyPr/>
          <a:lstStyle>
            <a:lvl1pPr algn="ctr" defTabSz="844083" rtl="0" eaLnBrk="1" latinLnBrk="1" hangingPunct="1">
              <a:spcBef>
                <a:spcPct val="0"/>
              </a:spcBef>
              <a:buNone/>
              <a:defRPr kumimoji="1" lang="ko-KR" altLang="en-US" sz="1477" b="1" kern="1200" baseline="0">
                <a:solidFill>
                  <a:schemeClr val="tx1"/>
                </a:solidFill>
                <a:latin typeface="Arial" pitchFamily="34" charset="0"/>
                <a:ea typeface="HY헤드라인M" pitchFamily="18" charset="-127"/>
                <a:cs typeface="Arial" pitchFamily="34" charset="0"/>
              </a:defRPr>
            </a:lvl1pPr>
          </a:lstStyle>
          <a:p>
            <a:pPr marL="0" marR="0" lvl="0" indent="0" algn="l" defTabSz="844083" rtl="0" eaLnBrk="1" fontAlgn="auto" latinLnBrk="1" hangingPunct="1">
              <a:lnSpc>
                <a:spcPct val="100000"/>
              </a:lnSpc>
              <a:spcBef>
                <a:spcPct val="0"/>
              </a:spcBef>
              <a:spcAft>
                <a:spcPts val="0"/>
              </a:spcAft>
              <a:buClrTx/>
              <a:buSzTx/>
              <a:buFontTx/>
              <a:buNone/>
              <a:tabLst/>
              <a:defRPr/>
            </a:pPr>
            <a:r>
              <a:rPr lang="en-US" altLang="ko-KR" sz="1600" dirty="0">
                <a:solidFill>
                  <a:srgbClr val="FFFFFF"/>
                </a:solidFill>
              </a:rPr>
              <a:t>6</a:t>
            </a:r>
            <a:r>
              <a:rPr kumimoji="1" lang="en-US" altLang="ko-KR" sz="1600" b="1" i="0" u="none" strike="noStrike" kern="1200" cap="none" spc="0" normalizeH="0" baseline="0" noProof="0" dirty="0">
                <a:ln>
                  <a:noFill/>
                </a:ln>
                <a:solidFill>
                  <a:srgbClr val="FFFFFF"/>
                </a:solidFill>
                <a:effectLst/>
                <a:uLnTx/>
                <a:uFillTx/>
                <a:latin typeface="Arial" pitchFamily="34" charset="0"/>
                <a:ea typeface="HY헤드라인M" pitchFamily="18" charset="-127"/>
                <a:cs typeface="Arial" pitchFamily="34" charset="0"/>
              </a:rPr>
              <a:t>. </a:t>
            </a:r>
            <a:r>
              <a:rPr kumimoji="1" lang="ko-KR" altLang="en-US" sz="1600" b="1" i="0" u="none" strike="noStrike" kern="1200" cap="none" spc="0" normalizeH="0" baseline="0" noProof="0" dirty="0">
                <a:ln>
                  <a:noFill/>
                </a:ln>
                <a:solidFill>
                  <a:srgbClr val="FFFFFF"/>
                </a:solidFill>
                <a:effectLst/>
                <a:uLnTx/>
                <a:uFillTx/>
                <a:latin typeface="Arial" pitchFamily="34" charset="0"/>
                <a:ea typeface="HY헤드라인M" pitchFamily="18" charset="-127"/>
                <a:cs typeface="Arial" pitchFamily="34" charset="0"/>
              </a:rPr>
              <a:t>공동도급채권신탁의 업무절차</a:t>
            </a:r>
          </a:p>
        </p:txBody>
      </p:sp>
      <p:sp>
        <p:nvSpPr>
          <p:cNvPr id="5" name="오각형 33">
            <a:extLst>
              <a:ext uri="{FF2B5EF4-FFF2-40B4-BE49-F238E27FC236}">
                <a16:creationId xmlns:a16="http://schemas.microsoft.com/office/drawing/2014/main" id="{76A43939-DE27-4C5A-B56D-3753279275AC}"/>
              </a:ext>
            </a:extLst>
          </p:cNvPr>
          <p:cNvSpPr/>
          <p:nvPr/>
        </p:nvSpPr>
        <p:spPr>
          <a:xfrm>
            <a:off x="6588224" y="86841"/>
            <a:ext cx="740133" cy="296338"/>
          </a:xfrm>
          <a:prstGeom prst="homePlate">
            <a:avLst>
              <a:gd name="adj" fmla="val 27608"/>
            </a:avLst>
          </a:prstGeom>
          <a:noFill/>
          <a:ln w="9525"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Define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Measure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6" name="갈매기형 수장 39">
            <a:extLst>
              <a:ext uri="{FF2B5EF4-FFF2-40B4-BE49-F238E27FC236}">
                <a16:creationId xmlns:a16="http://schemas.microsoft.com/office/drawing/2014/main" id="{8CB14D63-9747-43DA-8AE9-6E3699D52DBA}"/>
              </a:ext>
            </a:extLst>
          </p:cNvPr>
          <p:cNvSpPr/>
          <p:nvPr/>
        </p:nvSpPr>
        <p:spPr>
          <a:xfrm>
            <a:off x="7308305" y="86841"/>
            <a:ext cx="752203" cy="296338"/>
          </a:xfrm>
          <a:prstGeom prst="chevron">
            <a:avLst>
              <a:gd name="adj" fmla="val 27608"/>
            </a:avLst>
          </a:prstGeom>
          <a:noFill/>
          <a:ln w="9525" cap="flat" cmpd="sng" algn="ctr">
            <a:solidFill>
              <a:schemeClr val="bg1"/>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Analyze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7" name="갈매기형 수장 43">
            <a:extLst>
              <a:ext uri="{FF2B5EF4-FFF2-40B4-BE49-F238E27FC236}">
                <a16:creationId xmlns:a16="http://schemas.microsoft.com/office/drawing/2014/main" id="{0C84FAD4-9962-43B9-BC93-FDCD14DD1281}"/>
              </a:ext>
            </a:extLst>
          </p:cNvPr>
          <p:cNvSpPr/>
          <p:nvPr/>
        </p:nvSpPr>
        <p:spPr>
          <a:xfrm>
            <a:off x="8047434" y="86841"/>
            <a:ext cx="752203" cy="296338"/>
          </a:xfrm>
          <a:prstGeom prst="chevron">
            <a:avLst>
              <a:gd name="adj" fmla="val 27608"/>
            </a:avLst>
          </a:prstGeom>
          <a:noFill/>
          <a:ln w="19050" cap="flat" cmpd="sng" algn="ctr">
            <a:solidFill>
              <a:schemeClr val="accent6"/>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rPr>
              <a:t>Improve</a:t>
            </a:r>
            <a:endParaRPr kumimoji="0" lang="ko-KR" altLang="en-US"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endParaRPr>
          </a:p>
        </p:txBody>
      </p:sp>
    </p:spTree>
    <p:extLst>
      <p:ext uri="{BB962C8B-B14F-4D97-AF65-F5344CB8AC3E}">
        <p14:creationId xmlns:p14="http://schemas.microsoft.com/office/powerpoint/2010/main" val="13809960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CC154781-B4DE-4FF6-82DD-FD42F357EFDD}"/>
              </a:ext>
            </a:extLst>
          </p:cNvPr>
          <p:cNvSpPr>
            <a:spLocks noChangeArrowheads="1"/>
          </p:cNvSpPr>
          <p:nvPr/>
        </p:nvSpPr>
        <p:spPr bwMode="auto">
          <a:xfrm>
            <a:off x="1" y="2654131"/>
            <a:ext cx="9144000" cy="1549738"/>
          </a:xfrm>
          <a:prstGeom prst="rect">
            <a:avLst/>
          </a:prstGeom>
          <a:solidFill>
            <a:srgbClr val="4C1B12"/>
          </a:solidFill>
          <a:ln>
            <a:noFill/>
          </a:ln>
          <a:effectLst/>
        </p:spPr>
        <p:txBody>
          <a:bodyPr wrap="none" anchor="ctr"/>
          <a:lstStyle>
            <a:lvl1pPr eaLnBrk="0" hangingPunct="0">
              <a:defRPr kumimoji="1">
                <a:solidFill>
                  <a:schemeClr val="tx1"/>
                </a:solidFill>
                <a:latin typeface="Calibri" pitchFamily="34" charset="0"/>
                <a:ea typeface="굴림" pitchFamily="50" charset="-127"/>
              </a:defRPr>
            </a:lvl1pPr>
            <a:lvl2pPr marL="742950" indent="-285750" eaLnBrk="0" hangingPunct="0">
              <a:defRPr kumimoji="1">
                <a:solidFill>
                  <a:schemeClr val="tx1"/>
                </a:solidFill>
                <a:latin typeface="Calibri" pitchFamily="34" charset="0"/>
                <a:ea typeface="굴림" pitchFamily="50" charset="-127"/>
              </a:defRPr>
            </a:lvl2pPr>
            <a:lvl3pPr marL="1143000" indent="-228600" eaLnBrk="0" hangingPunct="0">
              <a:defRPr kumimoji="1">
                <a:solidFill>
                  <a:schemeClr val="tx1"/>
                </a:solidFill>
                <a:latin typeface="Calibri" pitchFamily="34" charset="0"/>
                <a:ea typeface="굴림" pitchFamily="50" charset="-127"/>
              </a:defRPr>
            </a:lvl3pPr>
            <a:lvl4pPr marL="1600200" indent="-228600" eaLnBrk="0" hangingPunct="0">
              <a:defRPr kumimoji="1">
                <a:solidFill>
                  <a:schemeClr val="tx1"/>
                </a:solidFill>
                <a:latin typeface="Calibri" pitchFamily="34" charset="0"/>
                <a:ea typeface="굴림" pitchFamily="50" charset="-127"/>
              </a:defRPr>
            </a:lvl4pPr>
            <a:lvl5pPr marL="2057400" indent="-228600" eaLnBrk="0" hangingPunct="0">
              <a:defRPr kumimoji="1">
                <a:solidFill>
                  <a:schemeClr val="tx1"/>
                </a:solidFill>
                <a:latin typeface="Calibri" pitchFamily="34" charset="0"/>
                <a:ea typeface="굴림" pitchFamily="50" charset="-127"/>
              </a:defRPr>
            </a:lvl5pPr>
            <a:lvl6pPr marL="2514600" indent="-228600" eaLnBrk="0" fontAlgn="base" hangingPunct="0">
              <a:spcBef>
                <a:spcPct val="0"/>
              </a:spcBef>
              <a:spcAft>
                <a:spcPct val="0"/>
              </a:spcAft>
              <a:defRPr kumimoji="1">
                <a:solidFill>
                  <a:schemeClr val="tx1"/>
                </a:solidFill>
                <a:latin typeface="Calibri" pitchFamily="34" charset="0"/>
                <a:ea typeface="굴림" pitchFamily="50" charset="-127"/>
              </a:defRPr>
            </a:lvl6pPr>
            <a:lvl7pPr marL="2971800" indent="-228600" eaLnBrk="0" fontAlgn="base" hangingPunct="0">
              <a:spcBef>
                <a:spcPct val="0"/>
              </a:spcBef>
              <a:spcAft>
                <a:spcPct val="0"/>
              </a:spcAft>
              <a:defRPr kumimoji="1">
                <a:solidFill>
                  <a:schemeClr val="tx1"/>
                </a:solidFill>
                <a:latin typeface="Calibri" pitchFamily="34" charset="0"/>
                <a:ea typeface="굴림" pitchFamily="50" charset="-127"/>
              </a:defRPr>
            </a:lvl7pPr>
            <a:lvl8pPr marL="3429000" indent="-228600" eaLnBrk="0" fontAlgn="base" hangingPunct="0">
              <a:spcBef>
                <a:spcPct val="0"/>
              </a:spcBef>
              <a:spcAft>
                <a:spcPct val="0"/>
              </a:spcAft>
              <a:defRPr kumimoji="1">
                <a:solidFill>
                  <a:schemeClr val="tx1"/>
                </a:solidFill>
                <a:latin typeface="Calibri" pitchFamily="34" charset="0"/>
                <a:ea typeface="굴림" pitchFamily="50" charset="-127"/>
              </a:defRPr>
            </a:lvl8pPr>
            <a:lvl9pPr marL="3886200" indent="-228600" eaLnBrk="0" fontAlgn="base" hangingPunct="0">
              <a:spcBef>
                <a:spcPct val="0"/>
              </a:spcBef>
              <a:spcAft>
                <a:spcPct val="0"/>
              </a:spcAft>
              <a:defRPr kumimoji="1">
                <a:solidFill>
                  <a:schemeClr val="tx1"/>
                </a:solidFill>
                <a:latin typeface="Calibri" pitchFamily="34" charset="0"/>
                <a:ea typeface="굴림" pitchFamily="50" charset="-127"/>
              </a:defRPr>
            </a:lvl9pP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ko-KR" altLang="en-US" sz="1600" b="0" i="0" u="none" strike="noStrike" kern="1200" cap="none" spc="0" normalizeH="0" baseline="0" noProof="0">
              <a:ln>
                <a:noFill/>
              </a:ln>
              <a:solidFill>
                <a:srgbClr val="000000"/>
              </a:solidFill>
              <a:effectLst/>
              <a:uLnTx/>
              <a:uFillTx/>
              <a:latin typeface="맑은 고딕" pitchFamily="50" charset="-127"/>
              <a:ea typeface="맑은 고딕" pitchFamily="50" charset="-127"/>
              <a:cs typeface="+mn-cs"/>
            </a:endParaRPr>
          </a:p>
        </p:txBody>
      </p:sp>
      <p:sp>
        <p:nvSpPr>
          <p:cNvPr id="4" name="제목 2">
            <a:extLst>
              <a:ext uri="{FF2B5EF4-FFF2-40B4-BE49-F238E27FC236}">
                <a16:creationId xmlns:a16="http://schemas.microsoft.com/office/drawing/2014/main" id="{977BC27A-4DF8-4F80-94DF-F638619A873C}"/>
              </a:ext>
            </a:extLst>
          </p:cNvPr>
          <p:cNvSpPr txBox="1">
            <a:spLocks/>
          </p:cNvSpPr>
          <p:nvPr/>
        </p:nvSpPr>
        <p:spPr bwMode="auto">
          <a:xfrm>
            <a:off x="495300" y="2180432"/>
            <a:ext cx="8229600" cy="249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latinLnBrk="0" hangingPunct="0">
              <a:spcBef>
                <a:spcPct val="0"/>
              </a:spcBef>
              <a:spcAft>
                <a:spcPct val="0"/>
              </a:spcAft>
              <a:defRPr sz="3600" b="1" kern="1200">
                <a:solidFill>
                  <a:srgbClr val="4C1B12"/>
                </a:solidFill>
                <a:latin typeface="+mn-lt"/>
                <a:ea typeface="+mn-ea"/>
                <a:cs typeface="+mj-cs"/>
              </a:defRPr>
            </a:lvl1pPr>
            <a:lvl2pPr algn="l" rtl="0" eaLnBrk="0" fontAlgn="base" hangingPunct="0">
              <a:spcBef>
                <a:spcPct val="0"/>
              </a:spcBef>
              <a:spcAft>
                <a:spcPct val="0"/>
              </a:spcAft>
              <a:defRPr sz="2800" b="1">
                <a:solidFill>
                  <a:schemeClr val="bg1"/>
                </a:solidFill>
                <a:latin typeface="Calibri" pitchFamily="34" charset="0"/>
                <a:ea typeface="맑은 고딕" pitchFamily="50" charset="-127"/>
              </a:defRPr>
            </a:lvl2pPr>
            <a:lvl3pPr algn="l" rtl="0" eaLnBrk="0" fontAlgn="base" hangingPunct="0">
              <a:spcBef>
                <a:spcPct val="0"/>
              </a:spcBef>
              <a:spcAft>
                <a:spcPct val="0"/>
              </a:spcAft>
              <a:defRPr sz="2800" b="1">
                <a:solidFill>
                  <a:schemeClr val="bg1"/>
                </a:solidFill>
                <a:latin typeface="Calibri" pitchFamily="34" charset="0"/>
                <a:ea typeface="맑은 고딕" pitchFamily="50" charset="-127"/>
              </a:defRPr>
            </a:lvl3pPr>
            <a:lvl4pPr algn="l" rtl="0" eaLnBrk="0" fontAlgn="base" hangingPunct="0">
              <a:spcBef>
                <a:spcPct val="0"/>
              </a:spcBef>
              <a:spcAft>
                <a:spcPct val="0"/>
              </a:spcAft>
              <a:defRPr sz="2800" b="1">
                <a:solidFill>
                  <a:schemeClr val="bg1"/>
                </a:solidFill>
                <a:latin typeface="Calibri" pitchFamily="34" charset="0"/>
                <a:ea typeface="맑은 고딕" pitchFamily="50" charset="-127"/>
              </a:defRPr>
            </a:lvl4pPr>
            <a:lvl5pPr algn="l" rtl="0" eaLnBrk="0" fontAlgn="base" hangingPunct="0">
              <a:spcBef>
                <a:spcPct val="0"/>
              </a:spcBef>
              <a:spcAft>
                <a:spcPct val="0"/>
              </a:spcAft>
              <a:defRPr sz="2800" b="1">
                <a:solidFill>
                  <a:schemeClr val="bg1"/>
                </a:solidFill>
                <a:latin typeface="Calibri" pitchFamily="34" charset="0"/>
                <a:ea typeface="맑은 고딕" pitchFamily="50" charset="-127"/>
              </a:defRPr>
            </a:lvl5pPr>
            <a:lvl6pPr marL="457200" algn="l" rtl="0" fontAlgn="base" latinLnBrk="1">
              <a:spcBef>
                <a:spcPct val="0"/>
              </a:spcBef>
              <a:spcAft>
                <a:spcPct val="0"/>
              </a:spcAft>
              <a:defRPr sz="2800" b="1">
                <a:solidFill>
                  <a:schemeClr val="bg1"/>
                </a:solidFill>
                <a:latin typeface="Calibri" pitchFamily="34" charset="0"/>
                <a:ea typeface="맑은 고딕" pitchFamily="50" charset="-127"/>
              </a:defRPr>
            </a:lvl6pPr>
            <a:lvl7pPr marL="914400" algn="l" rtl="0" fontAlgn="base" latinLnBrk="1">
              <a:spcBef>
                <a:spcPct val="0"/>
              </a:spcBef>
              <a:spcAft>
                <a:spcPct val="0"/>
              </a:spcAft>
              <a:defRPr sz="2800" b="1">
                <a:solidFill>
                  <a:schemeClr val="bg1"/>
                </a:solidFill>
                <a:latin typeface="Calibri" pitchFamily="34" charset="0"/>
                <a:ea typeface="맑은 고딕" pitchFamily="50" charset="-127"/>
              </a:defRPr>
            </a:lvl7pPr>
            <a:lvl8pPr marL="1371600" algn="l" rtl="0" fontAlgn="base" latinLnBrk="1">
              <a:spcBef>
                <a:spcPct val="0"/>
              </a:spcBef>
              <a:spcAft>
                <a:spcPct val="0"/>
              </a:spcAft>
              <a:defRPr sz="2800" b="1">
                <a:solidFill>
                  <a:schemeClr val="bg1"/>
                </a:solidFill>
                <a:latin typeface="Calibri" pitchFamily="34" charset="0"/>
                <a:ea typeface="맑은 고딕" pitchFamily="50" charset="-127"/>
              </a:defRPr>
            </a:lvl8pPr>
            <a:lvl9pPr marL="1828800" algn="l" rtl="0" fontAlgn="base" latinLnBrk="1">
              <a:spcBef>
                <a:spcPct val="0"/>
              </a:spcBef>
              <a:spcAft>
                <a:spcPct val="0"/>
              </a:spcAft>
              <a:defRPr sz="2800" b="1">
                <a:solidFill>
                  <a:schemeClr val="bg1"/>
                </a:solidFill>
                <a:latin typeface="Calibri" pitchFamily="34" charset="0"/>
                <a:ea typeface="맑은 고딕" pitchFamily="50" charset="-127"/>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ko-KR" altLang="en-US" sz="3600" b="1" i="0" u="none" strike="noStrike" kern="1200" cap="none" spc="0" normalizeH="0" baseline="0" noProof="0" dirty="0">
                <a:ln>
                  <a:noFill/>
                </a:ln>
                <a:solidFill>
                  <a:srgbClr val="FFFFFF"/>
                </a:solidFill>
                <a:effectLst/>
                <a:uLnTx/>
                <a:uFillTx/>
                <a:latin typeface="Calibri"/>
                <a:ea typeface="맑은 고딕" panose="020B0503020000020004" pitchFamily="50" charset="-127"/>
                <a:cs typeface="+mj-cs"/>
              </a:rPr>
              <a:t>공동도급채권신탁을 통한 정산 감정  </a:t>
            </a:r>
          </a:p>
        </p:txBody>
      </p:sp>
    </p:spTree>
    <p:extLst>
      <p:ext uri="{BB962C8B-B14F-4D97-AF65-F5344CB8AC3E}">
        <p14:creationId xmlns:p14="http://schemas.microsoft.com/office/powerpoint/2010/main" val="262424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a:extLst>
              <a:ext uri="{FF2B5EF4-FFF2-40B4-BE49-F238E27FC236}">
                <a16:creationId xmlns:a16="http://schemas.microsoft.com/office/drawing/2014/main" id="{DCED61DB-A588-449C-AB2F-502F09AEBB8F}"/>
              </a:ext>
            </a:extLst>
          </p:cNvPr>
          <p:cNvSpPr/>
          <p:nvPr/>
        </p:nvSpPr>
        <p:spPr>
          <a:xfrm>
            <a:off x="250369" y="692696"/>
            <a:ext cx="8643501" cy="194421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1" hangingPunct="1">
              <a:lnSpc>
                <a:spcPct val="150000"/>
              </a:lnSpc>
              <a:spcBef>
                <a:spcPct val="20000"/>
              </a:spcBef>
              <a:spcAft>
                <a:spcPts val="0"/>
              </a:spcAft>
              <a:buClrTx/>
              <a:buSzTx/>
              <a:buFontTx/>
              <a:buNone/>
              <a:tabLst/>
              <a:defRPr/>
            </a:pPr>
            <a:r>
              <a:rPr kumimoji="0" lang="ko-KR" altLang="en-US" sz="1400" b="1" i="0" u="none" strike="noStrike" kern="1200" cap="none" spc="0" normalizeH="0" baseline="0" noProof="0" dirty="0">
                <a:ln>
                  <a:noFill/>
                </a:ln>
                <a:solidFill>
                  <a:srgbClr val="FF0000"/>
                </a:solidFill>
                <a:effectLst/>
                <a:uLnTx/>
                <a:uFillTx/>
                <a:latin typeface="맑은 고딕" pitchFamily="50" charset="-127"/>
                <a:ea typeface="맑은 고딕" panose="020B0503020000020004" pitchFamily="50" charset="-127"/>
                <a:cs typeface="+mn-cs"/>
              </a:rPr>
              <a:t>■</a:t>
            </a:r>
            <a:r>
              <a:rPr kumimoji="0" lang="en-US" altLang="ko-KR" sz="1400" b="1" i="0" u="none" strike="noStrike" kern="1200" cap="none" spc="0" normalizeH="0" baseline="0" noProof="0" dirty="0">
                <a:ln>
                  <a:noFill/>
                </a:ln>
                <a:solidFill>
                  <a:srgbClr val="FF0000"/>
                </a:solidFill>
                <a:effectLst/>
                <a:uLnTx/>
                <a:uFillTx/>
                <a:latin typeface="맑은 고딕" pitchFamily="50" charset="-127"/>
                <a:ea typeface="맑은 고딕" panose="020B0503020000020004" pitchFamily="50" charset="-127"/>
                <a:cs typeface="+mn-cs"/>
              </a:rPr>
              <a:t> </a:t>
            </a:r>
            <a:r>
              <a:rPr kumimoji="0" lang="ko-KR" altLang="en-US" sz="1400" b="1" i="0" u="none" strike="noStrike" kern="1200" cap="none" spc="0" normalizeH="0" baseline="0" noProof="0" dirty="0">
                <a:ln>
                  <a:noFill/>
                </a:ln>
                <a:solidFill>
                  <a:srgbClr val="FF0000"/>
                </a:solidFill>
                <a:effectLst/>
                <a:uLnTx/>
                <a:uFillTx/>
                <a:latin typeface="맑은 고딕" pitchFamily="50" charset="-127"/>
                <a:ea typeface="맑은 고딕" panose="020B0503020000020004" pitchFamily="50" charset="-127"/>
                <a:cs typeface="+mn-cs"/>
              </a:rPr>
              <a:t>현황</a:t>
            </a:r>
            <a:r>
              <a:rPr kumimoji="0" lang="en-US" altLang="ko-KR" sz="1400" b="1" i="0" u="none" strike="noStrike" kern="1200" cap="none" spc="0" normalizeH="0" baseline="0" noProof="0" dirty="0">
                <a:ln>
                  <a:noFill/>
                </a:ln>
                <a:solidFill>
                  <a:srgbClr val="FF0000"/>
                </a:solidFill>
                <a:effectLst/>
                <a:uLnTx/>
                <a:uFillTx/>
                <a:latin typeface="맑은 고딕" pitchFamily="50" charset="-127"/>
                <a:ea typeface="맑은 고딕" panose="020B0503020000020004" pitchFamily="50" charset="-127"/>
                <a:cs typeface="+mn-cs"/>
              </a:rPr>
              <a:t>: </a:t>
            </a:r>
            <a:r>
              <a:rPr kumimoji="0" lang="ko-KR" altLang="en-US" sz="1400" b="1" i="0" u="none" strike="noStrike" kern="1200" cap="none" spc="0" normalizeH="0" baseline="0" noProof="0" dirty="0">
                <a:ln>
                  <a:noFill/>
                </a:ln>
                <a:solidFill>
                  <a:srgbClr val="FF0000"/>
                </a:solidFill>
                <a:effectLst/>
                <a:uLnTx/>
                <a:uFillTx/>
                <a:latin typeface="맑은 고딕" pitchFamily="50" charset="-127"/>
                <a:ea typeface="맑은 고딕" panose="020B0503020000020004" pitchFamily="50" charset="-127"/>
                <a:cs typeface="+mn-cs"/>
              </a:rPr>
              <a:t>원가분담금에 대한 정산 이견 및 정산 분쟁 등 발생</a:t>
            </a:r>
            <a:endParaRPr kumimoji="0" lang="en-US" altLang="ko-KR" sz="1400" b="1" i="0" u="none" strike="noStrike" kern="1200" cap="none" spc="0" normalizeH="0" baseline="0" noProof="0" dirty="0">
              <a:ln>
                <a:noFill/>
              </a:ln>
              <a:solidFill>
                <a:srgbClr val="FF0000"/>
              </a:solidFill>
              <a:effectLst/>
              <a:uLnTx/>
              <a:uFillTx/>
              <a:latin typeface="맑은 고딕" pitchFamily="50" charset="-127"/>
              <a:ea typeface="맑은 고딕" panose="020B0503020000020004" pitchFamily="50" charset="-127"/>
              <a:cs typeface="+mn-cs"/>
            </a:endParaRPr>
          </a:p>
          <a:p>
            <a:pPr marL="0" marR="0" lvl="0" indent="0" algn="l" defTabSz="914400" rtl="0" eaLnBrk="1" fontAlgn="auto" latinLnBrk="1" hangingPunct="1">
              <a:lnSpc>
                <a:spcPct val="130000"/>
              </a:lnSpc>
              <a:spcBef>
                <a:spcPct val="20000"/>
              </a:spcBef>
              <a:spcAft>
                <a:spcPts val="0"/>
              </a:spcAft>
              <a:buClrTx/>
              <a:buSzTx/>
              <a:buFontTx/>
              <a:buNone/>
              <a:tabLst/>
              <a:defRPr/>
            </a:pPr>
            <a:r>
              <a:rPr kumimoji="0" lang="en-US" altLang="ko-KR" sz="1200" b="1" i="0" u="none" strike="noStrike" kern="1200" cap="none" spc="0" normalizeH="0" baseline="0" noProof="0" dirty="0">
                <a:ln>
                  <a:noFill/>
                </a:ln>
                <a:solidFill>
                  <a:srgbClr val="FF0000"/>
                </a:solidFill>
                <a:effectLst/>
                <a:uLnTx/>
                <a:uFillTx/>
                <a:latin typeface="맑은 고딕" pitchFamily="50" charset="-127"/>
                <a:ea typeface="맑은 고딕" panose="020B0503020000020004" pitchFamily="50" charset="-127"/>
                <a:cs typeface="+mn-cs"/>
              </a:rPr>
              <a:t>  </a:t>
            </a:r>
            <a:r>
              <a:rPr kumimoji="0" lang="en-US" altLang="ko-KR"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a:t>
            </a:r>
            <a:r>
              <a:rPr kumimoji="0" lang="ko-KR" altLang="en-US"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en-US" altLang="ko-KR"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a:t>
            </a:r>
            <a:r>
              <a:rPr kumimoji="0" lang="ko-KR" altLang="en-US"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자본시장과 금융투자업에 관한 법률</a:t>
            </a:r>
            <a:r>
              <a:rPr kumimoji="0" lang="en-US" altLang="ko-KR"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a:t>
            </a:r>
            <a:r>
              <a:rPr kumimoji="0" lang="ko-KR" altLang="en-US"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에 의거 금융감독원의 관리</a:t>
            </a:r>
            <a:r>
              <a:rPr kumimoji="0" lang="en-US" altLang="ko-KR"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Calibri" panose="020F0502020204030204" pitchFamily="34" charset="0"/>
              </a:rPr>
              <a:t>∙</a:t>
            </a:r>
            <a:r>
              <a:rPr kumimoji="0" lang="ko-KR" altLang="en-US"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감독 및 금융투자협회의 규제를 받아 공정하고 객관적으로 </a:t>
            </a:r>
            <a:br>
              <a:rPr kumimoji="0" lang="en-US" altLang="ko-KR"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br>
            <a:r>
              <a:rPr kumimoji="0" lang="en-US" altLang="ko-KR"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신탁재산에 대한 업무를 처리하는 </a:t>
            </a:r>
            <a:r>
              <a:rPr kumimoji="0" lang="ko-KR" altLang="en-US" sz="1200" b="1" i="0" u="none" strike="noStrike" kern="1200" cap="none" spc="0" normalizeH="0" baseline="0" noProof="0" dirty="0" err="1">
                <a:ln>
                  <a:noFill/>
                </a:ln>
                <a:solidFill>
                  <a:prstClr val="black"/>
                </a:solidFill>
                <a:effectLst/>
                <a:uLnTx/>
                <a:uFillTx/>
                <a:latin typeface="나눔고딕" panose="020D0604000000000000" pitchFamily="50" charset="-127"/>
                <a:ea typeface="나눔고딕" panose="020D0604000000000000" pitchFamily="50" charset="-127"/>
                <a:cs typeface="+mn-cs"/>
              </a:rPr>
              <a:t>신탁사가</a:t>
            </a:r>
            <a:r>
              <a:rPr kumimoji="0" lang="ko-KR" altLang="en-US"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법원의 </a:t>
            </a:r>
            <a:r>
              <a:rPr kumimoji="0" lang="ko-KR" altLang="en-US" sz="1200" b="1" i="0" u="none" strike="noStrike" kern="1200" cap="none" spc="0" normalizeH="0" baseline="0" noProof="0" dirty="0" err="1">
                <a:ln>
                  <a:noFill/>
                </a:ln>
                <a:solidFill>
                  <a:prstClr val="black"/>
                </a:solidFill>
                <a:effectLst/>
                <a:uLnTx/>
                <a:uFillTx/>
                <a:latin typeface="나눔고딕" panose="020D0604000000000000" pitchFamily="50" charset="-127"/>
                <a:ea typeface="나눔고딕" panose="020D0604000000000000" pitchFamily="50" charset="-127"/>
                <a:cs typeface="+mn-cs"/>
              </a:rPr>
              <a:t>감정예규를</a:t>
            </a:r>
            <a:r>
              <a:rPr kumimoji="0" lang="ko-KR" altLang="en-US"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준용한 </a:t>
            </a:r>
            <a:r>
              <a:rPr kumimoji="0" lang="ko-KR" altLang="en-US" sz="1200" b="1" i="0" u="none" strike="noStrike" kern="1200" cap="none" spc="0" normalizeH="0" baseline="0" noProof="0" dirty="0" err="1">
                <a:ln>
                  <a:noFill/>
                </a:ln>
                <a:solidFill>
                  <a:prstClr val="black"/>
                </a:solidFill>
                <a:effectLst/>
                <a:uLnTx/>
                <a:uFillTx/>
                <a:latin typeface="나눔고딕" panose="020D0604000000000000" pitchFamily="50" charset="-127"/>
                <a:ea typeface="나눔고딕" panose="020D0604000000000000" pitchFamily="50" charset="-127"/>
                <a:cs typeface="+mn-cs"/>
              </a:rPr>
              <a:t>감정절차를</a:t>
            </a:r>
            <a:r>
              <a:rPr kumimoji="0" lang="ko-KR" altLang="en-US"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신탁계약서에 반영하여 정산 분쟁 </a:t>
            </a:r>
            <a:r>
              <a:rPr kumimoji="0" lang="en-US" altLang="ko-KR"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해결 </a:t>
            </a:r>
            <a:r>
              <a:rPr kumimoji="0" lang="en-US" altLang="ko-KR"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br>
              <a:rPr kumimoji="0" lang="en-US" altLang="ko-KR"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br>
            <a:r>
              <a:rPr kumimoji="0" lang="en-US" altLang="ko-KR"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 </a:t>
            </a:r>
            <a:r>
              <a:rPr kumimoji="0" lang="ko-KR" altLang="en-US"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신속하게 </a:t>
            </a:r>
            <a:r>
              <a:rPr kumimoji="0" lang="ko-KR" altLang="en-US" sz="1200" b="1" i="0" u="none" strike="noStrike" kern="1200" cap="none" spc="0" normalizeH="0" baseline="0" noProof="0" dirty="0" err="1">
                <a:ln>
                  <a:noFill/>
                </a:ln>
                <a:solidFill>
                  <a:prstClr val="black"/>
                </a:solidFill>
                <a:effectLst/>
                <a:uLnTx/>
                <a:uFillTx/>
                <a:latin typeface="나눔고딕" panose="020D0604000000000000" pitchFamily="50" charset="-127"/>
                <a:ea typeface="나눔고딕" panose="020D0604000000000000" pitchFamily="50" charset="-127"/>
                <a:cs typeface="+mn-cs"/>
              </a:rPr>
              <a:t>감정금액</a:t>
            </a:r>
            <a:r>
              <a:rPr kumimoji="0" lang="en-US" altLang="ko-KR"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a:t>
            </a:r>
            <a:r>
              <a:rPr kumimoji="0" lang="ko-KR" altLang="en-US"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신탁재산</a:t>
            </a:r>
            <a:r>
              <a:rPr kumimoji="0" lang="en-US" altLang="ko-KR"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a:t>
            </a:r>
            <a:r>
              <a:rPr kumimoji="0" lang="ko-KR" altLang="en-US"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을</a:t>
            </a:r>
            <a:r>
              <a:rPr kumimoji="0" lang="en-US" altLang="ko-KR"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확정함으로써 </a:t>
            </a:r>
            <a:r>
              <a:rPr kumimoji="0" lang="ko-KR" altLang="en-US" sz="1200" b="1" i="0" u="none" strike="noStrike" kern="1200" cap="none" spc="0" normalizeH="0" baseline="0" noProof="0" dirty="0" err="1">
                <a:ln>
                  <a:noFill/>
                </a:ln>
                <a:solidFill>
                  <a:prstClr val="black"/>
                </a:solidFill>
                <a:effectLst/>
                <a:uLnTx/>
                <a:uFillTx/>
                <a:latin typeface="나눔고딕" panose="020D0604000000000000" pitchFamily="50" charset="-127"/>
                <a:ea typeface="나눔고딕" panose="020D0604000000000000" pitchFamily="50" charset="-127"/>
                <a:cs typeface="+mn-cs"/>
              </a:rPr>
              <a:t>신탁사에</a:t>
            </a:r>
            <a:r>
              <a:rPr kumimoji="0" lang="ko-KR" altLang="en-US"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의한 </a:t>
            </a:r>
            <a:r>
              <a:rPr kumimoji="0" lang="ko-KR" altLang="en-US" sz="1200" b="1" i="0" u="none" strike="noStrike" kern="1200" cap="none" spc="0" normalizeH="0" baseline="0" noProof="0" dirty="0" err="1">
                <a:ln>
                  <a:noFill/>
                </a:ln>
                <a:solidFill>
                  <a:prstClr val="black"/>
                </a:solidFill>
                <a:effectLst/>
                <a:uLnTx/>
                <a:uFillTx/>
                <a:latin typeface="나눔고딕" panose="020D0604000000000000" pitchFamily="50" charset="-127"/>
                <a:ea typeface="나눔고딕" panose="020D0604000000000000" pitchFamily="50" charset="-127"/>
                <a:cs typeface="+mn-cs"/>
              </a:rPr>
              <a:t>원가분담금</a:t>
            </a:r>
            <a:r>
              <a:rPr kumimoji="0" lang="ko-KR" altLang="en-US"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정산 분쟁의 해결        </a:t>
            </a:r>
            <a:br>
              <a:rPr kumimoji="0" lang="en-US" altLang="ko-KR"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br>
            <a:r>
              <a:rPr kumimoji="0" lang="en-US" altLang="ko-KR"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200" b="1" i="0" u="none" strike="noStrike" kern="1200" cap="none" spc="0" normalizeH="0" baseline="0" noProof="0" dirty="0">
                <a:ln>
                  <a:noFill/>
                </a:ln>
                <a:solidFill>
                  <a:prstClr val="black"/>
                </a:solidFill>
                <a:effectLst/>
                <a:uLnTx/>
                <a:uFillTx/>
                <a:latin typeface="맑은 고딕" panose="020B0503020000020004" pitchFamily="50" charset="-127"/>
                <a:ea typeface="맑은 고딕" panose="020B0503020000020004" pitchFamily="50" charset="-127"/>
              </a:rPr>
              <a:t>☞ </a:t>
            </a:r>
            <a:r>
              <a:rPr kumimoji="0" lang="ko-KR" altLang="en-US"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원가분담금 </a:t>
            </a:r>
            <a:r>
              <a:rPr kumimoji="0" lang="ko-KR" altLang="en-US" sz="1200" b="1" i="0" u="none" strike="noStrike" kern="1200" cap="none" spc="0" normalizeH="0" baseline="0" noProof="0" dirty="0" err="1">
                <a:ln>
                  <a:noFill/>
                </a:ln>
                <a:solidFill>
                  <a:prstClr val="black"/>
                </a:solidFill>
                <a:effectLst/>
                <a:uLnTx/>
                <a:uFillTx/>
                <a:latin typeface="나눔고딕" panose="020D0604000000000000" pitchFamily="50" charset="-127"/>
                <a:ea typeface="나눔고딕" panose="020D0604000000000000" pitchFamily="50" charset="-127"/>
                <a:cs typeface="+mn-cs"/>
              </a:rPr>
              <a:t>정산금</a:t>
            </a:r>
            <a:r>
              <a:rPr kumimoji="0" lang="ko-KR" altLang="en-US"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분쟁 관련</a:t>
            </a:r>
            <a:r>
              <a:rPr kumimoji="0" lang="en-US" altLang="ko-KR"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장기간 소송에 소모되는 시간과 비용 절감 등 달성</a:t>
            </a:r>
            <a:endParaRPr kumimoji="0" lang="en-US" altLang="ko-KR"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endParaRPr>
          </a:p>
          <a:p>
            <a:pPr marL="0" marR="0" lvl="0" indent="0" algn="l" defTabSz="914400" rtl="0" eaLnBrk="1" fontAlgn="auto" latinLnBrk="1" hangingPunct="1">
              <a:lnSpc>
                <a:spcPct val="150000"/>
              </a:lnSpc>
              <a:spcBef>
                <a:spcPct val="20000"/>
              </a:spcBef>
              <a:spcAft>
                <a:spcPts val="0"/>
              </a:spcAft>
              <a:buClrTx/>
              <a:buSzTx/>
              <a:buFontTx/>
              <a:buNone/>
              <a:tabLst/>
              <a:defRPr/>
            </a:pPr>
            <a:r>
              <a:rPr kumimoji="0" lang="en-US" altLang="ko-KR" sz="10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en-US" altLang="ko-KR" sz="1000" b="1" i="0" u="sng"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000" b="1" i="0" u="sng"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감정 소요 기간 </a:t>
            </a:r>
            <a:r>
              <a:rPr kumimoji="0" lang="en-US" altLang="ko-KR" sz="1000" b="1" i="0" u="sng"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000" b="1" i="0" u="sng"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감정 요청일로부터 </a:t>
            </a:r>
            <a:r>
              <a:rPr kumimoji="0" lang="en-US" altLang="ko-KR" sz="1000" b="1" i="0" u="sng"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1~2</a:t>
            </a:r>
            <a:r>
              <a:rPr kumimoji="0" lang="ko-KR" altLang="en-US" sz="1000" b="1" i="0" u="sng"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주 이내</a:t>
            </a:r>
            <a:endParaRPr kumimoji="0" lang="ko-KR" altLang="en-US" sz="1800" b="0" i="0" u="none" strike="noStrike" kern="1200" cap="none" spc="0" normalizeH="0" baseline="0" noProof="0" dirty="0">
              <a:ln>
                <a:noFill/>
              </a:ln>
              <a:solidFill>
                <a:prstClr val="white"/>
              </a:solidFill>
              <a:effectLst/>
              <a:uLnTx/>
              <a:uFillTx/>
              <a:latin typeface="맑은 고딕"/>
              <a:ea typeface="맑은 고딕" panose="020B0503020000020004" pitchFamily="50" charset="-127"/>
              <a:cs typeface="+mn-cs"/>
            </a:endParaRPr>
          </a:p>
        </p:txBody>
      </p:sp>
      <p:sp>
        <p:nvSpPr>
          <p:cNvPr id="4" name="Text Box 13">
            <a:extLst>
              <a:ext uri="{FF2B5EF4-FFF2-40B4-BE49-F238E27FC236}">
                <a16:creationId xmlns:a16="http://schemas.microsoft.com/office/drawing/2014/main" id="{785F16B1-48C3-4FBA-970E-12253300C01C}"/>
              </a:ext>
            </a:extLst>
          </p:cNvPr>
          <p:cNvSpPr txBox="1">
            <a:spLocks noChangeArrowheads="1"/>
          </p:cNvSpPr>
          <p:nvPr/>
        </p:nvSpPr>
        <p:spPr bwMode="auto">
          <a:xfrm>
            <a:off x="251520" y="2822792"/>
            <a:ext cx="8568952" cy="358033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algn="l" defTabSz="914400" rtl="0" eaLnBrk="1" fontAlgn="auto" latinLnBrk="1" hangingPunct="1">
              <a:lnSpc>
                <a:spcPct val="150000"/>
              </a:lnSpc>
              <a:spcBef>
                <a:spcPct val="20000"/>
              </a:spcBef>
              <a:spcAft>
                <a:spcPts val="0"/>
              </a:spcAft>
              <a:buClrTx/>
              <a:buSzTx/>
              <a:buFontTx/>
              <a:buNone/>
              <a:tabLst/>
              <a:defRPr/>
            </a:pPr>
            <a:r>
              <a:rPr kumimoji="0" lang="ko-KR" altLang="en-US" sz="16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예</a:t>
            </a:r>
            <a:r>
              <a:rPr kumimoji="0" lang="en-US" altLang="ko-KR" sz="16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a:t>
            </a:r>
            <a:r>
              <a:rPr kumimoji="0" lang="ko-KR" altLang="en-US" sz="16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신탁특약 제</a:t>
            </a:r>
            <a:r>
              <a:rPr kumimoji="0" lang="en-US" altLang="ko-KR" sz="16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20</a:t>
            </a:r>
            <a:r>
              <a:rPr kumimoji="0" lang="ko-KR" altLang="en-US" sz="16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조 </a:t>
            </a:r>
            <a:r>
              <a:rPr kumimoji="0" lang="en-US" altLang="ko-KR" sz="16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a:t>
            </a:r>
            <a:r>
              <a:rPr kumimoji="0" lang="ko-KR" altLang="en-US" sz="16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신탁재산의 정산 감정</a:t>
            </a:r>
            <a:r>
              <a:rPr kumimoji="0" lang="en-US" altLang="ko-KR" sz="16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 </a:t>
            </a:r>
            <a:br>
              <a:rPr kumimoji="0" lang="en-US" altLang="ko-KR" sz="1100" b="1" dirty="0">
                <a:solidFill>
                  <a:srgbClr val="FF0000"/>
                </a:solidFill>
                <a:latin typeface="맑은 고딕" pitchFamily="50" charset="-127"/>
                <a:ea typeface="맑은 고딕" pitchFamily="50" charset="-127"/>
              </a:rPr>
            </a:b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(1) </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위탁자와 수익자 사이에 신탁재산의 정산 이견이나 정산 분쟁</a:t>
            </a: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혹은 각종 계약서상의 이견 등이 발생하는 경우 원활한 신탁 업       </a:t>
            </a:r>
            <a:b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b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무의 처리 및 </a:t>
            </a:r>
            <a:r>
              <a:rPr kumimoji="0" lang="ko-KR" altLang="en-US" sz="1200" b="0" i="0" u="none" strike="noStrike" kern="1200" cap="none" spc="0" normalizeH="0" baseline="0" noProof="0" dirty="0" err="1">
                <a:ln>
                  <a:noFill/>
                </a:ln>
                <a:solidFill>
                  <a:prstClr val="black"/>
                </a:solidFill>
                <a:effectLst/>
                <a:uLnTx/>
                <a:uFillTx/>
                <a:latin typeface="나눔고딕" panose="020D0604000000000000" pitchFamily="50" charset="-127"/>
                <a:ea typeface="나눔고딕" panose="020D0604000000000000" pitchFamily="50" charset="-127"/>
                <a:cs typeface="+mn-cs"/>
              </a:rPr>
              <a:t>정산금</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입증의 객관성 확보를 위해 수탁자는 위탁자 및 수익자 중 일방 당사자의 서면</a:t>
            </a: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이메일</a:t>
            </a: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팩스 등 포함</a:t>
            </a: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요청</a:t>
            </a:r>
            <a:b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b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에 의하여 전문감정인</a:t>
            </a: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법률자문기관 포함</a:t>
            </a: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을 선정하여 감정을 진행할 수 있고</a:t>
            </a: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그 감정 결과에 따라 신탁계약의 당사자들은 정</a:t>
            </a:r>
            <a:b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b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산 및 신탁 업무를 진행하기로 한다</a:t>
            </a: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b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b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(2) </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감정인의 선정은 수탁사의 업무규정</a:t>
            </a: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별지 </a:t>
            </a: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5)</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에 의하되</a:t>
            </a: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감정비용에 대해서는 아래와 같은 산식을 적용하여 </a:t>
            </a:r>
            <a:b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b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부담하기로 하며</a:t>
            </a: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감정비용을 부담하지 않는 당사자가 발생할 경우 신탁원본에서 최우선순위로 집행하기로 </a:t>
            </a:r>
            <a:b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b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한다</a:t>
            </a: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a:t>
            </a:r>
          </a:p>
          <a:p>
            <a:pPr marL="0" marR="0" lvl="0" indent="0" algn="l" defTabSz="914400" rtl="0" eaLnBrk="1" fontAlgn="auto" latinLnBrk="1" hangingPunct="1">
              <a:lnSpc>
                <a:spcPct val="150000"/>
              </a:lnSpc>
              <a:spcBef>
                <a:spcPct val="20000"/>
              </a:spcBef>
              <a:spcAft>
                <a:spcPts val="0"/>
              </a:spcAft>
              <a:buClrTx/>
              <a:buSzTx/>
              <a:buFontTx/>
              <a:buNone/>
              <a:tabLst/>
              <a:defRPr/>
            </a:pPr>
            <a:r>
              <a:rPr kumimoji="0" lang="en-US" altLang="ko-KR" sz="8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9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① </a:t>
            </a:r>
            <a:r>
              <a:rPr kumimoji="0" lang="ko-KR" altLang="en-US" sz="900" b="0" i="0" u="none" strike="noStrike" kern="1200" cap="none" spc="0" normalizeH="0" baseline="0" noProof="0" dirty="0" err="1">
                <a:ln>
                  <a:noFill/>
                </a:ln>
                <a:solidFill>
                  <a:prstClr val="black"/>
                </a:solidFill>
                <a:effectLst/>
                <a:uLnTx/>
                <a:uFillTx/>
                <a:latin typeface="나눔고딕" panose="020D0604000000000000" pitchFamily="50" charset="-127"/>
                <a:ea typeface="나눔고딕" panose="020D0604000000000000" pitchFamily="50" charset="-127"/>
                <a:cs typeface="+mn-cs"/>
              </a:rPr>
              <a:t>안분금</a:t>
            </a:r>
            <a:r>
              <a:rPr kumimoji="0" lang="ko-KR" altLang="en-US" sz="9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900" b="0" i="0" u="none" strike="noStrike" kern="1200" cap="none" spc="0" normalizeH="0" baseline="0" noProof="0" dirty="0" err="1">
                <a:ln>
                  <a:noFill/>
                </a:ln>
                <a:solidFill>
                  <a:prstClr val="black"/>
                </a:solidFill>
                <a:effectLst/>
                <a:uLnTx/>
                <a:uFillTx/>
                <a:latin typeface="나눔고딕" panose="020D0604000000000000" pitchFamily="50" charset="-127"/>
                <a:ea typeface="나눔고딕" panose="020D0604000000000000" pitchFamily="50" charset="-127"/>
                <a:cs typeface="+mn-cs"/>
              </a:rPr>
              <a:t>지급자</a:t>
            </a:r>
            <a:r>
              <a:rPr kumimoji="0" lang="ko-KR" altLang="en-US" sz="9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부담 비율 산식</a:t>
            </a:r>
            <a:r>
              <a:rPr kumimoji="0" lang="en-US" altLang="ko-KR" sz="9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a:t>
            </a:r>
            <a:r>
              <a:rPr kumimoji="0" lang="ko-KR" altLang="en-US" sz="9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감정금액</a:t>
            </a:r>
            <a:r>
              <a:rPr kumimoji="0" lang="en-US" altLang="ko-KR" sz="9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a:t>
            </a:r>
            <a:r>
              <a:rPr kumimoji="0" lang="ko-KR" altLang="en-US" sz="900" b="0" i="0" u="none" strike="noStrike" kern="1200" cap="none" spc="0" normalizeH="0" baseline="0" noProof="0" dirty="0" err="1">
                <a:ln>
                  <a:noFill/>
                </a:ln>
                <a:solidFill>
                  <a:prstClr val="black"/>
                </a:solidFill>
                <a:effectLst/>
                <a:uLnTx/>
                <a:uFillTx/>
                <a:latin typeface="나눔고딕" panose="020D0604000000000000" pitchFamily="50" charset="-127"/>
                <a:ea typeface="나눔고딕" panose="020D0604000000000000" pitchFamily="50" charset="-127"/>
                <a:cs typeface="+mn-cs"/>
              </a:rPr>
              <a:t>안분금</a:t>
            </a:r>
            <a:r>
              <a:rPr kumimoji="0" lang="ko-KR" altLang="en-US" sz="9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900" b="0" i="0" u="none" strike="noStrike" kern="1200" cap="none" spc="0" normalizeH="0" baseline="0" noProof="0" dirty="0" err="1">
                <a:ln>
                  <a:noFill/>
                </a:ln>
                <a:solidFill>
                  <a:prstClr val="black"/>
                </a:solidFill>
                <a:effectLst/>
                <a:uLnTx/>
                <a:uFillTx/>
                <a:latin typeface="나눔고딕" panose="020D0604000000000000" pitchFamily="50" charset="-127"/>
                <a:ea typeface="나눔고딕" panose="020D0604000000000000" pitchFamily="50" charset="-127"/>
                <a:cs typeface="+mn-cs"/>
              </a:rPr>
              <a:t>지급자</a:t>
            </a:r>
            <a:r>
              <a:rPr kumimoji="0" lang="ko-KR" altLang="en-US" sz="9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인정금액</a:t>
            </a:r>
            <a:r>
              <a:rPr kumimoji="0" lang="en-US" altLang="ko-KR" sz="9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a:t>
            </a:r>
            <a:r>
              <a:rPr kumimoji="0" lang="ko-KR" altLang="en-US" sz="900" b="0" i="0" u="none" strike="noStrike" kern="1200" cap="none" spc="0" normalizeH="0" baseline="0" noProof="0" dirty="0" err="1">
                <a:ln>
                  <a:noFill/>
                </a:ln>
                <a:solidFill>
                  <a:prstClr val="black"/>
                </a:solidFill>
                <a:effectLst/>
                <a:uLnTx/>
                <a:uFillTx/>
                <a:latin typeface="나눔고딕" panose="020D0604000000000000" pitchFamily="50" charset="-127"/>
                <a:ea typeface="나눔고딕" panose="020D0604000000000000" pitchFamily="50" charset="-127"/>
                <a:cs typeface="+mn-cs"/>
              </a:rPr>
              <a:t>안분금</a:t>
            </a:r>
            <a:r>
              <a:rPr kumimoji="0" lang="ko-KR" altLang="en-US" sz="9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청구자 요구금액</a:t>
            </a:r>
            <a:r>
              <a:rPr kumimoji="0" lang="en-US" altLang="ko-KR" sz="9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a:t>
            </a:r>
            <a:r>
              <a:rPr kumimoji="0" lang="ko-KR" altLang="en-US" sz="900" b="0" i="0" u="none" strike="noStrike" kern="1200" cap="none" spc="0" normalizeH="0" baseline="0" noProof="0" dirty="0" err="1">
                <a:ln>
                  <a:noFill/>
                </a:ln>
                <a:solidFill>
                  <a:prstClr val="black"/>
                </a:solidFill>
                <a:effectLst/>
                <a:uLnTx/>
                <a:uFillTx/>
                <a:latin typeface="나눔고딕" panose="020D0604000000000000" pitchFamily="50" charset="-127"/>
                <a:ea typeface="나눔고딕" panose="020D0604000000000000" pitchFamily="50" charset="-127"/>
                <a:cs typeface="+mn-cs"/>
              </a:rPr>
              <a:t>안분금</a:t>
            </a:r>
            <a:r>
              <a:rPr kumimoji="0" lang="ko-KR" altLang="en-US" sz="9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900" b="0" i="0" u="none" strike="noStrike" kern="1200" cap="none" spc="0" normalizeH="0" baseline="0" noProof="0" dirty="0" err="1">
                <a:ln>
                  <a:noFill/>
                </a:ln>
                <a:solidFill>
                  <a:prstClr val="black"/>
                </a:solidFill>
                <a:effectLst/>
                <a:uLnTx/>
                <a:uFillTx/>
                <a:latin typeface="나눔고딕" panose="020D0604000000000000" pitchFamily="50" charset="-127"/>
                <a:ea typeface="나눔고딕" panose="020D0604000000000000" pitchFamily="50" charset="-127"/>
                <a:cs typeface="+mn-cs"/>
              </a:rPr>
              <a:t>지급자</a:t>
            </a:r>
            <a:r>
              <a:rPr kumimoji="0" lang="ko-KR" altLang="en-US" sz="9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인정금액</a:t>
            </a:r>
            <a:r>
              <a:rPr kumimoji="0" lang="en-US" altLang="ko-KR" sz="9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)x100, </a:t>
            </a:r>
            <a:br>
              <a:rPr kumimoji="0" lang="en-US" altLang="ko-KR" sz="9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br>
            <a:r>
              <a:rPr kumimoji="0" lang="en-US" altLang="ko-KR" sz="9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9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② </a:t>
            </a:r>
            <a:r>
              <a:rPr kumimoji="0" lang="ko-KR" altLang="en-US" sz="900" b="0" i="0" u="none" strike="noStrike" kern="1200" cap="none" spc="0" normalizeH="0" baseline="0" noProof="0" dirty="0" err="1">
                <a:ln>
                  <a:noFill/>
                </a:ln>
                <a:solidFill>
                  <a:prstClr val="black"/>
                </a:solidFill>
                <a:effectLst/>
                <a:uLnTx/>
                <a:uFillTx/>
                <a:latin typeface="나눔고딕" panose="020D0604000000000000" pitchFamily="50" charset="-127"/>
                <a:ea typeface="나눔고딕" panose="020D0604000000000000" pitchFamily="50" charset="-127"/>
                <a:cs typeface="+mn-cs"/>
              </a:rPr>
              <a:t>안분금</a:t>
            </a:r>
            <a:r>
              <a:rPr kumimoji="0" lang="ko-KR" altLang="en-US" sz="9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청구자 부담 비율 산식</a:t>
            </a:r>
            <a:r>
              <a:rPr kumimoji="0" lang="en-US" altLang="ko-KR" sz="9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=100%-</a:t>
            </a:r>
            <a:r>
              <a:rPr kumimoji="0" lang="ko-KR" altLang="en-US" sz="900" b="0" i="0" u="none" strike="noStrike" kern="1200" cap="none" spc="0" normalizeH="0" baseline="0" noProof="0" dirty="0" err="1">
                <a:ln>
                  <a:noFill/>
                </a:ln>
                <a:solidFill>
                  <a:prstClr val="black"/>
                </a:solidFill>
                <a:effectLst/>
                <a:uLnTx/>
                <a:uFillTx/>
                <a:latin typeface="나눔고딕" panose="020D0604000000000000" pitchFamily="50" charset="-127"/>
                <a:ea typeface="나눔고딕" panose="020D0604000000000000" pitchFamily="50" charset="-127"/>
                <a:cs typeface="+mn-cs"/>
              </a:rPr>
              <a:t>안분금</a:t>
            </a:r>
            <a:r>
              <a:rPr kumimoji="0" lang="ko-KR" altLang="en-US" sz="9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900" b="0" i="0" u="none" strike="noStrike" kern="1200" cap="none" spc="0" normalizeH="0" baseline="0" noProof="0" dirty="0" err="1">
                <a:ln>
                  <a:noFill/>
                </a:ln>
                <a:solidFill>
                  <a:prstClr val="black"/>
                </a:solidFill>
                <a:effectLst/>
                <a:uLnTx/>
                <a:uFillTx/>
                <a:latin typeface="나눔고딕" panose="020D0604000000000000" pitchFamily="50" charset="-127"/>
                <a:ea typeface="나눔고딕" panose="020D0604000000000000" pitchFamily="50" charset="-127"/>
                <a:cs typeface="+mn-cs"/>
              </a:rPr>
              <a:t>지급자</a:t>
            </a:r>
            <a:r>
              <a:rPr kumimoji="0" lang="ko-KR" altLang="en-US" sz="9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부담 비율</a:t>
            </a:r>
            <a:endParaRPr kumimoji="0" lang="en-US" altLang="ko-KR" sz="9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endParaRPr>
          </a:p>
          <a:p>
            <a:pPr marL="0" marR="0" lvl="0" indent="0" algn="l" defTabSz="914400" rtl="0" eaLnBrk="1" fontAlgn="auto" latinLnBrk="1" hangingPunct="1">
              <a:lnSpc>
                <a:spcPct val="150000"/>
              </a:lnSpc>
              <a:spcBef>
                <a:spcPct val="20000"/>
              </a:spcBef>
              <a:spcAft>
                <a:spcPts val="0"/>
              </a:spcAft>
              <a:buClrTx/>
              <a:buSzTx/>
              <a:buFontTx/>
              <a:buNone/>
              <a:tabLst/>
              <a:defRPr/>
            </a:pPr>
            <a:r>
              <a:rPr kumimoji="0" lang="en-US" altLang="ko-KR" sz="8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8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감정금액이 </a:t>
            </a:r>
            <a:r>
              <a:rPr kumimoji="0" lang="ko-KR" altLang="en-US" sz="800" b="0" i="0" u="none" strike="noStrike" kern="1200" cap="none" spc="0" normalizeH="0" baseline="0" noProof="0" dirty="0" err="1">
                <a:ln>
                  <a:noFill/>
                </a:ln>
                <a:solidFill>
                  <a:prstClr val="black"/>
                </a:solidFill>
                <a:effectLst/>
                <a:uLnTx/>
                <a:uFillTx/>
                <a:latin typeface="나눔고딕" panose="020D0604000000000000" pitchFamily="50" charset="-127"/>
                <a:ea typeface="나눔고딕" panose="020D0604000000000000" pitchFamily="50" charset="-127"/>
                <a:cs typeface="+mn-cs"/>
              </a:rPr>
              <a:t>안분금</a:t>
            </a:r>
            <a:r>
              <a:rPr kumimoji="0" lang="ko-KR" altLang="en-US" sz="8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청구자 요구금액보다 클 경우 </a:t>
            </a:r>
            <a:r>
              <a:rPr kumimoji="0" lang="en-US" altLang="ko-KR" sz="8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800" b="0" i="0" u="none" strike="noStrike" kern="1200" cap="none" spc="0" normalizeH="0" baseline="0" noProof="0" dirty="0" err="1">
                <a:ln>
                  <a:noFill/>
                </a:ln>
                <a:solidFill>
                  <a:prstClr val="black"/>
                </a:solidFill>
                <a:effectLst/>
                <a:uLnTx/>
                <a:uFillTx/>
                <a:latin typeface="나눔고딕" panose="020D0604000000000000" pitchFamily="50" charset="-127"/>
                <a:ea typeface="나눔고딕" panose="020D0604000000000000" pitchFamily="50" charset="-127"/>
                <a:cs typeface="+mn-cs"/>
              </a:rPr>
              <a:t>안분금</a:t>
            </a:r>
            <a:r>
              <a:rPr kumimoji="0" lang="ko-KR" altLang="en-US" sz="8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800" b="0" i="0" u="none" strike="noStrike" kern="1200" cap="none" spc="0" normalizeH="0" baseline="0" noProof="0" dirty="0" err="1">
                <a:ln>
                  <a:noFill/>
                </a:ln>
                <a:solidFill>
                  <a:prstClr val="black"/>
                </a:solidFill>
                <a:effectLst/>
                <a:uLnTx/>
                <a:uFillTx/>
                <a:latin typeface="나눔고딕" panose="020D0604000000000000" pitchFamily="50" charset="-127"/>
                <a:ea typeface="나눔고딕" panose="020D0604000000000000" pitchFamily="50" charset="-127"/>
                <a:cs typeface="+mn-cs"/>
              </a:rPr>
              <a:t>지급자</a:t>
            </a:r>
            <a:r>
              <a:rPr kumimoji="0" lang="ko-KR" altLang="en-US" sz="8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부담비율 </a:t>
            </a:r>
            <a:r>
              <a:rPr kumimoji="0" lang="en-US" altLang="ko-KR" sz="8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100%,</a:t>
            </a:r>
            <a:r>
              <a:rPr kumimoji="0" lang="ko-KR" altLang="en-US" sz="8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감정금액이 </a:t>
            </a:r>
            <a:r>
              <a:rPr kumimoji="0" lang="ko-KR" altLang="en-US" sz="800" b="0" i="0" u="none" strike="noStrike" kern="1200" cap="none" spc="0" normalizeH="0" baseline="0" noProof="0" dirty="0" err="1">
                <a:ln>
                  <a:noFill/>
                </a:ln>
                <a:solidFill>
                  <a:prstClr val="black"/>
                </a:solidFill>
                <a:effectLst/>
                <a:uLnTx/>
                <a:uFillTx/>
                <a:latin typeface="나눔고딕" panose="020D0604000000000000" pitchFamily="50" charset="-127"/>
                <a:ea typeface="나눔고딕" panose="020D0604000000000000" pitchFamily="50" charset="-127"/>
                <a:cs typeface="+mn-cs"/>
              </a:rPr>
              <a:t>안분금</a:t>
            </a:r>
            <a:r>
              <a:rPr kumimoji="0" lang="ko-KR" altLang="en-US" sz="8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800" b="0" i="0" u="none" strike="noStrike" kern="1200" cap="none" spc="0" normalizeH="0" baseline="0" noProof="0" dirty="0" err="1">
                <a:ln>
                  <a:noFill/>
                </a:ln>
                <a:solidFill>
                  <a:prstClr val="black"/>
                </a:solidFill>
                <a:effectLst/>
                <a:uLnTx/>
                <a:uFillTx/>
                <a:latin typeface="나눔고딕" panose="020D0604000000000000" pitchFamily="50" charset="-127"/>
                <a:ea typeface="나눔고딕" panose="020D0604000000000000" pitchFamily="50" charset="-127"/>
                <a:cs typeface="+mn-cs"/>
              </a:rPr>
              <a:t>지급자</a:t>
            </a:r>
            <a:r>
              <a:rPr kumimoji="0" lang="ko-KR" altLang="en-US" sz="8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인정금액보다 클 경우 </a:t>
            </a:r>
            <a:r>
              <a:rPr kumimoji="0" lang="en-US" altLang="ko-KR" sz="8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800" b="0" i="0" u="none" strike="noStrike" kern="1200" cap="none" spc="0" normalizeH="0" baseline="0" noProof="0" dirty="0" err="1">
                <a:ln>
                  <a:noFill/>
                </a:ln>
                <a:solidFill>
                  <a:prstClr val="black"/>
                </a:solidFill>
                <a:effectLst/>
                <a:uLnTx/>
                <a:uFillTx/>
                <a:latin typeface="나눔고딕" panose="020D0604000000000000" pitchFamily="50" charset="-127"/>
                <a:ea typeface="나눔고딕" panose="020D0604000000000000" pitchFamily="50" charset="-127"/>
                <a:cs typeface="+mn-cs"/>
              </a:rPr>
              <a:t>안분금</a:t>
            </a:r>
            <a:r>
              <a:rPr kumimoji="0" lang="ko-KR" altLang="en-US" sz="8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청구자 부담 비율 </a:t>
            </a:r>
            <a:r>
              <a:rPr kumimoji="0" lang="en-US" altLang="ko-KR" sz="8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100%) </a:t>
            </a:r>
          </a:p>
          <a:p>
            <a:pPr marL="0" marR="0" lvl="0" indent="0" algn="l" defTabSz="914400" rtl="0" eaLnBrk="1" fontAlgn="auto" latinLnBrk="1" hangingPunct="1">
              <a:lnSpc>
                <a:spcPct val="150000"/>
              </a:lnSpc>
              <a:spcBef>
                <a:spcPct val="20000"/>
              </a:spcBef>
              <a:spcAft>
                <a:spcPts val="0"/>
              </a:spcAft>
              <a:buClrTx/>
              <a:buSzTx/>
              <a:buFontTx/>
              <a:buNone/>
              <a:tabLst/>
              <a:defRPr/>
            </a:pPr>
            <a:r>
              <a:rPr kumimoji="0" lang="en-US" altLang="ko-KR" sz="8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 </a:t>
            </a:r>
            <a:r>
              <a:rPr kumimoji="0" lang="ko-KR" altLang="en-US" sz="800" b="0" i="0" u="none" strike="noStrike" kern="1200" cap="none" spc="0" normalizeH="0" baseline="0" noProof="0" dirty="0" err="1">
                <a:ln>
                  <a:noFill/>
                </a:ln>
                <a:solidFill>
                  <a:prstClr val="black"/>
                </a:solidFill>
                <a:effectLst/>
                <a:uLnTx/>
                <a:uFillTx/>
                <a:latin typeface="나눔고딕" panose="020D0604000000000000" pitchFamily="50" charset="-127"/>
                <a:ea typeface="나눔고딕" panose="020D0604000000000000" pitchFamily="50" charset="-127"/>
                <a:cs typeface="+mn-cs"/>
              </a:rPr>
              <a:t>안분금</a:t>
            </a:r>
            <a:r>
              <a:rPr kumimoji="0" lang="ko-KR" altLang="en-US" sz="8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청구자 요구 금액 및 </a:t>
            </a:r>
            <a:r>
              <a:rPr kumimoji="0" lang="ko-KR" altLang="en-US" sz="800" b="0" i="0" u="none" strike="noStrike" kern="1200" cap="none" spc="0" normalizeH="0" baseline="0" noProof="0" dirty="0" err="1">
                <a:ln>
                  <a:noFill/>
                </a:ln>
                <a:solidFill>
                  <a:prstClr val="black"/>
                </a:solidFill>
                <a:effectLst/>
                <a:uLnTx/>
                <a:uFillTx/>
                <a:latin typeface="나눔고딕" panose="020D0604000000000000" pitchFamily="50" charset="-127"/>
                <a:ea typeface="나눔고딕" panose="020D0604000000000000" pitchFamily="50" charset="-127"/>
                <a:cs typeface="+mn-cs"/>
              </a:rPr>
              <a:t>안분금</a:t>
            </a:r>
            <a:r>
              <a:rPr kumimoji="0" lang="ko-KR" altLang="en-US" sz="8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800" b="0" i="0" u="none" strike="noStrike" kern="1200" cap="none" spc="0" normalizeH="0" baseline="0" noProof="0" dirty="0" err="1">
                <a:ln>
                  <a:noFill/>
                </a:ln>
                <a:solidFill>
                  <a:prstClr val="black"/>
                </a:solidFill>
                <a:effectLst/>
                <a:uLnTx/>
                <a:uFillTx/>
                <a:latin typeface="나눔고딕" panose="020D0604000000000000" pitchFamily="50" charset="-127"/>
                <a:ea typeface="나눔고딕" panose="020D0604000000000000" pitchFamily="50" charset="-127"/>
                <a:cs typeface="+mn-cs"/>
              </a:rPr>
              <a:t>지급자</a:t>
            </a:r>
            <a:r>
              <a:rPr kumimoji="0" lang="ko-KR" altLang="en-US" sz="8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인정금액은 감정보고서에 기재된 금액</a:t>
            </a:r>
            <a:endParaRPr kumimoji="0" lang="en-US" altLang="ko-KR" sz="14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endParaRPr>
          </a:p>
          <a:p>
            <a:pPr marL="0" marR="0" lvl="0" indent="0" algn="l" defTabSz="914400" rtl="0" eaLnBrk="1" fontAlgn="auto" latinLnBrk="1" hangingPunct="1">
              <a:lnSpc>
                <a:spcPct val="150000"/>
              </a:lnSpc>
              <a:spcBef>
                <a:spcPct val="20000"/>
              </a:spcBef>
              <a:spcAft>
                <a:spcPts val="0"/>
              </a:spcAft>
              <a:buClrTx/>
              <a:buSzTx/>
              <a:buFontTx/>
              <a:buNone/>
              <a:tabLst/>
              <a:defRPr/>
            </a:pP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(3) </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본 </a:t>
            </a:r>
            <a:r>
              <a:rPr kumimoji="0" lang="ko-KR" altLang="en-US" sz="1200" b="0" i="0" u="none" strike="noStrike" kern="1200" cap="none" spc="0" normalizeH="0" baseline="0" noProof="0" dirty="0" err="1">
                <a:ln>
                  <a:noFill/>
                </a:ln>
                <a:solidFill>
                  <a:prstClr val="black"/>
                </a:solidFill>
                <a:effectLst/>
                <a:uLnTx/>
                <a:uFillTx/>
                <a:latin typeface="나눔고딕" panose="020D0604000000000000" pitchFamily="50" charset="-127"/>
                <a:ea typeface="나눔고딕" panose="020D0604000000000000" pitchFamily="50" charset="-127"/>
                <a:cs typeface="+mn-cs"/>
              </a:rPr>
              <a:t>신탁특약과</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업무규정</a:t>
            </a: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별지</a:t>
            </a: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5)</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에서 정하지 않은 사항은 재판 예규를 따르기로 한다</a:t>
            </a: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a:t>
            </a:r>
            <a:endParaRPr kumimoji="0" lang="en-US" altLang="ko-KR" sz="1200" b="0"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endParaRPr>
          </a:p>
        </p:txBody>
      </p:sp>
      <p:sp>
        <p:nvSpPr>
          <p:cNvPr id="5" name="TextBox 8">
            <a:extLst>
              <a:ext uri="{FF2B5EF4-FFF2-40B4-BE49-F238E27FC236}">
                <a16:creationId xmlns:a16="http://schemas.microsoft.com/office/drawing/2014/main" id="{88B25AF5-F9DC-41BB-B4E4-23CB8BEE2D34}"/>
              </a:ext>
            </a:extLst>
          </p:cNvPr>
          <p:cNvSpPr txBox="1"/>
          <p:nvPr/>
        </p:nvSpPr>
        <p:spPr>
          <a:xfrm>
            <a:off x="250369" y="44624"/>
            <a:ext cx="7129943" cy="338554"/>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sz="1600" b="1" dirty="0">
                <a:solidFill>
                  <a:prstClr val="white"/>
                </a:solidFill>
                <a:latin typeface="맑은 고딕" panose="020B0503020000020004" pitchFamily="50" charset="-127"/>
                <a:ea typeface="맑은 고딕" panose="020B0503020000020004" pitchFamily="50" charset="-127"/>
              </a:rPr>
              <a:t>1</a:t>
            </a:r>
            <a:r>
              <a:rPr kumimoji="0" lang="en-US" altLang="ko-KR" sz="16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rPr>
              <a:t>. </a:t>
            </a:r>
            <a:r>
              <a:rPr kumimoji="0" lang="ko-KR" altLang="en-US" sz="16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rPr>
              <a:t>공동도급 지분대금 정산 감정</a:t>
            </a:r>
            <a:r>
              <a:rPr lang="en-US" altLang="ko-KR" sz="1600" b="1" dirty="0">
                <a:solidFill>
                  <a:prstClr val="white"/>
                </a:solidFill>
                <a:latin typeface="맑은 고딕" panose="020B0503020000020004" pitchFamily="50" charset="-127"/>
                <a:ea typeface="맑은 고딕" panose="020B0503020000020004" pitchFamily="50" charset="-127"/>
              </a:rPr>
              <a:t> </a:t>
            </a:r>
            <a:r>
              <a:rPr lang="ko-KR" altLang="en-US" sz="1600" b="1" dirty="0">
                <a:solidFill>
                  <a:prstClr val="white"/>
                </a:solidFill>
                <a:latin typeface="맑은 고딕" panose="020B0503020000020004" pitchFamily="50" charset="-127"/>
                <a:ea typeface="맑은 고딕" panose="020B0503020000020004" pitchFamily="50" charset="-127"/>
              </a:rPr>
              <a:t>특약</a:t>
            </a:r>
            <a:endParaRPr kumimoji="0" lang="ko-KR" altLang="en-US" sz="16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sp>
        <p:nvSpPr>
          <p:cNvPr id="6" name="오각형 33">
            <a:extLst>
              <a:ext uri="{FF2B5EF4-FFF2-40B4-BE49-F238E27FC236}">
                <a16:creationId xmlns:a16="http://schemas.microsoft.com/office/drawing/2014/main" id="{8E037EAA-44DF-4435-B2D7-DBCBBE329A7D}"/>
              </a:ext>
            </a:extLst>
          </p:cNvPr>
          <p:cNvSpPr/>
          <p:nvPr/>
        </p:nvSpPr>
        <p:spPr>
          <a:xfrm>
            <a:off x="6588224" y="86841"/>
            <a:ext cx="740133" cy="296338"/>
          </a:xfrm>
          <a:prstGeom prst="homePlate">
            <a:avLst>
              <a:gd name="adj" fmla="val 27608"/>
            </a:avLst>
          </a:prstGeom>
          <a:noFill/>
          <a:ln w="9525"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Define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Measure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7" name="갈매기형 수장 39">
            <a:extLst>
              <a:ext uri="{FF2B5EF4-FFF2-40B4-BE49-F238E27FC236}">
                <a16:creationId xmlns:a16="http://schemas.microsoft.com/office/drawing/2014/main" id="{2FF60085-154A-447F-BF75-1AC7D6815634}"/>
              </a:ext>
            </a:extLst>
          </p:cNvPr>
          <p:cNvSpPr/>
          <p:nvPr/>
        </p:nvSpPr>
        <p:spPr>
          <a:xfrm>
            <a:off x="7308305" y="86841"/>
            <a:ext cx="752203" cy="296338"/>
          </a:xfrm>
          <a:prstGeom prst="chevron">
            <a:avLst>
              <a:gd name="adj" fmla="val 27608"/>
            </a:avLst>
          </a:prstGeom>
          <a:noFill/>
          <a:ln w="9525" cap="flat" cmpd="sng" algn="ctr">
            <a:solidFill>
              <a:schemeClr val="bg1"/>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rPr>
              <a:t>Analyze</a:t>
            </a:r>
            <a:endParaRPr kumimoji="0" lang="ko-KR" altLang="en-US" sz="900" i="0" u="none" strike="noStrike" kern="0" cap="none" spc="0" normalizeH="0" baseline="0" noProof="0" dirty="0">
              <a:ln>
                <a:noFill/>
              </a:ln>
              <a:solidFill>
                <a:schemeClr val="bg1"/>
              </a:solidFill>
              <a:effectLst/>
              <a:uLnTx/>
              <a:uFillTx/>
              <a:latin typeface="맑은 고딕"/>
              <a:ea typeface="맑은 고딕" panose="020B0503020000020004" pitchFamily="50" charset="-127"/>
              <a:cs typeface="+mn-cs"/>
            </a:endParaRPr>
          </a:p>
        </p:txBody>
      </p:sp>
      <p:sp>
        <p:nvSpPr>
          <p:cNvPr id="8" name="갈매기형 수장 43">
            <a:extLst>
              <a:ext uri="{FF2B5EF4-FFF2-40B4-BE49-F238E27FC236}">
                <a16:creationId xmlns:a16="http://schemas.microsoft.com/office/drawing/2014/main" id="{94DF2F9D-60FD-4A3D-8CD5-CACFABC71812}"/>
              </a:ext>
            </a:extLst>
          </p:cNvPr>
          <p:cNvSpPr/>
          <p:nvPr/>
        </p:nvSpPr>
        <p:spPr>
          <a:xfrm>
            <a:off x="8047434" y="86841"/>
            <a:ext cx="752203" cy="296338"/>
          </a:xfrm>
          <a:prstGeom prst="chevron">
            <a:avLst>
              <a:gd name="adj" fmla="val 27608"/>
            </a:avLst>
          </a:prstGeom>
          <a:noFill/>
          <a:ln w="19050" cap="flat" cmpd="sng" algn="ctr">
            <a:solidFill>
              <a:schemeClr val="accent6"/>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rPr>
              <a:t>Improve</a:t>
            </a:r>
            <a:endParaRPr kumimoji="0" lang="ko-KR" altLang="en-US" sz="900" b="1" i="0" u="none" strike="noStrike" kern="0" cap="none" spc="0" normalizeH="0" baseline="0" noProof="0" dirty="0">
              <a:ln>
                <a:noFill/>
              </a:ln>
              <a:solidFill>
                <a:schemeClr val="accent6"/>
              </a:solidFill>
              <a:effectLst/>
              <a:uLnTx/>
              <a:uFillTx/>
              <a:latin typeface="맑은 고딕"/>
              <a:ea typeface="맑은 고딕" panose="020B0503020000020004" pitchFamily="50" charset="-127"/>
              <a:cs typeface="+mn-cs"/>
            </a:endParaRPr>
          </a:p>
        </p:txBody>
      </p:sp>
    </p:spTree>
    <p:extLst>
      <p:ext uri="{BB962C8B-B14F-4D97-AF65-F5344CB8AC3E}">
        <p14:creationId xmlns:p14="http://schemas.microsoft.com/office/powerpoint/2010/main" val="29369956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a:extLst>
              <a:ext uri="{FF2B5EF4-FFF2-40B4-BE49-F238E27FC236}">
                <a16:creationId xmlns:a16="http://schemas.microsoft.com/office/drawing/2014/main" id="{DCED61DB-A588-449C-AB2F-502F09AEBB8F}"/>
              </a:ext>
            </a:extLst>
          </p:cNvPr>
          <p:cNvSpPr/>
          <p:nvPr/>
        </p:nvSpPr>
        <p:spPr>
          <a:xfrm>
            <a:off x="250369" y="692696"/>
            <a:ext cx="8643501" cy="194421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1" hangingPunct="1">
              <a:lnSpc>
                <a:spcPct val="150000"/>
              </a:lnSpc>
              <a:spcBef>
                <a:spcPct val="20000"/>
              </a:spcBef>
              <a:spcAft>
                <a:spcPts val="0"/>
              </a:spcAft>
              <a:buClrTx/>
              <a:buSzTx/>
              <a:buFontTx/>
              <a:buNone/>
              <a:tabLst/>
              <a:defRPr/>
            </a:pPr>
            <a:r>
              <a:rPr kumimoji="0" lang="ko-KR" altLang="en-US" sz="1400" b="1" i="0" u="none" strike="noStrike" kern="1200" cap="none" spc="0" normalizeH="0" baseline="0" noProof="0" dirty="0">
                <a:ln>
                  <a:noFill/>
                </a:ln>
                <a:solidFill>
                  <a:srgbClr val="FF0000"/>
                </a:solidFill>
                <a:effectLst/>
                <a:uLnTx/>
                <a:uFillTx/>
                <a:latin typeface="맑은 고딕" pitchFamily="50" charset="-127"/>
                <a:ea typeface="맑은 고딕" panose="020B0503020000020004" pitchFamily="50" charset="-127"/>
                <a:cs typeface="+mn-cs"/>
              </a:rPr>
              <a:t>■</a:t>
            </a:r>
            <a:r>
              <a:rPr kumimoji="0" lang="en-US" altLang="ko-KR" sz="1400" b="1" i="0" u="none" strike="noStrike" kern="1200" cap="none" spc="0" normalizeH="0" baseline="0" noProof="0" dirty="0">
                <a:ln>
                  <a:noFill/>
                </a:ln>
                <a:solidFill>
                  <a:srgbClr val="FF0000"/>
                </a:solidFill>
                <a:effectLst/>
                <a:uLnTx/>
                <a:uFillTx/>
                <a:latin typeface="맑은 고딕" pitchFamily="50" charset="-127"/>
                <a:ea typeface="맑은 고딕" panose="020B0503020000020004" pitchFamily="50" charset="-127"/>
                <a:cs typeface="+mn-cs"/>
              </a:rPr>
              <a:t> </a:t>
            </a:r>
            <a:r>
              <a:rPr kumimoji="0" lang="ko-KR" altLang="en-US" sz="1400" b="1" i="0" u="none" strike="noStrike" kern="1200" cap="none" spc="0" normalizeH="0" baseline="0" noProof="0" dirty="0">
                <a:ln>
                  <a:noFill/>
                </a:ln>
                <a:solidFill>
                  <a:srgbClr val="FF0000"/>
                </a:solidFill>
                <a:effectLst/>
                <a:uLnTx/>
                <a:uFillTx/>
                <a:latin typeface="맑은 고딕" pitchFamily="50" charset="-127"/>
                <a:ea typeface="맑은 고딕" panose="020B0503020000020004" pitchFamily="50" charset="-127"/>
                <a:cs typeface="+mn-cs"/>
              </a:rPr>
              <a:t>현황</a:t>
            </a:r>
            <a:r>
              <a:rPr kumimoji="0" lang="en-US" altLang="ko-KR" sz="1400" b="1" i="0" u="none" strike="noStrike" kern="1200" cap="none" spc="0" normalizeH="0" baseline="0" noProof="0" dirty="0">
                <a:ln>
                  <a:noFill/>
                </a:ln>
                <a:solidFill>
                  <a:srgbClr val="FF0000"/>
                </a:solidFill>
                <a:effectLst/>
                <a:uLnTx/>
                <a:uFillTx/>
                <a:latin typeface="맑은 고딕" pitchFamily="50" charset="-127"/>
                <a:ea typeface="맑은 고딕" panose="020B0503020000020004" pitchFamily="50" charset="-127"/>
                <a:cs typeface="+mn-cs"/>
              </a:rPr>
              <a:t>: </a:t>
            </a:r>
            <a:r>
              <a:rPr kumimoji="0" lang="ko-KR" altLang="en-US" sz="1400" b="1" i="0" u="none" strike="noStrike" kern="1200" cap="none" spc="0" normalizeH="0" baseline="0" noProof="0" dirty="0">
                <a:ln>
                  <a:noFill/>
                </a:ln>
                <a:solidFill>
                  <a:srgbClr val="FF0000"/>
                </a:solidFill>
                <a:effectLst/>
                <a:uLnTx/>
                <a:uFillTx/>
                <a:latin typeface="맑은 고딕" pitchFamily="50" charset="-127"/>
                <a:ea typeface="맑은 고딕" panose="020B0503020000020004" pitchFamily="50" charset="-127"/>
                <a:cs typeface="+mn-cs"/>
              </a:rPr>
              <a:t>원가분담금의 청구항목</a:t>
            </a:r>
            <a:r>
              <a:rPr kumimoji="0" lang="en-US" altLang="ko-KR" sz="1400" b="1" i="0" u="none" strike="noStrike" kern="1200" cap="none" spc="0" normalizeH="0" baseline="0" noProof="0" dirty="0">
                <a:ln>
                  <a:noFill/>
                </a:ln>
                <a:solidFill>
                  <a:srgbClr val="FF0000"/>
                </a:solidFill>
                <a:effectLst/>
                <a:uLnTx/>
                <a:uFillTx/>
                <a:latin typeface="맑은 고딕" pitchFamily="50" charset="-127"/>
                <a:ea typeface="맑은 고딕" panose="020B0503020000020004" pitchFamily="50" charset="-127"/>
                <a:cs typeface="+mn-cs"/>
              </a:rPr>
              <a:t>(ex. </a:t>
            </a:r>
            <a:r>
              <a:rPr lang="ko-KR" altLang="en-US" sz="1400" b="1" dirty="0">
                <a:solidFill>
                  <a:srgbClr val="FF0000"/>
                </a:solidFill>
                <a:latin typeface="맑은 고딕" pitchFamily="50" charset="-127"/>
                <a:ea typeface="맑은 고딕" panose="020B0503020000020004" pitchFamily="50" charset="-127"/>
              </a:rPr>
              <a:t>적자 </a:t>
            </a:r>
            <a:r>
              <a:rPr lang="ko-KR" altLang="en-US" sz="1400" b="1" dirty="0" err="1">
                <a:solidFill>
                  <a:srgbClr val="FF0000"/>
                </a:solidFill>
                <a:latin typeface="맑은 고딕" pitchFamily="50" charset="-127"/>
                <a:ea typeface="맑은 고딕" panose="020B0503020000020004" pitchFamily="50" charset="-127"/>
              </a:rPr>
              <a:t>안분금</a:t>
            </a:r>
            <a:r>
              <a:rPr lang="en-US" altLang="ko-KR" sz="1400" b="1" dirty="0">
                <a:solidFill>
                  <a:srgbClr val="FF0000"/>
                </a:solidFill>
                <a:latin typeface="맑은 고딕" pitchFamily="50" charset="-127"/>
                <a:ea typeface="맑은 고딕" panose="020B0503020000020004" pitchFamily="50" charset="-127"/>
              </a:rPr>
              <a:t>,</a:t>
            </a:r>
            <a:r>
              <a:rPr lang="ko-KR" altLang="en-US" sz="1400" b="1" dirty="0">
                <a:solidFill>
                  <a:srgbClr val="FF0000"/>
                </a:solidFill>
                <a:latin typeface="맑은 고딕" pitchFamily="50" charset="-127"/>
                <a:ea typeface="맑은 고딕" panose="020B0503020000020004" pitchFamily="50" charset="-127"/>
              </a:rPr>
              <a:t> 회생채권 손실금 등</a:t>
            </a:r>
            <a:r>
              <a:rPr lang="en-US" altLang="ko-KR" sz="1400" b="1" dirty="0">
                <a:solidFill>
                  <a:srgbClr val="FF0000"/>
                </a:solidFill>
                <a:latin typeface="맑은 고딕" pitchFamily="50" charset="-127"/>
                <a:ea typeface="맑은 고딕" panose="020B0503020000020004" pitchFamily="50" charset="-127"/>
              </a:rPr>
              <a:t>)</a:t>
            </a:r>
            <a:r>
              <a:rPr kumimoji="0" lang="ko-KR" altLang="en-US" sz="1400" b="1" i="0" u="none" strike="noStrike" kern="1200" cap="none" spc="0" normalizeH="0" baseline="0" noProof="0" dirty="0">
                <a:ln>
                  <a:noFill/>
                </a:ln>
                <a:solidFill>
                  <a:srgbClr val="FF0000"/>
                </a:solidFill>
                <a:effectLst/>
                <a:uLnTx/>
                <a:uFillTx/>
                <a:latin typeface="맑은 고딕" pitchFamily="50" charset="-127"/>
                <a:ea typeface="맑은 고딕" panose="020B0503020000020004" pitchFamily="50" charset="-127"/>
                <a:cs typeface="+mn-cs"/>
              </a:rPr>
              <a:t>에 대한 이견 및 분쟁 등 발생</a:t>
            </a:r>
            <a:endParaRPr kumimoji="0" lang="en-US" altLang="ko-KR" sz="1400" b="1" i="0" u="none" strike="noStrike" kern="1200" cap="none" spc="0" normalizeH="0" baseline="0" noProof="0" dirty="0">
              <a:ln>
                <a:noFill/>
              </a:ln>
              <a:solidFill>
                <a:srgbClr val="FF0000"/>
              </a:solidFill>
              <a:effectLst/>
              <a:uLnTx/>
              <a:uFillTx/>
              <a:latin typeface="맑은 고딕" pitchFamily="50" charset="-127"/>
              <a:ea typeface="맑은 고딕" panose="020B0503020000020004" pitchFamily="50" charset="-127"/>
              <a:cs typeface="+mn-cs"/>
            </a:endParaRPr>
          </a:p>
          <a:p>
            <a:pPr marL="0" marR="0" lvl="0" indent="0" algn="l" defTabSz="914400" rtl="0" eaLnBrk="1" fontAlgn="auto" latinLnBrk="1" hangingPunct="1">
              <a:lnSpc>
                <a:spcPct val="130000"/>
              </a:lnSpc>
              <a:spcBef>
                <a:spcPct val="20000"/>
              </a:spcBef>
              <a:spcAft>
                <a:spcPts val="0"/>
              </a:spcAft>
              <a:buClrTx/>
              <a:buSzTx/>
              <a:buFontTx/>
              <a:buNone/>
              <a:tabLst/>
              <a:defRPr/>
            </a:pPr>
            <a:r>
              <a:rPr kumimoji="0" lang="en-US" altLang="ko-KR" sz="1200" b="1" i="0" u="none" strike="noStrike" kern="1200" cap="none" spc="0" normalizeH="0" baseline="0" noProof="0" dirty="0">
                <a:ln>
                  <a:noFill/>
                </a:ln>
                <a:solidFill>
                  <a:srgbClr val="FF0000"/>
                </a:solidFill>
                <a:effectLst/>
                <a:uLnTx/>
                <a:uFillTx/>
                <a:latin typeface="맑은 고딕" pitchFamily="50" charset="-127"/>
                <a:ea typeface="맑은 고딕" panose="020B0503020000020004" pitchFamily="50" charset="-127"/>
                <a:cs typeface="+mn-cs"/>
              </a:rPr>
              <a:t>  </a:t>
            </a:r>
            <a:r>
              <a:rPr kumimoji="0" lang="en-US" altLang="ko-KR"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a:t>
            </a:r>
            <a:r>
              <a:rPr kumimoji="0" lang="ko-KR" altLang="en-US"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en-US" altLang="ko-KR"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a:t>
            </a:r>
            <a:r>
              <a:rPr kumimoji="0" lang="ko-KR" altLang="en-US"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자본시장과 금융투자업에 관한 법률</a:t>
            </a:r>
            <a:r>
              <a:rPr kumimoji="0" lang="en-US" altLang="ko-KR"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a:t>
            </a:r>
            <a:r>
              <a:rPr kumimoji="0" lang="ko-KR" altLang="en-US"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에 의거 금융감독원의 관리</a:t>
            </a:r>
            <a:r>
              <a:rPr kumimoji="0" lang="en-US" altLang="ko-KR"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Calibri" panose="020F0502020204030204" pitchFamily="34" charset="0"/>
              </a:rPr>
              <a:t>∙</a:t>
            </a:r>
            <a:r>
              <a:rPr kumimoji="0" lang="ko-KR" altLang="en-US"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감독 및 금융투자협회의 규제를 받아 공정하고 객관적으로 </a:t>
            </a:r>
            <a:br>
              <a:rPr kumimoji="0" lang="en-US" altLang="ko-KR"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br>
            <a:r>
              <a:rPr kumimoji="0" lang="en-US" altLang="ko-KR"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신탁재산에 대한 업무를 처리하는 신탁사가 로펌의 객관적 자문서를 받는 절차를 신탁계약서에 반영하여 정산 분쟁 </a:t>
            </a:r>
            <a:r>
              <a:rPr kumimoji="0" lang="en-US" altLang="ko-KR"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해결 </a:t>
            </a:r>
            <a:r>
              <a:rPr kumimoji="0" lang="en-US" altLang="ko-KR"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br>
              <a:rPr kumimoji="0" lang="en-US" altLang="ko-KR"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br>
            <a:r>
              <a:rPr kumimoji="0" lang="en-US" altLang="ko-KR"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 </a:t>
            </a:r>
            <a:r>
              <a:rPr kumimoji="0" lang="ko-KR" altLang="en-US"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신속하게 원가분담금 청구항목에 대한 이견을 해소함으로써 신탁사에 의한 원가분담금 정산 분쟁의 해결        </a:t>
            </a:r>
            <a:br>
              <a:rPr kumimoji="0" lang="en-US" altLang="ko-KR"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br>
            <a:r>
              <a:rPr kumimoji="0" lang="en-US" altLang="ko-KR"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200" b="1" i="0" u="none" strike="noStrike" kern="1200" cap="none" spc="0" normalizeH="0" baseline="0" noProof="0" dirty="0">
                <a:ln>
                  <a:noFill/>
                </a:ln>
                <a:solidFill>
                  <a:prstClr val="black"/>
                </a:solidFill>
                <a:effectLst/>
                <a:uLnTx/>
                <a:uFillTx/>
                <a:latin typeface="맑은 고딕" panose="020B0503020000020004" pitchFamily="50" charset="-127"/>
                <a:ea typeface="맑은 고딕" panose="020B0503020000020004" pitchFamily="50" charset="-127"/>
              </a:rPr>
              <a:t>☞</a:t>
            </a:r>
            <a:r>
              <a:rPr kumimoji="0" lang="en-US" altLang="ko-KR" sz="1200" b="1" i="0" u="none" strike="noStrike" kern="1200" cap="none" spc="0" normalizeH="0" baseline="0" noProof="0" dirty="0">
                <a:ln>
                  <a:noFill/>
                </a:ln>
                <a:solidFill>
                  <a:prstClr val="black"/>
                </a:solidFill>
                <a:effectLst/>
                <a:uLnTx/>
                <a:uFillTx/>
                <a:latin typeface="맑은 고딕" panose="020B0503020000020004" pitchFamily="50" charset="-127"/>
                <a:ea typeface="맑은 고딕" panose="020B0503020000020004" pitchFamily="50" charset="-127"/>
              </a:rPr>
              <a:t> </a:t>
            </a:r>
            <a:r>
              <a:rPr kumimoji="0" lang="ko-KR" altLang="en-US"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원가분담금 </a:t>
            </a:r>
            <a:r>
              <a:rPr kumimoji="0" lang="ko-KR" altLang="en-US" sz="1200" b="1" i="0" u="none" strike="noStrike" kern="1200" cap="none" spc="0" normalizeH="0" baseline="0" noProof="0" dirty="0" err="1">
                <a:ln>
                  <a:noFill/>
                </a:ln>
                <a:solidFill>
                  <a:prstClr val="black"/>
                </a:solidFill>
                <a:effectLst/>
                <a:uLnTx/>
                <a:uFillTx/>
                <a:latin typeface="나눔고딕" panose="020D0604000000000000" pitchFamily="50" charset="-127"/>
                <a:ea typeface="나눔고딕" panose="020D0604000000000000" pitchFamily="50" charset="-127"/>
                <a:cs typeface="+mn-cs"/>
              </a:rPr>
              <a:t>정산금</a:t>
            </a:r>
            <a:r>
              <a:rPr kumimoji="0" lang="ko-KR" altLang="en-US"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lang="ko-KR" altLang="en-US" sz="1200" b="1" dirty="0">
                <a:solidFill>
                  <a:prstClr val="black"/>
                </a:solidFill>
                <a:latin typeface="나눔고딕" panose="020D0604000000000000" pitchFamily="50" charset="-127"/>
                <a:ea typeface="나눔고딕" panose="020D0604000000000000" pitchFamily="50" charset="-127"/>
              </a:rPr>
              <a:t>청구항목에 대하여</a:t>
            </a:r>
            <a:r>
              <a:rPr kumimoji="0" lang="en-US" altLang="ko-KR"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장기간 소송에 소모되는 시간과 비용 절감 등 달성</a:t>
            </a:r>
            <a:endParaRPr kumimoji="0" lang="en-US" altLang="ko-KR" sz="12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endParaRPr>
          </a:p>
          <a:p>
            <a:pPr marL="0" marR="0" lvl="0" indent="0" algn="l" defTabSz="914400" rtl="0" eaLnBrk="1" fontAlgn="auto" latinLnBrk="1" hangingPunct="1">
              <a:lnSpc>
                <a:spcPct val="150000"/>
              </a:lnSpc>
              <a:spcBef>
                <a:spcPct val="20000"/>
              </a:spcBef>
              <a:spcAft>
                <a:spcPts val="0"/>
              </a:spcAft>
              <a:buClrTx/>
              <a:buSzTx/>
              <a:buFontTx/>
              <a:buNone/>
              <a:tabLst/>
              <a:defRPr/>
            </a:pPr>
            <a:r>
              <a:rPr kumimoji="0" lang="en-US" altLang="ko-KR" sz="1000" b="1"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en-US" altLang="ko-KR" sz="1000" b="1" i="0" u="sng"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000" b="1" i="0" u="sng"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자문서 접수 소요 기간 </a:t>
            </a:r>
            <a:r>
              <a:rPr kumimoji="0" lang="en-US" altLang="ko-KR" sz="1000" b="1" i="0" u="sng"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lang="ko-KR" altLang="en-US" sz="1000" b="1" u="sng" dirty="0">
                <a:solidFill>
                  <a:prstClr val="black"/>
                </a:solidFill>
                <a:latin typeface="나눔고딕" panose="020D0604000000000000" pitchFamily="50" charset="-127"/>
                <a:ea typeface="나눔고딕" panose="020D0604000000000000" pitchFamily="50" charset="-127"/>
              </a:rPr>
              <a:t>자문서</a:t>
            </a:r>
            <a:r>
              <a:rPr kumimoji="0" lang="ko-KR" altLang="en-US" sz="1000" b="1" i="0" u="sng"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요청일로부터 </a:t>
            </a:r>
            <a:r>
              <a:rPr kumimoji="0" lang="en-US" altLang="ko-KR" sz="1000" b="1" i="0" u="sng"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1~2</a:t>
            </a:r>
            <a:r>
              <a:rPr kumimoji="0" lang="ko-KR" altLang="en-US" sz="1000" b="1" i="0" u="sng"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주 이내</a:t>
            </a:r>
            <a:endParaRPr kumimoji="0" lang="ko-KR" altLang="en-US" sz="1800" b="0" i="0" u="none" strike="noStrike" kern="1200" cap="none" spc="0" normalizeH="0" baseline="0" noProof="0" dirty="0">
              <a:ln>
                <a:noFill/>
              </a:ln>
              <a:solidFill>
                <a:prstClr val="white"/>
              </a:solidFill>
              <a:effectLst/>
              <a:uLnTx/>
              <a:uFillTx/>
              <a:latin typeface="맑은 고딕"/>
              <a:ea typeface="맑은 고딕" panose="020B0503020000020004" pitchFamily="50" charset="-127"/>
              <a:cs typeface="+mn-cs"/>
            </a:endParaRPr>
          </a:p>
        </p:txBody>
      </p:sp>
      <p:sp>
        <p:nvSpPr>
          <p:cNvPr id="4" name="Text Box 13">
            <a:extLst>
              <a:ext uri="{FF2B5EF4-FFF2-40B4-BE49-F238E27FC236}">
                <a16:creationId xmlns:a16="http://schemas.microsoft.com/office/drawing/2014/main" id="{785F16B1-48C3-4FBA-970E-12253300C01C}"/>
              </a:ext>
            </a:extLst>
          </p:cNvPr>
          <p:cNvSpPr txBox="1">
            <a:spLocks noChangeArrowheads="1"/>
          </p:cNvSpPr>
          <p:nvPr/>
        </p:nvSpPr>
        <p:spPr bwMode="auto">
          <a:xfrm>
            <a:off x="251520" y="2822792"/>
            <a:ext cx="8568952" cy="216520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marL="0" marR="0" lvl="0" indent="0" algn="l" defTabSz="914400" rtl="0" eaLnBrk="1" fontAlgn="auto" latinLnBrk="1" hangingPunct="1">
              <a:lnSpc>
                <a:spcPct val="150000"/>
              </a:lnSpc>
              <a:spcBef>
                <a:spcPct val="20000"/>
              </a:spcBef>
              <a:spcAft>
                <a:spcPts val="0"/>
              </a:spcAft>
              <a:buClrTx/>
              <a:buSzTx/>
              <a:buFontTx/>
              <a:buNone/>
              <a:tabLst/>
              <a:defRPr/>
            </a:pPr>
            <a:r>
              <a:rPr kumimoji="0" lang="ko-KR" altLang="en-US" sz="16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예</a:t>
            </a:r>
            <a:r>
              <a:rPr kumimoji="0" lang="en-US" altLang="ko-KR" sz="16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a:t>
            </a:r>
            <a:r>
              <a:rPr kumimoji="0" lang="ko-KR" altLang="en-US" sz="16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신탁특약 제</a:t>
            </a:r>
            <a:r>
              <a:rPr kumimoji="0" lang="en-US" altLang="ko-KR" sz="1600" b="1" dirty="0">
                <a:solidFill>
                  <a:srgbClr val="FF0000"/>
                </a:solidFill>
                <a:latin typeface="맑은 고딕" pitchFamily="50" charset="-127"/>
                <a:ea typeface="맑은 고딕" pitchFamily="50" charset="-127"/>
              </a:rPr>
              <a:t>16</a:t>
            </a:r>
            <a:r>
              <a:rPr kumimoji="0" lang="ko-KR" altLang="en-US" sz="16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조 </a:t>
            </a:r>
            <a:r>
              <a:rPr kumimoji="0" lang="en-US" altLang="ko-KR" sz="16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a:t>
            </a:r>
            <a:r>
              <a:rPr kumimoji="0" lang="ko-KR" altLang="en-US" sz="1600" b="1" dirty="0">
                <a:solidFill>
                  <a:srgbClr val="FF0000"/>
                </a:solidFill>
                <a:latin typeface="맑은 고딕" pitchFamily="50" charset="-127"/>
                <a:ea typeface="맑은 고딕" pitchFamily="50" charset="-127"/>
              </a:rPr>
              <a:t>조세 및 비용</a:t>
            </a:r>
            <a:r>
              <a:rPr kumimoji="0" lang="en-US" altLang="ko-KR" sz="16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rPr>
              <a:t>)</a:t>
            </a:r>
            <a:endParaRPr kumimoji="0" lang="en-US" altLang="ko-KR" sz="1100" b="1" i="0" u="none" strike="noStrike" kern="1200" cap="none" spc="0" normalizeH="0" baseline="0" noProof="0" dirty="0">
              <a:ln>
                <a:noFill/>
              </a:ln>
              <a:solidFill>
                <a:srgbClr val="FF0000"/>
              </a:solidFill>
              <a:effectLst/>
              <a:uLnTx/>
              <a:uFillTx/>
              <a:latin typeface="맑은 고딕" pitchFamily="50" charset="-127"/>
              <a:ea typeface="맑은 고딕" pitchFamily="50" charset="-127"/>
              <a:cs typeface="+mn-cs"/>
            </a:endParaRPr>
          </a:p>
          <a:p>
            <a:pPr marL="0" marR="0" lvl="0" indent="0" algn="l" defTabSz="914400" rtl="0" eaLnBrk="1" fontAlgn="auto" latinLnBrk="1" hangingPunct="1">
              <a:lnSpc>
                <a:spcPct val="150000"/>
              </a:lnSpc>
              <a:spcBef>
                <a:spcPct val="20000"/>
              </a:spcBef>
              <a:spcAft>
                <a:spcPts val="0"/>
              </a:spcAft>
              <a:buClrTx/>
              <a:buSzTx/>
              <a:buFontTx/>
              <a:buNone/>
              <a:tabLst/>
              <a:defRPr/>
            </a:pP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수탁자에게 책임이 있는 사유로 인하여 발생한 경우를 제외하고</a:t>
            </a: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신탁효력발생일 이후 그 운영과 관련하여 발생하는 조세</a:t>
            </a: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200" b="0" i="0" u="none" strike="noStrike" kern="1200" cap="none" spc="0" normalizeH="0" baseline="0" noProof="0" dirty="0" err="1">
                <a:ln>
                  <a:noFill/>
                </a:ln>
                <a:solidFill>
                  <a:prstClr val="black"/>
                </a:solidFill>
                <a:effectLst/>
                <a:uLnTx/>
                <a:uFillTx/>
                <a:latin typeface="나눔고딕" panose="020D0604000000000000" pitchFamily="50" charset="-127"/>
                <a:ea typeface="나눔고딕" panose="020D0604000000000000" pitchFamily="50" charset="-127"/>
                <a:cs typeface="+mn-cs"/>
              </a:rPr>
              <a:t>법률자문료</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및 법적 절차와 관련하여 발생하는 비용</a:t>
            </a: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기타 신탁업무의 처리와 관련하여 발생하는 제비용은 위탁자와 수익자가 </a:t>
            </a:r>
            <a:r>
              <a:rPr kumimoji="0" lang="ko-KR" altLang="en-US" sz="1200" b="0" i="0" u="none" strike="noStrike" kern="1200" cap="none" spc="0" normalizeH="0" baseline="0" noProof="0" dirty="0" err="1">
                <a:ln>
                  <a:noFill/>
                </a:ln>
                <a:solidFill>
                  <a:prstClr val="black"/>
                </a:solidFill>
                <a:effectLst/>
                <a:uLnTx/>
                <a:uFillTx/>
                <a:latin typeface="나눔고딕" panose="020D0604000000000000" pitchFamily="50" charset="-127"/>
                <a:ea typeface="나눔고딕" panose="020D0604000000000000" pitchFamily="50" charset="-127"/>
                <a:cs typeface="+mn-cs"/>
              </a:rPr>
              <a:t>지분율대로</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부담하기로 한다</a:t>
            </a: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p>
          <a:p>
            <a:pPr marL="0" marR="0" lvl="0" indent="0" algn="l" defTabSz="914400" rtl="0" eaLnBrk="1" fontAlgn="auto" latinLnBrk="1" hangingPunct="1">
              <a:lnSpc>
                <a:spcPct val="150000"/>
              </a:lnSpc>
              <a:spcBef>
                <a:spcPct val="20000"/>
              </a:spcBef>
              <a:spcAft>
                <a:spcPts val="0"/>
              </a:spcAft>
              <a:buClrTx/>
              <a:buSzTx/>
              <a:buFontTx/>
              <a:buNone/>
              <a:tabLst/>
              <a:defRPr/>
            </a:pP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또한</a:t>
            </a: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위탁자 및 수익자 등에 의한 법률분쟁 시</a:t>
            </a: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수익자는 법률자문기관을 선정</a:t>
            </a: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a:t>
            </a:r>
            <a:r>
              <a:rPr kumimoji="0" lang="ko-KR" altLang="en-US" sz="1200" dirty="0">
                <a:solidFill>
                  <a:prstClr val="black"/>
                </a:solidFill>
                <a:latin typeface="나눔고딕" panose="020D0604000000000000" pitchFamily="50" charset="-127"/>
                <a:ea typeface="나눔고딕" panose="020D0604000000000000" pitchFamily="50" charset="-127"/>
              </a:rPr>
              <a:t>다수 로펌 선정 가능</a:t>
            </a:r>
            <a:r>
              <a:rPr kumimoji="0" lang="en-US" altLang="ko-KR" sz="1200" dirty="0">
                <a:solidFill>
                  <a:prstClr val="black"/>
                </a:solidFill>
                <a:latin typeface="나눔고딕" panose="020D0604000000000000" pitchFamily="50" charset="-127"/>
                <a:ea typeface="나눔고딕" panose="020D0604000000000000" pitchFamily="50" charset="-127"/>
              </a:rPr>
              <a:t>)</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하여 수탁자에게 통보하도록 하고</a:t>
            </a: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위탁자 및 수익자 사이에 합의가 되지 않을 경우 위탁자 및 수익자 중 일방 당사자의 요청으로 수탁자가 법률자문기관을 선정하여 분쟁을 해결할 수 있으며</a:t>
            </a: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 </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그로 인하여 발생되는 비용은 위탁자 및 수익자 등이 제</a:t>
            </a: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20</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조 제</a:t>
            </a: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2</a:t>
            </a:r>
            <a:r>
              <a:rPr kumimoji="0" lang="ko-KR" altLang="en-US"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항을 준용하여 분담하기로 한다</a:t>
            </a:r>
            <a:r>
              <a:rPr kumimoji="0" lang="en-US" altLang="ko-KR" sz="1200" b="0" i="0" u="none" strike="noStrike" kern="1200" cap="none" spc="0" normalizeH="0" baseline="0" noProof="0" dirty="0">
                <a:ln>
                  <a:noFill/>
                </a:ln>
                <a:solidFill>
                  <a:prstClr val="black"/>
                </a:solidFill>
                <a:effectLst/>
                <a:uLnTx/>
                <a:uFillTx/>
                <a:latin typeface="나눔고딕" panose="020D0604000000000000" pitchFamily="50" charset="-127"/>
                <a:ea typeface="나눔고딕" panose="020D0604000000000000" pitchFamily="50" charset="-127"/>
                <a:cs typeface="+mn-cs"/>
              </a:rPr>
              <a:t>.</a:t>
            </a:r>
          </a:p>
        </p:txBody>
      </p:sp>
      <p:sp>
        <p:nvSpPr>
          <p:cNvPr id="5" name="TextBox 8">
            <a:extLst>
              <a:ext uri="{FF2B5EF4-FFF2-40B4-BE49-F238E27FC236}">
                <a16:creationId xmlns:a16="http://schemas.microsoft.com/office/drawing/2014/main" id="{88B25AF5-F9DC-41BB-B4E4-23CB8BEE2D34}"/>
              </a:ext>
            </a:extLst>
          </p:cNvPr>
          <p:cNvSpPr txBox="1"/>
          <p:nvPr/>
        </p:nvSpPr>
        <p:spPr>
          <a:xfrm>
            <a:off x="250369" y="44624"/>
            <a:ext cx="7129943" cy="338554"/>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sz="1600" b="1" dirty="0">
                <a:solidFill>
                  <a:prstClr val="white"/>
                </a:solidFill>
                <a:latin typeface="맑은 고딕" panose="020B0503020000020004" pitchFamily="50" charset="-127"/>
                <a:ea typeface="맑은 고딕" panose="020B0503020000020004" pitchFamily="50" charset="-127"/>
              </a:rPr>
              <a:t>2</a:t>
            </a:r>
            <a:r>
              <a:rPr kumimoji="0" lang="en-US" altLang="ko-KR" sz="16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rPr>
              <a:t>. </a:t>
            </a:r>
            <a:r>
              <a:rPr lang="ko-KR" altLang="en-US" sz="1600" b="1" dirty="0">
                <a:solidFill>
                  <a:prstClr val="white"/>
                </a:solidFill>
                <a:latin typeface="맑은 고딕" panose="020B0503020000020004" pitchFamily="50" charset="-127"/>
                <a:ea typeface="맑은 고딕" panose="020B0503020000020004" pitchFamily="50" charset="-127"/>
              </a:rPr>
              <a:t>원가분담금 청구항목 </a:t>
            </a:r>
            <a:r>
              <a:rPr lang="ko-KR" altLang="en-US" sz="1600" b="1" dirty="0" err="1">
                <a:solidFill>
                  <a:prstClr val="white"/>
                </a:solidFill>
                <a:latin typeface="맑은 고딕" panose="020B0503020000020004" pitchFamily="50" charset="-127"/>
                <a:ea typeface="맑은 고딕" panose="020B0503020000020004" pitchFamily="50" charset="-127"/>
              </a:rPr>
              <a:t>이견시</a:t>
            </a:r>
            <a:r>
              <a:rPr lang="ko-KR" altLang="en-US" sz="1600" b="1" dirty="0">
                <a:solidFill>
                  <a:prstClr val="white"/>
                </a:solidFill>
                <a:latin typeface="맑은 고딕" panose="020B0503020000020004" pitchFamily="50" charset="-127"/>
                <a:ea typeface="맑은 고딕" panose="020B0503020000020004" pitchFamily="50" charset="-127"/>
              </a:rPr>
              <a:t> 자문</a:t>
            </a:r>
            <a:r>
              <a:rPr kumimoji="0" lang="en-US" altLang="ko-KR" sz="16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rPr>
              <a:t> </a:t>
            </a:r>
            <a:r>
              <a:rPr kumimoji="0" lang="ko-KR" altLang="en-US" sz="16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rPr>
              <a:t>특약</a:t>
            </a:r>
          </a:p>
        </p:txBody>
      </p:sp>
      <p:sp>
        <p:nvSpPr>
          <p:cNvPr id="6" name="오각형 33">
            <a:extLst>
              <a:ext uri="{FF2B5EF4-FFF2-40B4-BE49-F238E27FC236}">
                <a16:creationId xmlns:a16="http://schemas.microsoft.com/office/drawing/2014/main" id="{8E037EAA-44DF-4435-B2D7-DBCBBE329A7D}"/>
              </a:ext>
            </a:extLst>
          </p:cNvPr>
          <p:cNvSpPr/>
          <p:nvPr/>
        </p:nvSpPr>
        <p:spPr>
          <a:xfrm>
            <a:off x="6588224" y="86841"/>
            <a:ext cx="740133" cy="296338"/>
          </a:xfrm>
          <a:prstGeom prst="homePlate">
            <a:avLst>
              <a:gd name="adj" fmla="val 27608"/>
            </a:avLst>
          </a:prstGeom>
          <a:noFill/>
          <a:ln w="9525" cap="flat" cmpd="sng" algn="ctr">
            <a:solidFill>
              <a:schemeClr val="bg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900" b="0" i="0" u="none" strike="noStrike" kern="0" cap="none" spc="0" normalizeH="0" baseline="0" noProof="0" dirty="0">
                <a:ln>
                  <a:noFill/>
                </a:ln>
                <a:solidFill>
                  <a:prstClr val="white"/>
                </a:solidFill>
                <a:effectLst/>
                <a:uLnTx/>
                <a:uFillTx/>
                <a:latin typeface="맑은 고딕"/>
                <a:ea typeface="맑은 고딕" panose="020B0503020000020004" pitchFamily="50" charset="-127"/>
                <a:cs typeface="+mn-cs"/>
              </a:rPr>
              <a:t>Define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900" b="0" i="0" u="none" strike="noStrike" kern="0" cap="none" spc="0" normalizeH="0" baseline="0" noProof="0" dirty="0">
                <a:ln>
                  <a:noFill/>
                </a:ln>
                <a:solidFill>
                  <a:prstClr val="white"/>
                </a:solidFill>
                <a:effectLst/>
                <a:uLnTx/>
                <a:uFillTx/>
                <a:latin typeface="맑은 고딕"/>
                <a:ea typeface="맑은 고딕" panose="020B0503020000020004" pitchFamily="50" charset="-127"/>
                <a:cs typeface="+mn-cs"/>
              </a:rPr>
              <a:t>Measure</a:t>
            </a:r>
            <a:endParaRPr kumimoji="0" lang="ko-KR" altLang="en-US" sz="900" b="0" i="0" u="none" strike="noStrike" kern="0" cap="none" spc="0" normalizeH="0" baseline="0" noProof="0" dirty="0">
              <a:ln>
                <a:noFill/>
              </a:ln>
              <a:solidFill>
                <a:prstClr val="white"/>
              </a:solidFill>
              <a:effectLst/>
              <a:uLnTx/>
              <a:uFillTx/>
              <a:latin typeface="맑은 고딕"/>
              <a:ea typeface="맑은 고딕" panose="020B0503020000020004" pitchFamily="50" charset="-127"/>
              <a:cs typeface="+mn-cs"/>
            </a:endParaRPr>
          </a:p>
        </p:txBody>
      </p:sp>
      <p:sp>
        <p:nvSpPr>
          <p:cNvPr id="7" name="갈매기형 수장 39">
            <a:extLst>
              <a:ext uri="{FF2B5EF4-FFF2-40B4-BE49-F238E27FC236}">
                <a16:creationId xmlns:a16="http://schemas.microsoft.com/office/drawing/2014/main" id="{2FF60085-154A-447F-BF75-1AC7D6815634}"/>
              </a:ext>
            </a:extLst>
          </p:cNvPr>
          <p:cNvSpPr/>
          <p:nvPr/>
        </p:nvSpPr>
        <p:spPr>
          <a:xfrm>
            <a:off x="7308305" y="86841"/>
            <a:ext cx="752203" cy="296338"/>
          </a:xfrm>
          <a:prstGeom prst="chevron">
            <a:avLst>
              <a:gd name="adj" fmla="val 27608"/>
            </a:avLst>
          </a:prstGeom>
          <a:noFill/>
          <a:ln w="9525" cap="flat" cmpd="sng" algn="ctr">
            <a:solidFill>
              <a:schemeClr val="bg1"/>
            </a:solid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900" b="0" i="0" u="none" strike="noStrike" kern="0" cap="none" spc="0" normalizeH="0" baseline="0" noProof="0" dirty="0">
                <a:ln>
                  <a:noFill/>
                </a:ln>
                <a:solidFill>
                  <a:prstClr val="white"/>
                </a:solidFill>
                <a:effectLst/>
                <a:uLnTx/>
                <a:uFillTx/>
                <a:latin typeface="맑은 고딕"/>
                <a:ea typeface="맑은 고딕" panose="020B0503020000020004" pitchFamily="50" charset="-127"/>
                <a:cs typeface="+mn-cs"/>
              </a:rPr>
              <a:t>Analyze</a:t>
            </a:r>
            <a:endParaRPr kumimoji="0" lang="ko-KR" altLang="en-US" sz="900" b="0" i="0" u="none" strike="noStrike" kern="0" cap="none" spc="0" normalizeH="0" baseline="0" noProof="0" dirty="0">
              <a:ln>
                <a:noFill/>
              </a:ln>
              <a:solidFill>
                <a:prstClr val="white"/>
              </a:solidFill>
              <a:effectLst/>
              <a:uLnTx/>
              <a:uFillTx/>
              <a:latin typeface="맑은 고딕"/>
              <a:ea typeface="맑은 고딕" panose="020B0503020000020004" pitchFamily="50" charset="-127"/>
              <a:cs typeface="+mn-cs"/>
            </a:endParaRPr>
          </a:p>
        </p:txBody>
      </p:sp>
      <p:sp>
        <p:nvSpPr>
          <p:cNvPr id="8" name="갈매기형 수장 43">
            <a:extLst>
              <a:ext uri="{FF2B5EF4-FFF2-40B4-BE49-F238E27FC236}">
                <a16:creationId xmlns:a16="http://schemas.microsoft.com/office/drawing/2014/main" id="{94DF2F9D-60FD-4A3D-8CD5-CACFABC71812}"/>
              </a:ext>
            </a:extLst>
          </p:cNvPr>
          <p:cNvSpPr/>
          <p:nvPr/>
        </p:nvSpPr>
        <p:spPr>
          <a:xfrm>
            <a:off x="8047434" y="86841"/>
            <a:ext cx="752203" cy="296338"/>
          </a:xfrm>
          <a:prstGeom prst="chevron">
            <a:avLst>
              <a:gd name="adj" fmla="val 27608"/>
            </a:avLst>
          </a:prstGeom>
          <a:noFill/>
          <a:ln w="19050" cap="flat" cmpd="sng" algn="ctr">
            <a:solidFill>
              <a:schemeClr val="accent6"/>
            </a:solid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a:ln>
                  <a:noFill/>
                </a:ln>
                <a:solidFill>
                  <a:srgbClr val="F79646"/>
                </a:solidFill>
                <a:effectLst/>
                <a:uLnTx/>
                <a:uFillTx/>
                <a:latin typeface="맑은 고딕"/>
                <a:ea typeface="맑은 고딕" panose="020B0503020000020004" pitchFamily="50" charset="-127"/>
                <a:cs typeface="+mn-cs"/>
              </a:rPr>
              <a:t>Improve</a:t>
            </a:r>
            <a:endParaRPr kumimoji="0" lang="ko-KR" altLang="en-US" sz="900" b="1" i="0" u="none" strike="noStrike" kern="0" cap="none" spc="0" normalizeH="0" baseline="0" noProof="0" dirty="0">
              <a:ln>
                <a:noFill/>
              </a:ln>
              <a:solidFill>
                <a:srgbClr val="F79646"/>
              </a:solidFill>
              <a:effectLst/>
              <a:uLnTx/>
              <a:uFillTx/>
              <a:latin typeface="맑은 고딕"/>
              <a:ea typeface="맑은 고딕" panose="020B0503020000020004" pitchFamily="50" charset="-127"/>
              <a:cs typeface="+mn-cs"/>
            </a:endParaRPr>
          </a:p>
        </p:txBody>
      </p:sp>
    </p:spTree>
    <p:extLst>
      <p:ext uri="{BB962C8B-B14F-4D97-AF65-F5344CB8AC3E}">
        <p14:creationId xmlns:p14="http://schemas.microsoft.com/office/powerpoint/2010/main" val="30120291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그룹 4"/>
          <p:cNvGrpSpPr/>
          <p:nvPr/>
        </p:nvGrpSpPr>
        <p:grpSpPr>
          <a:xfrm>
            <a:off x="0" y="2276476"/>
            <a:ext cx="9144000" cy="2305050"/>
            <a:chOff x="0" y="1785938"/>
            <a:chExt cx="9906000" cy="2497137"/>
          </a:xfrm>
        </p:grpSpPr>
        <p:sp>
          <p:nvSpPr>
            <p:cNvPr id="6" name="Rectangle 3"/>
            <p:cNvSpPr>
              <a:spLocks noChangeArrowheads="1"/>
            </p:cNvSpPr>
            <p:nvPr/>
          </p:nvSpPr>
          <p:spPr bwMode="auto">
            <a:xfrm>
              <a:off x="0" y="2259637"/>
              <a:ext cx="9906000" cy="1549738"/>
            </a:xfrm>
            <a:prstGeom prst="rect">
              <a:avLst/>
            </a:prstGeom>
            <a:solidFill>
              <a:srgbClr val="4C1B12"/>
            </a:solidFill>
            <a:ln>
              <a:noFill/>
            </a:ln>
            <a:effectLst/>
          </p:spPr>
          <p:txBody>
            <a:bodyPr wrap="none" anchor="ctr"/>
            <a:lstStyle>
              <a:lvl1pPr eaLnBrk="0" hangingPunct="0">
                <a:defRPr kumimoji="1">
                  <a:solidFill>
                    <a:schemeClr val="tx1"/>
                  </a:solidFill>
                  <a:latin typeface="Calibri" pitchFamily="34" charset="0"/>
                  <a:ea typeface="굴림" pitchFamily="50" charset="-127"/>
                </a:defRPr>
              </a:lvl1pPr>
              <a:lvl2pPr marL="742950" indent="-285750" eaLnBrk="0" hangingPunct="0">
                <a:defRPr kumimoji="1">
                  <a:solidFill>
                    <a:schemeClr val="tx1"/>
                  </a:solidFill>
                  <a:latin typeface="Calibri" pitchFamily="34" charset="0"/>
                  <a:ea typeface="굴림" pitchFamily="50" charset="-127"/>
                </a:defRPr>
              </a:lvl2pPr>
              <a:lvl3pPr marL="1143000" indent="-228600" eaLnBrk="0" hangingPunct="0">
                <a:defRPr kumimoji="1">
                  <a:solidFill>
                    <a:schemeClr val="tx1"/>
                  </a:solidFill>
                  <a:latin typeface="Calibri" pitchFamily="34" charset="0"/>
                  <a:ea typeface="굴림" pitchFamily="50" charset="-127"/>
                </a:defRPr>
              </a:lvl3pPr>
              <a:lvl4pPr marL="1600200" indent="-228600" eaLnBrk="0" hangingPunct="0">
                <a:defRPr kumimoji="1">
                  <a:solidFill>
                    <a:schemeClr val="tx1"/>
                  </a:solidFill>
                  <a:latin typeface="Calibri" pitchFamily="34" charset="0"/>
                  <a:ea typeface="굴림" pitchFamily="50" charset="-127"/>
                </a:defRPr>
              </a:lvl4pPr>
              <a:lvl5pPr marL="2057400" indent="-228600" eaLnBrk="0" hangingPunct="0">
                <a:defRPr kumimoji="1">
                  <a:solidFill>
                    <a:schemeClr val="tx1"/>
                  </a:solidFill>
                  <a:latin typeface="Calibri" pitchFamily="34" charset="0"/>
                  <a:ea typeface="굴림" pitchFamily="50" charset="-127"/>
                </a:defRPr>
              </a:lvl5pPr>
              <a:lvl6pPr marL="2514600" indent="-228600" eaLnBrk="0" fontAlgn="base" hangingPunct="0">
                <a:spcBef>
                  <a:spcPct val="0"/>
                </a:spcBef>
                <a:spcAft>
                  <a:spcPct val="0"/>
                </a:spcAft>
                <a:defRPr kumimoji="1">
                  <a:solidFill>
                    <a:schemeClr val="tx1"/>
                  </a:solidFill>
                  <a:latin typeface="Calibri" pitchFamily="34" charset="0"/>
                  <a:ea typeface="굴림" pitchFamily="50" charset="-127"/>
                </a:defRPr>
              </a:lvl6pPr>
              <a:lvl7pPr marL="2971800" indent="-228600" eaLnBrk="0" fontAlgn="base" hangingPunct="0">
                <a:spcBef>
                  <a:spcPct val="0"/>
                </a:spcBef>
                <a:spcAft>
                  <a:spcPct val="0"/>
                </a:spcAft>
                <a:defRPr kumimoji="1">
                  <a:solidFill>
                    <a:schemeClr val="tx1"/>
                  </a:solidFill>
                  <a:latin typeface="Calibri" pitchFamily="34" charset="0"/>
                  <a:ea typeface="굴림" pitchFamily="50" charset="-127"/>
                </a:defRPr>
              </a:lvl7pPr>
              <a:lvl8pPr marL="3429000" indent="-228600" eaLnBrk="0" fontAlgn="base" hangingPunct="0">
                <a:spcBef>
                  <a:spcPct val="0"/>
                </a:spcBef>
                <a:spcAft>
                  <a:spcPct val="0"/>
                </a:spcAft>
                <a:defRPr kumimoji="1">
                  <a:solidFill>
                    <a:schemeClr val="tx1"/>
                  </a:solidFill>
                  <a:latin typeface="Calibri" pitchFamily="34" charset="0"/>
                  <a:ea typeface="굴림" pitchFamily="50" charset="-127"/>
                </a:defRPr>
              </a:lvl8pPr>
              <a:lvl9pPr marL="3886200" indent="-228600" eaLnBrk="0" fontAlgn="base" hangingPunct="0">
                <a:spcBef>
                  <a:spcPct val="0"/>
                </a:spcBef>
                <a:spcAft>
                  <a:spcPct val="0"/>
                </a:spcAft>
                <a:defRPr kumimoji="1">
                  <a:solidFill>
                    <a:schemeClr val="tx1"/>
                  </a:solidFill>
                  <a:latin typeface="Calibri" pitchFamily="34" charset="0"/>
                  <a:ea typeface="굴림" pitchFamily="50" charset="-127"/>
                </a:defRPr>
              </a:lvl9pPr>
            </a:lstStyle>
            <a:p>
              <a:pPr defTabSz="844083" eaLnBrk="1" hangingPunct="1">
                <a:defRPr/>
              </a:pPr>
              <a:endParaRPr kumimoji="0" lang="ko-KR" altLang="en-US" sz="1477">
                <a:solidFill>
                  <a:srgbClr val="000000"/>
                </a:solidFill>
                <a:latin typeface="맑은 고딕" pitchFamily="50" charset="-127"/>
                <a:ea typeface="맑은 고딕" pitchFamily="50" charset="-127"/>
              </a:endParaRPr>
            </a:p>
          </p:txBody>
        </p:sp>
        <p:sp>
          <p:nvSpPr>
            <p:cNvPr id="7" name="제목 2"/>
            <p:cNvSpPr txBox="1">
              <a:spLocks/>
            </p:cNvSpPr>
            <p:nvPr/>
          </p:nvSpPr>
          <p:spPr bwMode="auto">
            <a:xfrm>
              <a:off x="495300" y="1785938"/>
              <a:ext cx="8915400" cy="249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4406" tIns="42203" rIns="84406" bIns="42203" numCol="1" anchor="ctr" anchorCtr="0" compatLnSpc="1">
              <a:prstTxWarp prst="textNoShape">
                <a:avLst/>
              </a:prstTxWarp>
            </a:bodyPr>
            <a:lstStyle>
              <a:lvl1pPr algn="ctr" rtl="0" eaLnBrk="0" fontAlgn="base" latinLnBrk="0" hangingPunct="0">
                <a:spcBef>
                  <a:spcPct val="0"/>
                </a:spcBef>
                <a:spcAft>
                  <a:spcPct val="0"/>
                </a:spcAft>
                <a:defRPr sz="3600" b="1" kern="1200">
                  <a:solidFill>
                    <a:srgbClr val="4C1B12"/>
                  </a:solidFill>
                  <a:latin typeface="+mn-lt"/>
                  <a:ea typeface="+mn-ea"/>
                  <a:cs typeface="+mj-cs"/>
                </a:defRPr>
              </a:lvl1pPr>
              <a:lvl2pPr algn="l" rtl="0" eaLnBrk="0" fontAlgn="base" hangingPunct="0">
                <a:spcBef>
                  <a:spcPct val="0"/>
                </a:spcBef>
                <a:spcAft>
                  <a:spcPct val="0"/>
                </a:spcAft>
                <a:defRPr sz="2800" b="1">
                  <a:solidFill>
                    <a:schemeClr val="bg1"/>
                  </a:solidFill>
                  <a:latin typeface="Calibri" pitchFamily="34" charset="0"/>
                  <a:ea typeface="맑은 고딕" pitchFamily="50" charset="-127"/>
                </a:defRPr>
              </a:lvl2pPr>
              <a:lvl3pPr algn="l" rtl="0" eaLnBrk="0" fontAlgn="base" hangingPunct="0">
                <a:spcBef>
                  <a:spcPct val="0"/>
                </a:spcBef>
                <a:spcAft>
                  <a:spcPct val="0"/>
                </a:spcAft>
                <a:defRPr sz="2800" b="1">
                  <a:solidFill>
                    <a:schemeClr val="bg1"/>
                  </a:solidFill>
                  <a:latin typeface="Calibri" pitchFamily="34" charset="0"/>
                  <a:ea typeface="맑은 고딕" pitchFamily="50" charset="-127"/>
                </a:defRPr>
              </a:lvl3pPr>
              <a:lvl4pPr algn="l" rtl="0" eaLnBrk="0" fontAlgn="base" hangingPunct="0">
                <a:spcBef>
                  <a:spcPct val="0"/>
                </a:spcBef>
                <a:spcAft>
                  <a:spcPct val="0"/>
                </a:spcAft>
                <a:defRPr sz="2800" b="1">
                  <a:solidFill>
                    <a:schemeClr val="bg1"/>
                  </a:solidFill>
                  <a:latin typeface="Calibri" pitchFamily="34" charset="0"/>
                  <a:ea typeface="맑은 고딕" pitchFamily="50" charset="-127"/>
                </a:defRPr>
              </a:lvl4pPr>
              <a:lvl5pPr algn="l" rtl="0" eaLnBrk="0" fontAlgn="base" hangingPunct="0">
                <a:spcBef>
                  <a:spcPct val="0"/>
                </a:spcBef>
                <a:spcAft>
                  <a:spcPct val="0"/>
                </a:spcAft>
                <a:defRPr sz="2800" b="1">
                  <a:solidFill>
                    <a:schemeClr val="bg1"/>
                  </a:solidFill>
                  <a:latin typeface="Calibri" pitchFamily="34" charset="0"/>
                  <a:ea typeface="맑은 고딕" pitchFamily="50" charset="-127"/>
                </a:defRPr>
              </a:lvl5pPr>
              <a:lvl6pPr marL="457200" algn="l" rtl="0" fontAlgn="base" latinLnBrk="1">
                <a:spcBef>
                  <a:spcPct val="0"/>
                </a:spcBef>
                <a:spcAft>
                  <a:spcPct val="0"/>
                </a:spcAft>
                <a:defRPr sz="2800" b="1">
                  <a:solidFill>
                    <a:schemeClr val="bg1"/>
                  </a:solidFill>
                  <a:latin typeface="Calibri" pitchFamily="34" charset="0"/>
                  <a:ea typeface="맑은 고딕" pitchFamily="50" charset="-127"/>
                </a:defRPr>
              </a:lvl6pPr>
              <a:lvl7pPr marL="914400" algn="l" rtl="0" fontAlgn="base" latinLnBrk="1">
                <a:spcBef>
                  <a:spcPct val="0"/>
                </a:spcBef>
                <a:spcAft>
                  <a:spcPct val="0"/>
                </a:spcAft>
                <a:defRPr sz="2800" b="1">
                  <a:solidFill>
                    <a:schemeClr val="bg1"/>
                  </a:solidFill>
                  <a:latin typeface="Calibri" pitchFamily="34" charset="0"/>
                  <a:ea typeface="맑은 고딕" pitchFamily="50" charset="-127"/>
                </a:defRPr>
              </a:lvl7pPr>
              <a:lvl8pPr marL="1371600" algn="l" rtl="0" fontAlgn="base" latinLnBrk="1">
                <a:spcBef>
                  <a:spcPct val="0"/>
                </a:spcBef>
                <a:spcAft>
                  <a:spcPct val="0"/>
                </a:spcAft>
                <a:defRPr sz="2800" b="1">
                  <a:solidFill>
                    <a:schemeClr val="bg1"/>
                  </a:solidFill>
                  <a:latin typeface="Calibri" pitchFamily="34" charset="0"/>
                  <a:ea typeface="맑은 고딕" pitchFamily="50" charset="-127"/>
                </a:defRPr>
              </a:lvl8pPr>
              <a:lvl9pPr marL="1828800" algn="l" rtl="0" fontAlgn="base" latinLnBrk="1">
                <a:spcBef>
                  <a:spcPct val="0"/>
                </a:spcBef>
                <a:spcAft>
                  <a:spcPct val="0"/>
                </a:spcAft>
                <a:defRPr sz="2800" b="1">
                  <a:solidFill>
                    <a:schemeClr val="bg1"/>
                  </a:solidFill>
                  <a:latin typeface="Calibri" pitchFamily="34" charset="0"/>
                  <a:ea typeface="맑은 고딕" pitchFamily="50" charset="-127"/>
                </a:defRPr>
              </a:lvl9pPr>
            </a:lstStyle>
            <a:p>
              <a:pPr defTabSz="844083">
                <a:defRPr/>
              </a:pPr>
              <a:r>
                <a:rPr lang="en-US" altLang="ko-KR" sz="3323" dirty="0">
                  <a:solidFill>
                    <a:srgbClr val="FFFFFF"/>
                  </a:solidFill>
                  <a:latin typeface="Calibri"/>
                  <a:ea typeface="맑은 고딕"/>
                </a:rPr>
                <a:t>Q&amp;A</a:t>
              </a:r>
              <a:endParaRPr lang="ko-KR" altLang="en-US" sz="3323" dirty="0">
                <a:solidFill>
                  <a:srgbClr val="FFFFFF"/>
                </a:solidFill>
                <a:latin typeface="Calibri"/>
                <a:ea typeface="맑은 고딕"/>
              </a:endParaRPr>
            </a:p>
          </p:txBody>
        </p:sp>
      </p:grpSp>
    </p:spTree>
    <p:extLst>
      <p:ext uri="{BB962C8B-B14F-4D97-AF65-F5344CB8AC3E}">
        <p14:creationId xmlns:p14="http://schemas.microsoft.com/office/powerpoint/2010/main" val="88143607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9BBB59">
            <a:lumMod val="75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spPr>
      <a:bodyPr wrap="none" anchor="ctr"/>
      <a:lstStyle>
        <a:defPPr marL="0" marR="0" indent="0" algn="ctr" defTabSz="914400" eaLnBrk="0" fontAlgn="auto" latinLnBrk="0" hangingPunct="0">
          <a:lnSpc>
            <a:spcPct val="90000"/>
          </a:lnSpc>
          <a:spcBef>
            <a:spcPts val="0"/>
          </a:spcBef>
          <a:spcAft>
            <a:spcPts val="0"/>
          </a:spcAft>
          <a:buClrTx/>
          <a:buSzTx/>
          <a:buFontTx/>
          <a:buNone/>
          <a:tabLst/>
          <a:defRPr kumimoji="0" sz="1300" b="1" i="0" u="none" strike="noStrike" kern="0" cap="none" spc="0" normalizeH="0" baseline="0" noProof="0" dirty="0" smtClean="0">
            <a:ln>
              <a:noFill/>
            </a:ln>
            <a:solidFill>
              <a:prstClr val="white"/>
            </a:solidFill>
            <a:effectLst/>
            <a:uLnTx/>
            <a:uFillTx/>
          </a:defRPr>
        </a:defPPr>
      </a:lstStyle>
    </a:spDef>
  </a:objectDefaults>
  <a:extraClrSchemeLst/>
</a:theme>
</file>

<file path=ppt/theme/theme2.xml><?xml version="1.0" encoding="utf-8"?>
<a:theme xmlns:a="http://schemas.openxmlformats.org/drawingml/2006/main" name="대림 정식 템플릿_v1.2">
  <a:themeElements>
    <a:clrScheme name="대림산업 테마 색">
      <a:dk1>
        <a:srgbClr val="000000"/>
      </a:dk1>
      <a:lt1>
        <a:srgbClr val="FFFFFF"/>
      </a:lt1>
      <a:dk2>
        <a:srgbClr val="CECECE"/>
      </a:dk2>
      <a:lt2>
        <a:srgbClr val="919191"/>
      </a:lt2>
      <a:accent1>
        <a:srgbClr val="666666"/>
      </a:accent1>
      <a:accent2>
        <a:srgbClr val="A1A1A1"/>
      </a:accent2>
      <a:accent3>
        <a:srgbClr val="1B2E5A"/>
      </a:accent3>
      <a:accent4>
        <a:srgbClr val="008BB0"/>
      </a:accent4>
      <a:accent5>
        <a:srgbClr val="E87E00"/>
      </a:accent5>
      <a:accent6>
        <a:srgbClr val="5C4637"/>
      </a:accent6>
      <a:hlink>
        <a:srgbClr val="002060"/>
      </a:hlink>
      <a:folHlink>
        <a:srgbClr val="C0000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lIns="36000" tIns="36000" rIns="36000" bIns="36000" rtlCol="0" anchor="ctr"/>
      <a:lstStyle>
        <a:defPPr algn="ctr" latinLnBrk="0">
          <a:spcBef>
            <a:spcPct val="50000"/>
          </a:spcBef>
          <a:defRPr sz="1200" b="0" smtClean="0">
            <a:latin typeface="맑은 고딕" pitchFamily="50" charset="-127"/>
            <a:ea typeface="맑은 고딕" pitchFamily="50" charset="-127"/>
          </a:defRPr>
        </a:defPPr>
      </a:lst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wrap="none" lIns="36000" tIns="36000" rIns="36000" bIns="36000" rtlCol="0">
        <a:spAutoFit/>
      </a:bodyPr>
      <a:lstStyle>
        <a:defPPr algn="ctr" latinLnBrk="0">
          <a:defRPr sz="1200" b="0" dirty="0" smtClean="0">
            <a:latin typeface="맑은 고딕" pitchFamily="50" charset="-127"/>
            <a:ea typeface="맑은 고딕" pitchFamily="50" charset="-127"/>
          </a:defRPr>
        </a:defPPr>
      </a:lstStyle>
    </a:txDef>
  </a:objectDefaults>
  <a:extraClrSchemeLst/>
</a:theme>
</file>

<file path=ppt/theme/theme3.xml><?xml version="1.0" encoding="utf-8"?>
<a:theme xmlns:a="http://schemas.openxmlformats.org/drawingml/2006/main" name="1_DL 정식 템플릿">
  <a:themeElements>
    <a:clrScheme name="DL Color">
      <a:dk1>
        <a:srgbClr val="000000"/>
      </a:dk1>
      <a:lt1>
        <a:srgbClr val="FFFFFF"/>
      </a:lt1>
      <a:dk2>
        <a:srgbClr val="CECECE"/>
      </a:dk2>
      <a:lt2>
        <a:srgbClr val="919191"/>
      </a:lt2>
      <a:accent1>
        <a:srgbClr val="666666"/>
      </a:accent1>
      <a:accent2>
        <a:srgbClr val="A1A1A1"/>
      </a:accent2>
      <a:accent3>
        <a:srgbClr val="0C2340"/>
      </a:accent3>
      <a:accent4>
        <a:srgbClr val="00897B"/>
      </a:accent4>
      <a:accent5>
        <a:srgbClr val="8C714C"/>
      </a:accent5>
      <a:accent6>
        <a:srgbClr val="8D9093"/>
      </a:accent6>
      <a:hlink>
        <a:srgbClr val="002060"/>
      </a:hlink>
      <a:folHlink>
        <a:srgbClr val="C00000"/>
      </a:folHlink>
    </a:clrScheme>
    <a:fontScheme name="사용자 지정 1">
      <a:majorFont>
        <a:latin typeface="Arial Narrow"/>
        <a:ea typeface="맑은 고딕"/>
        <a:cs typeface=""/>
      </a:majorFont>
      <a:minorFont>
        <a:latin typeface="Arial Narrow"/>
        <a:ea typeface="맑은 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lIns="37792" tIns="37792" rIns="37792" bIns="37792" rtlCol="0" anchor="ctr"/>
      <a:lstStyle>
        <a:defPPr algn="ctr" defTabSz="959937" latinLnBrk="0">
          <a:spcBef>
            <a:spcPct val="50000"/>
          </a:spcBef>
          <a:defRPr sz="1400" b="1" dirty="0" smtClean="0">
            <a:solidFill>
              <a:srgbClr val="000000"/>
            </a:solidFill>
            <a:latin typeface="Arial Narrow" panose="020B0606020202030204" pitchFamily="34" charset="0"/>
            <a:ea typeface="맑은 고딕" panose="020B0503020000020004" pitchFamily="50" charset="-127"/>
          </a:defRPr>
        </a:defPPr>
      </a:lst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wrap="none" lIns="36000" tIns="36000" rIns="36000" bIns="36000" rtlCol="0">
        <a:spAutoFit/>
      </a:bodyPr>
      <a:lstStyle>
        <a:defPPr algn="ctr" latinLnBrk="0">
          <a:defRPr sz="1200" b="0" smtClean="0">
            <a:latin typeface="Arial Narrow" panose="020B0606020202030204" pitchFamily="34" charset="0"/>
            <a:ea typeface="맑은 고딕" pitchFamily="50" charset="-127"/>
          </a:defRPr>
        </a:defPPr>
      </a:lstStyle>
    </a:txDef>
  </a:objectDefaults>
  <a:extraClrSchemeLst/>
  <a:extLst>
    <a:ext uri="{05A4C25C-085E-4340-85A3-A5531E510DB2}">
      <thm15:themeFamily xmlns:thm15="http://schemas.microsoft.com/office/thememl/2012/main" name="DL 정식 템플릿" id="{6EC293D3-C5FB-402B-87F7-56E7CC780EF1}" vid="{157926E3-7D42-4F98-BCD9-4B325DA29E3D}"/>
    </a:ext>
  </a:extLst>
</a:theme>
</file>

<file path=ppt/theme/theme4.xml><?xml version="1.0" encoding="utf-8"?>
<a:theme xmlns:a="http://schemas.openxmlformats.org/drawingml/2006/main" name="1_대림 정식 템플릿_v1.2">
  <a:themeElements>
    <a:clrScheme name="대림산업 테마 색">
      <a:dk1>
        <a:srgbClr val="000000"/>
      </a:dk1>
      <a:lt1>
        <a:srgbClr val="FFFFFF"/>
      </a:lt1>
      <a:dk2>
        <a:srgbClr val="CECECE"/>
      </a:dk2>
      <a:lt2>
        <a:srgbClr val="919191"/>
      </a:lt2>
      <a:accent1>
        <a:srgbClr val="666666"/>
      </a:accent1>
      <a:accent2>
        <a:srgbClr val="A1A1A1"/>
      </a:accent2>
      <a:accent3>
        <a:srgbClr val="1B2E5A"/>
      </a:accent3>
      <a:accent4>
        <a:srgbClr val="008BB0"/>
      </a:accent4>
      <a:accent5>
        <a:srgbClr val="E87E00"/>
      </a:accent5>
      <a:accent6>
        <a:srgbClr val="5C4637"/>
      </a:accent6>
      <a:hlink>
        <a:srgbClr val="002060"/>
      </a:hlink>
      <a:folHlink>
        <a:srgbClr val="C0000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lIns="36000" tIns="36000" rIns="36000" bIns="36000" rtlCol="0" anchor="ctr"/>
      <a:lstStyle>
        <a:defPPr algn="ctr" latinLnBrk="0">
          <a:spcBef>
            <a:spcPct val="50000"/>
          </a:spcBef>
          <a:defRPr sz="1200" b="0" smtClean="0">
            <a:latin typeface="맑은 고딕" pitchFamily="50" charset="-127"/>
            <a:ea typeface="맑은 고딕" pitchFamily="50" charset="-127"/>
          </a:defRPr>
        </a:defPPr>
      </a:lst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wrap="none" lIns="36000" tIns="36000" rIns="36000" bIns="36000" rtlCol="0">
        <a:spAutoFit/>
      </a:bodyPr>
      <a:lstStyle>
        <a:defPPr algn="ctr" latinLnBrk="0">
          <a:defRPr sz="1200" b="0" dirty="0" smtClean="0">
            <a:latin typeface="맑은 고딕" pitchFamily="50" charset="-127"/>
            <a:ea typeface="맑은 고딕" pitchFamily="50" charset="-127"/>
          </a:defRPr>
        </a:defPPr>
      </a:lstStyle>
    </a:txDef>
  </a:objectDefaults>
  <a:extraClrSchemeLst/>
</a:theme>
</file>

<file path=ppt/theme/theme5.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23258</TotalTime>
  <Words>7670</Words>
  <Application>Microsoft Office PowerPoint</Application>
  <PresentationFormat>화면 슬라이드 쇼(4:3)</PresentationFormat>
  <Paragraphs>987</Paragraphs>
  <Slides>46</Slides>
  <Notes>9</Notes>
  <HiddenSlides>0</HiddenSlides>
  <MMClips>0</MMClips>
  <ScaleCrop>false</ScaleCrop>
  <HeadingPairs>
    <vt:vector size="8" baseType="variant">
      <vt:variant>
        <vt:lpstr>사용한 글꼴</vt:lpstr>
      </vt:variant>
      <vt:variant>
        <vt:i4>10</vt:i4>
      </vt:variant>
      <vt:variant>
        <vt:lpstr>테마</vt:lpstr>
      </vt:variant>
      <vt:variant>
        <vt:i4>4</vt:i4>
      </vt:variant>
      <vt:variant>
        <vt:lpstr>포함된 OLE 서버</vt:lpstr>
      </vt:variant>
      <vt:variant>
        <vt:i4>1</vt:i4>
      </vt:variant>
      <vt:variant>
        <vt:lpstr>슬라이드 제목</vt:lpstr>
      </vt:variant>
      <vt:variant>
        <vt:i4>46</vt:i4>
      </vt:variant>
    </vt:vector>
  </HeadingPairs>
  <TitlesOfParts>
    <vt:vector size="61" baseType="lpstr">
      <vt:lpstr>HY헤드라인M</vt:lpstr>
      <vt:lpstr>굴림</vt:lpstr>
      <vt:lpstr>나눔고딕</vt:lpstr>
      <vt:lpstr>나눔고딕 ExtraBold</vt:lpstr>
      <vt:lpstr>맑은 고딕</vt:lpstr>
      <vt:lpstr>Arial</vt:lpstr>
      <vt:lpstr>Arial Narrow</vt:lpstr>
      <vt:lpstr>Calibri</vt:lpstr>
      <vt:lpstr>Verdana</vt:lpstr>
      <vt:lpstr>Wingdings</vt:lpstr>
      <vt:lpstr>Office 테마</vt:lpstr>
      <vt:lpstr>대림 정식 템플릿_v1.2</vt:lpstr>
      <vt:lpstr>1_DL 정식 템플릿</vt:lpstr>
      <vt:lpstr>1_대림 정식 템플릿_v1.2</vt:lpstr>
      <vt:lpstr>think-cell Slide</vt:lpstr>
      <vt:lpstr>상생채권신탁을 통한 정산감정 및 상생협력 활성화 방안</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1. 정산 분쟁 해결을 위한 정산 감정 효과 </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Company>R&amp;D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슬라이드 1</dc:title>
  <dc:creator>Microsoft Corporation</dc:creator>
  <cp:lastModifiedBy>김순태</cp:lastModifiedBy>
  <cp:revision>1735</cp:revision>
  <cp:lastPrinted>2021-03-09T23:04:47Z</cp:lastPrinted>
  <dcterms:created xsi:type="dcterms:W3CDTF">2006-10-05T04:04:58Z</dcterms:created>
  <dcterms:modified xsi:type="dcterms:W3CDTF">2021-12-13T00:23:14Z</dcterms:modified>
</cp:coreProperties>
</file>